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3"/>
  </p:handoutMasterIdLst>
  <p:sldIdLst>
    <p:sldId id="780" r:id="rId3"/>
    <p:sldId id="1373" r:id="rId5"/>
    <p:sldId id="930" r:id="rId6"/>
    <p:sldId id="932" r:id="rId7"/>
    <p:sldId id="933" r:id="rId8"/>
    <p:sldId id="1088" r:id="rId9"/>
    <p:sldId id="1158" r:id="rId10"/>
    <p:sldId id="1315" r:id="rId11"/>
    <p:sldId id="1372" r:id="rId12"/>
    <p:sldId id="1259" r:id="rId13"/>
    <p:sldId id="1159" r:id="rId14"/>
    <p:sldId id="1160" r:id="rId15"/>
    <p:sldId id="823" r:id="rId16"/>
    <p:sldId id="938" r:id="rId17"/>
    <p:sldId id="1163" r:id="rId18"/>
    <p:sldId id="939" r:id="rId19"/>
    <p:sldId id="977" r:id="rId20"/>
    <p:sldId id="1164" r:id="rId21"/>
    <p:sldId id="978" r:id="rId22"/>
    <p:sldId id="979" r:id="rId23"/>
    <p:sldId id="1090" r:id="rId24"/>
    <p:sldId id="980" r:id="rId25"/>
    <p:sldId id="981" r:id="rId26"/>
    <p:sldId id="1091" r:id="rId27"/>
    <p:sldId id="982" r:id="rId28"/>
    <p:sldId id="983" r:id="rId29"/>
    <p:sldId id="984" r:id="rId30"/>
    <p:sldId id="985" r:id="rId31"/>
    <p:sldId id="986" r:id="rId32"/>
    <p:sldId id="987" r:id="rId33"/>
    <p:sldId id="988" r:id="rId34"/>
    <p:sldId id="989" r:id="rId35"/>
    <p:sldId id="990" r:id="rId36"/>
    <p:sldId id="991" r:id="rId37"/>
    <p:sldId id="992" r:id="rId38"/>
    <p:sldId id="993" r:id="rId39"/>
    <p:sldId id="1223" r:id="rId40"/>
    <p:sldId id="1224" r:id="rId41"/>
    <p:sldId id="1010" r:id="rId42"/>
    <p:sldId id="1225" r:id="rId43"/>
    <p:sldId id="995" r:id="rId44"/>
    <p:sldId id="996" r:id="rId45"/>
    <p:sldId id="1096" r:id="rId46"/>
    <p:sldId id="997" r:id="rId47"/>
    <p:sldId id="1098" r:id="rId48"/>
    <p:sldId id="999" r:id="rId49"/>
    <p:sldId id="1099" r:id="rId50"/>
    <p:sldId id="1100" r:id="rId51"/>
    <p:sldId id="1101" r:id="rId52"/>
    <p:sldId id="1102" r:id="rId53"/>
    <p:sldId id="1103" r:id="rId54"/>
    <p:sldId id="1104" r:id="rId55"/>
    <p:sldId id="1105" r:id="rId56"/>
    <p:sldId id="1005" r:id="rId57"/>
    <p:sldId id="1106" r:id="rId58"/>
    <p:sldId id="1107" r:id="rId59"/>
    <p:sldId id="1108" r:id="rId60"/>
    <p:sldId id="1109" r:id="rId61"/>
    <p:sldId id="891" r:id="rId62"/>
    <p:sldId id="1261" r:id="rId63"/>
    <p:sldId id="894" r:id="rId64"/>
    <p:sldId id="1110" r:id="rId65"/>
    <p:sldId id="1260" r:id="rId66"/>
    <p:sldId id="1436" r:id="rId67"/>
    <p:sldId id="1439" r:id="rId68"/>
    <p:sldId id="1441" r:id="rId69"/>
    <p:sldId id="1442" r:id="rId70"/>
    <p:sldId id="1443" r:id="rId71"/>
    <p:sldId id="853" r:id="rId72"/>
  </p:sldIdLst>
  <p:sldSz cx="12196445"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F2DA8"/>
    <a:srgbClr val="1D41D5"/>
    <a:srgbClr val="D9E1F2"/>
    <a:srgbClr val="F8F8F8"/>
    <a:srgbClr val="0A97A6"/>
    <a:srgbClr val="006BBC"/>
    <a:srgbClr val="EAEAEA"/>
    <a:srgbClr val="DDDDDD"/>
    <a:srgbClr val="0DC2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83" autoAdjust="0"/>
    <p:restoredTop sz="49635" autoAdjust="0"/>
  </p:normalViewPr>
  <p:slideViewPr>
    <p:cSldViewPr snapToObjects="1">
      <p:cViewPr varScale="1">
        <p:scale>
          <a:sx n="85" d="100"/>
          <a:sy n="85" d="100"/>
        </p:scale>
        <p:origin x="-564" y="-84"/>
      </p:cViewPr>
      <p:guideLst>
        <p:guide orient="horz" pos="2126"/>
        <p:guide pos="376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34"/>
        <p:guide pos="211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handoutMaster" Target="handoutMasters/handoutMaster1.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增加</a:t>
            </a:r>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 name="Freeform 5"/>
          <p:cNvSpPr/>
          <p:nvPr userDrawn="1"/>
        </p:nvSpPr>
        <p:spPr bwMode="auto">
          <a:xfrm>
            <a:off x="63836" y="73174"/>
            <a:ext cx="1227152" cy="486466"/>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Freeform 6"/>
          <p:cNvSpPr/>
          <p:nvPr userDrawn="1"/>
        </p:nvSpPr>
        <p:spPr bwMode="auto">
          <a:xfrm>
            <a:off x="1196834" y="73174"/>
            <a:ext cx="10215809" cy="486466"/>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 name="Freeform 7"/>
          <p:cNvSpPr/>
          <p:nvPr userDrawn="1"/>
        </p:nvSpPr>
        <p:spPr bwMode="auto">
          <a:xfrm>
            <a:off x="11320056" y="73174"/>
            <a:ext cx="812871" cy="486466"/>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 name="TextBox 14"/>
          <p:cNvSpPr txBox="1"/>
          <p:nvPr userDrawn="1"/>
        </p:nvSpPr>
        <p:spPr>
          <a:xfrm>
            <a:off x="11528228" y="116632"/>
            <a:ext cx="492443" cy="369332"/>
          </a:xfrm>
          <a:prstGeom prst="rect">
            <a:avLst/>
          </a:prstGeom>
          <a:noFill/>
        </p:spPr>
        <p:txBody>
          <a:bodyPr wrap="none" rtlCol="0">
            <a:spAutoFit/>
          </a:bodyPr>
          <a:lstStyle/>
          <a:p>
            <a:pPr algn="ctr"/>
            <a:fld id="{B879B013-EF15-44F9-9A4C-93BE492C244C}" type="slidenum">
              <a:rPr lang="zh-CN" altLang="en-US" sz="1800" smtClean="0">
                <a:solidFill>
                  <a:schemeClr val="accent2"/>
                </a:solidFill>
                <a:latin typeface="+mn-ea"/>
                <a:ea typeface="+mn-ea"/>
              </a:rPr>
            </a:fld>
            <a:endParaRPr lang="zh-CN" altLang="en-US" sz="1800" dirty="0">
              <a:solidFill>
                <a:schemeClr val="accent2"/>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33000">
                                          <p:cBhvr additive="base">
                                            <p:cTn id="7" dur="300" fill="hold"/>
                                            <p:tgtEl>
                                              <p:spTgt spid="8"/>
                                            </p:tgtEl>
                                            <p:attrNameLst>
                                              <p:attrName>ppt_x</p:attrName>
                                            </p:attrNameLst>
                                          </p:cBhvr>
                                          <p:tavLst>
                                            <p:tav tm="0">
                                              <p:val>
                                                <p:strVal val="0-#ppt_w/2"/>
                                              </p:val>
                                            </p:tav>
                                            <p:tav tm="100000">
                                              <p:val>
                                                <p:strVal val="#ppt_x"/>
                                              </p:val>
                                            </p:tav>
                                          </p:tavLst>
                                        </p:anim>
                                        <p:anim calcmode="lin" valueType="num" p14:bounceEnd="33000">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childTnLst>
                              </p:cTn>
                            </p:par>
                            <p:par>
                              <p:cTn id="13" fill="hold">
                                <p:stCondLst>
                                  <p:cond delay="1000"/>
                                </p:stCondLst>
                                <p:childTnLst>
                                  <p:par>
                                    <p:cTn id="14" presetID="2" presetClass="entr" presetSubtype="2" fill="hold" grpId="0" nodeType="afterEffect" p14:presetBounceEnd="33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33000">
                                          <p:cBhvr additive="base">
                                            <p:cTn id="16" dur="300" fill="hold"/>
                                            <p:tgtEl>
                                              <p:spTgt spid="10"/>
                                            </p:tgtEl>
                                            <p:attrNameLst>
                                              <p:attrName>ppt_x</p:attrName>
                                            </p:attrNameLst>
                                          </p:cBhvr>
                                          <p:tavLst>
                                            <p:tav tm="0">
                                              <p:val>
                                                <p:strVal val="1+#ppt_w/2"/>
                                              </p:val>
                                            </p:tav>
                                            <p:tav tm="100000">
                                              <p:val>
                                                <p:strVal val="#ppt_x"/>
                                              </p:val>
                                            </p:tav>
                                          </p:tavLst>
                                        </p:anim>
                                        <p:anim calcmode="lin" valueType="num" p14:bounceEnd="33000">
                                          <p:cBhvr additive="base">
                                            <p:cTn id="17" dur="3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0-#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300" fill="hold"/>
                                            <p:tgtEl>
                                              <p:spTgt spid="10"/>
                                            </p:tgtEl>
                                            <p:attrNameLst>
                                              <p:attrName>ppt_x</p:attrName>
                                            </p:attrNameLst>
                                          </p:cBhvr>
                                          <p:tavLst>
                                            <p:tav tm="0">
                                              <p:val>
                                                <p:strVal val="1+#ppt_w/2"/>
                                              </p:val>
                                            </p:tav>
                                            <p:tav tm="100000">
                                              <p:val>
                                                <p:strVal val="#ppt_x"/>
                                              </p:val>
                                            </p:tav>
                                          </p:tavLst>
                                        </p:anim>
                                        <p:anim calcmode="lin" valueType="num">
                                          <p:cBhvr additive="base">
                                            <p:cTn id="17" dur="3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5.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endParaRPr lang="zh-CN" dirty="0"/>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endParaRPr lang="zh-CN" dirty="0"/>
          </a:p>
          <a:p>
            <a:pPr lvl="1"/>
            <a:r>
              <a:rPr lang="zh-CN" dirty="0"/>
              <a:t>第二级</a:t>
            </a:r>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18.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17.jpeg"/><Relationship Id="rId1" Type="http://schemas.openxmlformats.org/officeDocument/2006/relationships/image" Target="../media/image1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780"/>
            <a:ext cx="12196800" cy="3996728"/>
          </a:xfrm>
          <a:prstGeom prst="rect">
            <a:avLst/>
          </a:prstGeom>
        </p:spPr>
      </p:pic>
      <p:sp>
        <p:nvSpPr>
          <p:cNvPr id="49" name="Rectangle 3"/>
          <p:cNvSpPr txBox="1">
            <a:spLocks noChangeArrowheads="1"/>
          </p:cNvSpPr>
          <p:nvPr/>
        </p:nvSpPr>
        <p:spPr bwMode="auto">
          <a:xfrm>
            <a:off x="435610" y="1193800"/>
            <a:ext cx="11062970" cy="25787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3800" b="1" dirty="0">
                <a:latin typeface="+mn-ea"/>
                <a:ea typeface="+mn-ea"/>
              </a:rPr>
              <a:t>《</a:t>
            </a:r>
            <a:r>
              <a:rPr lang="zh-CN" altLang="en-US" sz="3800" b="1" dirty="0">
                <a:latin typeface="+mn-ea"/>
                <a:ea typeface="+mn-ea"/>
              </a:rPr>
              <a:t>湖北省房屋修缮工程消耗量定额及全费用基价表</a:t>
            </a:r>
            <a:r>
              <a:rPr lang="en-US" altLang="zh-CN" sz="3800" b="1" dirty="0" smtClean="0">
                <a:latin typeface="+mn-ea"/>
                <a:ea typeface="+mn-ea"/>
              </a:rPr>
              <a:t>》</a:t>
            </a:r>
            <a:endParaRPr lang="en-US" altLang="zh-CN" sz="3800" b="1" dirty="0" smtClean="0">
              <a:latin typeface="+mn-ea"/>
              <a:ea typeface="+mn-ea"/>
            </a:endParaRPr>
          </a:p>
          <a:p>
            <a:pPr algn="ctr" eaLnBrk="1" latinLnBrk="0" hangingPunct="1">
              <a:lnSpc>
                <a:spcPct val="200000"/>
              </a:lnSpc>
              <a:spcBef>
                <a:spcPts val="0"/>
              </a:spcBef>
              <a:spcAft>
                <a:spcPts val="1200"/>
              </a:spcAft>
            </a:pPr>
            <a:r>
              <a:rPr lang="zh-CN" sz="5400" b="1" dirty="0">
                <a:latin typeface="+mn-ea"/>
                <a:ea typeface="+mn-ea"/>
              </a:rPr>
              <a:t>宣 贯 会</a:t>
            </a:r>
            <a:endParaRPr lang="zh-CN" sz="5400" b="1" dirty="0">
              <a:latin typeface="+mn-ea"/>
              <a:ea typeface="+mn-ea"/>
            </a:endParaRPr>
          </a:p>
        </p:txBody>
      </p:sp>
      <p:sp>
        <p:nvSpPr>
          <p:cNvPr id="6" name="Rectangle 5"/>
          <p:cNvSpPr>
            <a:spLocks noChangeArrowheads="1"/>
          </p:cNvSpPr>
          <p:nvPr/>
        </p:nvSpPr>
        <p:spPr bwMode="auto">
          <a:xfrm>
            <a:off x="0" y="3933056"/>
            <a:ext cx="7145631" cy="81520"/>
          </a:xfrm>
          <a:prstGeom prst="rect">
            <a:avLst/>
          </a:prstGeom>
          <a:solidFill>
            <a:schemeClr val="tx1"/>
          </a:solidFill>
          <a:ln>
            <a:noFill/>
          </a:ln>
        </p:spPr>
        <p:txBody>
          <a:bodyPr vert="horz" wrap="square" lIns="91440" tIns="45720" rIns="91440" bIns="45720" numCol="1" anchor="t" anchorCtr="0" compatLnSpc="1"/>
          <a:lstStyle/>
          <a:p>
            <a:endParaRPr lang="zh-CN" altLang="en-US"/>
          </a:p>
        </p:txBody>
      </p:sp>
      <p:sp>
        <p:nvSpPr>
          <p:cNvPr id="7" name="Rectangle 6"/>
          <p:cNvSpPr>
            <a:spLocks noChangeArrowheads="1"/>
          </p:cNvSpPr>
          <p:nvPr/>
        </p:nvSpPr>
        <p:spPr bwMode="auto">
          <a:xfrm>
            <a:off x="7133089" y="3933056"/>
            <a:ext cx="1266711" cy="81520"/>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8" name="Rectangle 7"/>
          <p:cNvSpPr>
            <a:spLocks noChangeArrowheads="1"/>
          </p:cNvSpPr>
          <p:nvPr/>
        </p:nvSpPr>
        <p:spPr bwMode="auto">
          <a:xfrm>
            <a:off x="8399801" y="3933056"/>
            <a:ext cx="1265144" cy="81520"/>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9" name="Rectangle 8"/>
          <p:cNvSpPr>
            <a:spLocks noChangeArrowheads="1"/>
          </p:cNvSpPr>
          <p:nvPr/>
        </p:nvSpPr>
        <p:spPr bwMode="auto">
          <a:xfrm>
            <a:off x="9664945" y="3933056"/>
            <a:ext cx="1266711" cy="81520"/>
          </a:xfrm>
          <a:prstGeom prst="rect">
            <a:avLst/>
          </a:prstGeom>
          <a:solidFill>
            <a:schemeClr val="tx2"/>
          </a:solidFill>
          <a:ln>
            <a:noFill/>
          </a:ln>
        </p:spPr>
        <p:txBody>
          <a:bodyPr vert="horz" wrap="square" lIns="91440" tIns="45720" rIns="91440" bIns="45720" numCol="1" anchor="t" anchorCtr="0" compatLnSpc="1"/>
          <a:lstStyle/>
          <a:p>
            <a:endParaRPr lang="zh-CN" altLang="en-US"/>
          </a:p>
        </p:txBody>
      </p:sp>
      <p:sp>
        <p:nvSpPr>
          <p:cNvPr id="10" name="Rectangle 9"/>
          <p:cNvSpPr>
            <a:spLocks noChangeArrowheads="1"/>
          </p:cNvSpPr>
          <p:nvPr/>
        </p:nvSpPr>
        <p:spPr bwMode="auto">
          <a:xfrm>
            <a:off x="10931656" y="3933056"/>
            <a:ext cx="1265144" cy="81520"/>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pic>
        <p:nvPicPr>
          <p:cNvPr id="12" name="背景音乐 - 2 - 盟军敢死队 勇往直前(短).mp3">
            <a:hlinkClick r:id="" action="ppaction://media"/>
          </p:cNvPr>
          <p:cNvPicPr>
            <a:picLocks noChangeAspect="1"/>
          </p:cNvPicPr>
          <p:nvPr>
            <a:videoFile r:link="rId3"/>
            <p:extLst>
              <p:ext uri="{DAA4B4D4-6D71-4841-9C94-3DE7FCFB9230}">
                <p14:media xmlns:p14="http://schemas.microsoft.com/office/powerpoint/2010/main" r:embed="rId4"/>
              </p:ext>
            </p:extLst>
          </p:nvPr>
        </p:nvPicPr>
        <p:blipFill>
          <a:blip r:embed="rId5" cstate="print"/>
          <a:stretch>
            <a:fillRect/>
          </a:stretch>
        </p:blipFill>
        <p:spPr>
          <a:xfrm>
            <a:off x="8551725" y="-1251520"/>
            <a:ext cx="609600" cy="609600"/>
          </a:xfrm>
          <a:prstGeom prst="rect">
            <a:avLst/>
          </a:prstGeom>
        </p:spPr>
      </p:pic>
      <p:sp>
        <p:nvSpPr>
          <p:cNvPr id="34" name="Rectangle 4"/>
          <p:cNvSpPr txBox="1">
            <a:spLocks noChangeArrowheads="1"/>
          </p:cNvSpPr>
          <p:nvPr/>
        </p:nvSpPr>
        <p:spPr bwMode="auto">
          <a:xfrm>
            <a:off x="3345815" y="4558030"/>
            <a:ext cx="5242560" cy="15868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ctr" eaLnBrk="0" hangingPunct="0">
              <a:spcBef>
                <a:spcPts val="400"/>
              </a:spcBef>
              <a:buClr>
                <a:schemeClr val="accent1"/>
              </a:buClr>
              <a:buSzPct val="68000"/>
              <a:buFont typeface="Wingdings 3" panose="05040102010807070707" pitchFamily="18" charset="2"/>
            </a:pPr>
            <a:r>
              <a:rPr lang="zh-CN" altLang="en-US" sz="2400" dirty="0">
                <a:solidFill>
                  <a:srgbClr val="002060"/>
                </a:solidFill>
                <a:latin typeface="方正粗圆简体" charset="-122"/>
                <a:ea typeface="方正粗圆简体" charset="-122"/>
                <a:sym typeface="+mn-ea"/>
              </a:rPr>
              <a:t>湖北省建设工程标准定额管理总站</a:t>
            </a:r>
            <a:endParaRPr lang="zh-CN" altLang="en-US" sz="2400" b="1" dirty="0">
              <a:solidFill>
                <a:srgbClr val="002060"/>
              </a:solidFill>
              <a:latin typeface="方正粗圆简体" charset="-122"/>
              <a:ea typeface="方正粗圆简体" charset="-122"/>
            </a:endParaRPr>
          </a:p>
          <a:p>
            <a:pPr algn="ctr" eaLnBrk="0" latinLnBrk="0" hangingPunct="0">
              <a:spcBef>
                <a:spcPts val="0"/>
              </a:spcBef>
              <a:buClr>
                <a:schemeClr val="accent1"/>
              </a:buClr>
              <a:buSzPct val="68000"/>
              <a:buFont typeface="Wingdings 3" panose="05040102010807070707" pitchFamily="18" charset="2"/>
            </a:pPr>
            <a:endParaRPr lang="en-US" altLang="zh-CN" sz="1800" b="1">
              <a:solidFill>
                <a:srgbClr val="002060"/>
              </a:solidFill>
              <a:latin typeface="方正粗圆简体" charset="-122"/>
              <a:ea typeface="方正粗圆简体" charset="-122"/>
            </a:endParaRPr>
          </a:p>
          <a:p>
            <a:pPr algn="ctr" eaLnBrk="0" hangingPunct="0">
              <a:spcBef>
                <a:spcPts val="400"/>
              </a:spcBef>
              <a:buClr>
                <a:schemeClr val="accent1"/>
              </a:buClr>
              <a:buSzPct val="68000"/>
              <a:buFont typeface="Wingdings 3" panose="05040102010807070707" pitchFamily="18" charset="2"/>
            </a:pPr>
            <a:r>
              <a:rPr lang="en-US" altLang="zh-CN" sz="2400">
                <a:solidFill>
                  <a:srgbClr val="002060"/>
                </a:solidFill>
                <a:latin typeface="方正粗圆简体" charset="-122"/>
                <a:ea typeface="方正粗圆简体" charset="-122"/>
                <a:sym typeface="+mn-ea"/>
              </a:rPr>
              <a:t>2019</a:t>
            </a:r>
            <a:r>
              <a:rPr lang="zh-CN" altLang="en-US" sz="2400" dirty="0">
                <a:solidFill>
                  <a:srgbClr val="002060"/>
                </a:solidFill>
                <a:latin typeface="方正粗圆简体" charset="-122"/>
                <a:ea typeface="方正粗圆简体" charset="-122"/>
                <a:sym typeface="+mn-ea"/>
              </a:rPr>
              <a:t>年</a:t>
            </a:r>
            <a:r>
              <a:rPr lang="en-US" altLang="zh-CN" sz="2400">
                <a:solidFill>
                  <a:srgbClr val="002060"/>
                </a:solidFill>
                <a:latin typeface="方正粗圆简体" charset="-122"/>
                <a:ea typeface="方正粗圆简体" charset="-122"/>
                <a:sym typeface="+mn-ea"/>
              </a:rPr>
              <a:t>11</a:t>
            </a:r>
            <a:r>
              <a:rPr lang="zh-CN" altLang="en-US" sz="2400" dirty="0">
                <a:solidFill>
                  <a:srgbClr val="002060"/>
                </a:solidFill>
                <a:latin typeface="方正粗圆简体" charset="-122"/>
                <a:ea typeface="方正粗圆简体" charset="-122"/>
                <a:sym typeface="+mn-ea"/>
              </a:rPr>
              <a:t>月</a:t>
            </a:r>
            <a:endParaRPr lang="zh-CN" altLang="en-US" sz="2400" b="0" dirty="0">
              <a:solidFill>
                <a:srgbClr val="002060"/>
              </a:solidFill>
              <a:latin typeface="方正粗圆简体" charset="-122"/>
              <a:ea typeface="方正粗圆简体" charset="-122"/>
              <a:sym typeface="+mn-ea"/>
            </a:endParaRPr>
          </a:p>
        </p:txBody>
      </p:sp>
    </p:spTree>
  </p:cSld>
  <p:clrMapOvr>
    <a:masterClrMapping/>
  </p:clrMapOvr>
  <p:transition spd="slow" advTm="9437"/>
  <p:timing>
    <p:tnLst>
      <p:par>
        <p:cTn id="1" dur="indefinite" restart="never" nodeType="tmRoot">
          <p:childTnLst>
            <p:video>
              <p:cMediaNode vol="80000" numSld="999" showWhenStopped="0">
                <p:cTn id="2" repeatCount="indefinite" fill="remove" display="0">
                  <p:stCondLst>
                    <p:cond delay="indefinite"/>
                  </p:stCondLst>
                  <p:endCondLst>
                    <p:cond evt="onStopAudio" delay="0">
                      <p:tgtEl>
                        <p:sldTgt/>
                      </p:tgtEl>
                    </p:cond>
                  </p:endCondLst>
                </p:cTn>
                <p:tgtEl>
                  <p:spTgt spid="1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总说明</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2</a:t>
            </a:r>
            <a:endParaRPr lang="zh-CN" altLang="en-US" dirty="0">
              <a:solidFill>
                <a:schemeClr val="accent2"/>
              </a:solidFill>
            </a:endParaRPr>
          </a:p>
        </p:txBody>
      </p:sp>
      <p:sp>
        <p:nvSpPr>
          <p:cNvPr id="5" name="TextBox 4"/>
          <p:cNvSpPr txBox="1"/>
          <p:nvPr/>
        </p:nvSpPr>
        <p:spPr>
          <a:xfrm>
            <a:off x="1023620" y="720725"/>
            <a:ext cx="10861040" cy="6108065"/>
          </a:xfrm>
          <a:prstGeom prst="rect">
            <a:avLst/>
          </a:prstGeom>
          <a:noFill/>
        </p:spPr>
        <p:txBody>
          <a:bodyPr wrap="square" rtlCol="0">
            <a:spAutoFit/>
          </a:bodyPr>
          <a:lstStyle/>
          <a:p>
            <a:pPr eaLnBrk="1" latinLnBrk="0" hangingPunct="1">
              <a:spcBef>
                <a:spcPts val="600"/>
              </a:spcBef>
              <a:spcAft>
                <a:spcPts val="600"/>
              </a:spcAft>
            </a:pPr>
            <a:r>
              <a:rPr lang="zh-CN" altLang="en-US" sz="2600" b="1" dirty="0" smtClean="0">
                <a:solidFill>
                  <a:srgbClr val="1F2DA8"/>
                </a:solidFill>
                <a:latin typeface="+mn-ea"/>
                <a:ea typeface="+mn-ea"/>
                <a:cs typeface="+mn-ea"/>
                <a:sym typeface="+mn-ea"/>
              </a:rPr>
              <a:t>四、编制依据</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1.《房屋修缮工程消耗量定额》</a:t>
            </a:r>
            <a:r>
              <a:rPr lang="zh-CN" sz="2600" b="1" dirty="0" smtClean="0">
                <a:solidFill>
                  <a:srgbClr val="000000"/>
                </a:solidFill>
                <a:latin typeface="+mn-ea"/>
                <a:ea typeface="+mn-ea"/>
                <a:cs typeface="+mn-ea"/>
              </a:rPr>
              <a:t>（</a:t>
            </a:r>
            <a:r>
              <a:rPr altLang="zh-CN" sz="2600" b="1" dirty="0" smtClean="0">
                <a:solidFill>
                  <a:srgbClr val="000000"/>
                </a:solidFill>
                <a:latin typeface="+mn-ea"/>
                <a:ea typeface="+mn-ea"/>
                <a:cs typeface="+mn-ea"/>
              </a:rPr>
              <a:t>TY01-41-2018</a:t>
            </a:r>
            <a:r>
              <a:rPr lang="zh-CN" sz="2600" b="1" dirty="0" smtClean="0">
                <a:solidFill>
                  <a:srgbClr val="000000"/>
                </a:solidFill>
                <a:latin typeface="+mn-ea"/>
                <a:ea typeface="+mn-ea"/>
                <a:cs typeface="+mn-ea"/>
              </a:rPr>
              <a:t>）</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2.《房屋建筑与装饰工程消耗量定额》（TY01-31-2015）</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3.《通用安装工程消耗量定额》（TY02-31-2015）</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4.《房屋建筑加固工程消耗量定额》(TY01-01（04）-2018)</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5.《湖北省房屋修缮工程预算定额统一基价表》</a:t>
            </a:r>
            <a:r>
              <a:rPr lang="zh-CN" sz="2600" b="1" dirty="0" smtClean="0">
                <a:solidFill>
                  <a:srgbClr val="000000"/>
                </a:solidFill>
                <a:latin typeface="+mn-ea"/>
                <a:ea typeface="+mn-ea"/>
                <a:cs typeface="+mn-ea"/>
              </a:rPr>
              <a:t>（</a:t>
            </a:r>
            <a:r>
              <a:rPr altLang="zh-CN" sz="2600" b="1" dirty="0" smtClean="0">
                <a:solidFill>
                  <a:srgbClr val="000000"/>
                </a:solidFill>
                <a:latin typeface="+mn-ea"/>
                <a:ea typeface="+mn-ea"/>
                <a:cs typeface="+mn-ea"/>
              </a:rPr>
              <a:t>2009</a:t>
            </a:r>
            <a:r>
              <a:rPr lang="zh-CN" sz="2600" b="1" dirty="0" smtClean="0">
                <a:solidFill>
                  <a:srgbClr val="000000"/>
                </a:solidFill>
                <a:latin typeface="+mn-ea"/>
                <a:ea typeface="+mn-ea"/>
                <a:cs typeface="+mn-ea"/>
              </a:rPr>
              <a:t>）</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6.《湖北省房屋建筑与装饰工程消耗量定额及全费用基价表》（2018）</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7.《湖北省通用安装工程消耗量定额及全费用基价表》（2018）</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altLang="zh-CN" sz="2600" b="1" dirty="0" smtClean="0">
                <a:solidFill>
                  <a:srgbClr val="000000"/>
                </a:solidFill>
                <a:latin typeface="+mn-ea"/>
                <a:ea typeface="+mn-ea"/>
                <a:cs typeface="+mn-ea"/>
              </a:rPr>
              <a:t>8. </a:t>
            </a:r>
            <a:r>
              <a:rPr lang="zh-CN" sz="2600" b="1" dirty="0" smtClean="0">
                <a:solidFill>
                  <a:srgbClr val="000000"/>
                </a:solidFill>
                <a:latin typeface="+mn-ea"/>
                <a:ea typeface="+mn-ea"/>
                <a:cs typeface="+mn-ea"/>
              </a:rPr>
              <a:t>其他省相关定额</a:t>
            </a:r>
            <a:endParaRPr altLang="zh-CN" sz="2600" b="1" dirty="0" smtClean="0">
              <a:solidFill>
                <a:srgbClr val="000000"/>
              </a:solidFill>
              <a:latin typeface="+mn-ea"/>
              <a:ea typeface="+mn-ea"/>
              <a:cs typeface="+mn-ea"/>
            </a:endParaRPr>
          </a:p>
          <a:p>
            <a:pPr eaLnBrk="1" latinLnBrk="0" hangingPunct="1">
              <a:spcBef>
                <a:spcPts val="600"/>
              </a:spcBef>
              <a:spcAft>
                <a:spcPts val="600"/>
              </a:spcAft>
            </a:pPr>
            <a:r>
              <a:rPr lang="en-US" sz="2600" b="1" dirty="0" smtClean="0">
                <a:solidFill>
                  <a:srgbClr val="000000"/>
                </a:solidFill>
                <a:latin typeface="+mn-ea"/>
                <a:ea typeface="+mn-ea"/>
                <a:cs typeface="+mn-ea"/>
              </a:rPr>
              <a:t>9</a:t>
            </a:r>
            <a:r>
              <a:rPr altLang="zh-CN" sz="2600" b="1" dirty="0" smtClean="0">
                <a:solidFill>
                  <a:srgbClr val="000000"/>
                </a:solidFill>
                <a:latin typeface="+mn-ea"/>
                <a:ea typeface="+mn-ea"/>
                <a:cs typeface="+mn-ea"/>
              </a:rPr>
              <a:t>. 典型修缮工程竣工资料</a:t>
            </a:r>
            <a:endParaRPr altLang="zh-CN" dirty="0" smtClean="0"/>
          </a:p>
          <a:p>
            <a:endParaRPr lang="zh-CN" altLang="zh-CN"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总说明</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2</a:t>
            </a:r>
            <a:endParaRPr lang="zh-CN" altLang="en-US" dirty="0">
              <a:solidFill>
                <a:schemeClr val="accent2"/>
              </a:solidFill>
            </a:endParaRPr>
          </a:p>
        </p:txBody>
      </p:sp>
      <p:sp>
        <p:nvSpPr>
          <p:cNvPr id="5" name="TextBox 4"/>
          <p:cNvSpPr txBox="1"/>
          <p:nvPr/>
        </p:nvSpPr>
        <p:spPr>
          <a:xfrm>
            <a:off x="915035" y="658495"/>
            <a:ext cx="10366375" cy="5262245"/>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五、表现形式</a:t>
            </a:r>
            <a:endParaRPr lang="zh-CN" altLang="en-US" sz="2800" b="1" dirty="0" smtClean="0">
              <a:solidFill>
                <a:srgbClr val="1F2DA8"/>
              </a:solidFill>
              <a:latin typeface="+mn-ea"/>
              <a:ea typeface="+mn-ea"/>
              <a:cs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本定额以全费用</a:t>
            </a:r>
            <a:r>
              <a:rPr lang="zh-CN" altLang="en-US" sz="2800" b="1" dirty="0" smtClean="0">
                <a:solidFill>
                  <a:srgbClr val="000000"/>
                </a:solidFill>
                <a:latin typeface="+mn-ea"/>
                <a:ea typeface="+mn-ea"/>
                <a:cs typeface="+mn-ea"/>
                <a:sym typeface="+mn-ea"/>
              </a:rPr>
              <a:t>表示。</a:t>
            </a:r>
            <a:endParaRPr lang="zh-CN" altLang="en-US" sz="2800" b="1" dirty="0" smtClean="0">
              <a:solidFill>
                <a:srgbClr val="000000"/>
              </a:solidFill>
              <a:latin typeface="+mn-ea"/>
              <a:ea typeface="+mn-ea"/>
              <a:cs typeface="+mn-ea"/>
              <a:sym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全费用是完成规定计量单位的分部分项工程所需人工费、材料费、</a:t>
            </a:r>
            <a:r>
              <a:rPr lang="zh-CN" altLang="en-US" sz="2800" b="1" dirty="0" smtClean="0">
                <a:solidFill>
                  <a:srgbClr val="C00000"/>
                </a:solidFill>
                <a:latin typeface="+mn-ea"/>
                <a:ea typeface="+mn-ea"/>
                <a:cs typeface="+mn-ea"/>
                <a:sym typeface="+mn-ea"/>
              </a:rPr>
              <a:t>机械费</a:t>
            </a:r>
            <a:r>
              <a:rPr lang="zh-CN" altLang="en-US" sz="2800" b="1" dirty="0" smtClean="0">
                <a:solidFill>
                  <a:srgbClr val="000000"/>
                </a:solidFill>
                <a:latin typeface="+mn-ea"/>
                <a:ea typeface="+mn-ea"/>
                <a:cs typeface="+mn-ea"/>
                <a:sym typeface="+mn-ea"/>
              </a:rPr>
              <a:t>、</a:t>
            </a:r>
            <a:r>
              <a:rPr lang="zh-CN" altLang="en-US" sz="2800" b="1" dirty="0" smtClean="0">
                <a:solidFill>
                  <a:srgbClr val="C00000"/>
                </a:solidFill>
                <a:latin typeface="+mn-ea"/>
                <a:ea typeface="+mn-ea"/>
                <a:cs typeface="+mn-ea"/>
                <a:sym typeface="+mn-ea"/>
              </a:rPr>
              <a:t>费用</a:t>
            </a:r>
            <a:r>
              <a:rPr lang="zh-CN" altLang="en-US" sz="2800" b="1" dirty="0" smtClean="0">
                <a:solidFill>
                  <a:srgbClr val="000000"/>
                </a:solidFill>
                <a:latin typeface="+mn-ea"/>
                <a:ea typeface="+mn-ea"/>
                <a:cs typeface="+mn-ea"/>
                <a:sym typeface="+mn-ea"/>
              </a:rPr>
              <a:t>、增值税之和。</a:t>
            </a:r>
            <a:endParaRPr lang="zh-CN" altLang="en-US" sz="2800" b="1" dirty="0" smtClean="0">
              <a:solidFill>
                <a:srgbClr val="000000"/>
              </a:solidFill>
              <a:latin typeface="+mn-ea"/>
              <a:ea typeface="+mn-ea"/>
              <a:cs typeface="+mn-ea"/>
              <a:sym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１、人工费、材料费、机械费</a:t>
            </a:r>
            <a:r>
              <a:rPr lang="zh-CN" altLang="en-US" sz="2800" b="1" dirty="0" smtClean="0">
                <a:solidFill>
                  <a:srgbClr val="000000"/>
                </a:solidFill>
                <a:latin typeface="+mn-ea"/>
                <a:ea typeface="+mn-ea"/>
                <a:cs typeface="+mn-ea"/>
                <a:sym typeface="+mn-ea"/>
              </a:rPr>
              <a:t>是以定额编制期确定的人工、材料、机械台班单价和对应的定额消耗量计算的。</a:t>
            </a:r>
            <a:endParaRPr lang="zh-CN" altLang="en-US" sz="2800" b="1" dirty="0" smtClean="0">
              <a:solidFill>
                <a:srgbClr val="000000"/>
              </a:solidFill>
              <a:latin typeface="+mn-ea"/>
              <a:ea typeface="+mn-ea"/>
              <a:cs typeface="+mn-ea"/>
              <a:sym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２、费用包括总价措施项目费、企业管理费、利润、规费。</a:t>
            </a:r>
            <a:endParaRPr lang="zh-CN" altLang="en-US" sz="2800" b="1" dirty="0" smtClean="0">
              <a:solidFill>
                <a:srgbClr val="000000"/>
              </a:solidFill>
              <a:latin typeface="+mn-ea"/>
              <a:ea typeface="+mn-ea"/>
              <a:cs typeface="+mn-ea"/>
              <a:sym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３、增值税是在一般计税法下按规定计算的销项税。</a:t>
            </a:r>
            <a:endParaRPr lang="zh-CN" altLang="en-US" sz="2800" b="1"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总说明</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2</a:t>
            </a:r>
            <a:endParaRPr lang="zh-CN" altLang="en-US" dirty="0">
              <a:solidFill>
                <a:schemeClr val="accent2"/>
              </a:solidFill>
            </a:endParaRPr>
          </a:p>
        </p:txBody>
      </p:sp>
      <p:sp>
        <p:nvSpPr>
          <p:cNvPr id="5" name="TextBox 4"/>
          <p:cNvSpPr txBox="1"/>
          <p:nvPr/>
        </p:nvSpPr>
        <p:spPr>
          <a:xfrm>
            <a:off x="915035" y="658495"/>
            <a:ext cx="10366375" cy="5262245"/>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六、水平和垂直运输</a:t>
            </a:r>
            <a:endParaRPr lang="zh-CN" altLang="en-US" sz="2800" b="1" dirty="0" smtClean="0">
              <a:solidFill>
                <a:srgbClr val="1F2DA8"/>
              </a:solidFill>
              <a:latin typeface="+mn-ea"/>
              <a:ea typeface="+mn-ea"/>
              <a:cs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a:t>
            </a:r>
            <a:r>
              <a:rPr lang="zh-CN" altLang="en-US" sz="2800" b="1" dirty="0" smtClean="0">
                <a:solidFill>
                  <a:srgbClr val="000000"/>
                </a:solidFill>
                <a:latin typeface="+mn-ea"/>
                <a:ea typeface="+mn-ea"/>
                <a:cs typeface="+mn-ea"/>
                <a:sym typeface="+mn-ea"/>
              </a:rPr>
              <a:t>水平和垂直运输除各册另有规定外，均包括：</a:t>
            </a:r>
            <a:endParaRPr lang="zh-CN" altLang="en-US" sz="2800" b="1" dirty="0" smtClean="0">
              <a:solidFill>
                <a:srgbClr val="000000"/>
              </a:solidFill>
              <a:latin typeface="+mn-ea"/>
              <a:ea typeface="+mn-ea"/>
              <a:cs typeface="+mn-ea"/>
              <a:sym typeface="+mn-ea"/>
            </a:endParaRPr>
          </a:p>
          <a:p>
            <a:pPr algn="l">
              <a:lnSpc>
                <a:spcPct val="150000"/>
              </a:lnSpc>
              <a:buClrTx/>
              <a:buSzTx/>
              <a:buNone/>
            </a:pPr>
            <a:r>
              <a:rPr lang="zh-CN" altLang="en-US" sz="2800" b="1" dirty="0" smtClean="0">
                <a:solidFill>
                  <a:srgbClr val="000000"/>
                </a:solidFill>
                <a:latin typeface="+mn-ea"/>
                <a:ea typeface="+mn-ea"/>
                <a:cs typeface="+mn-ea"/>
                <a:sym typeface="+mn-ea"/>
              </a:rPr>
              <a:t>    1、设备水平运距取定为</a:t>
            </a:r>
            <a:r>
              <a:rPr lang="zh-CN" altLang="en-US" sz="2800" b="1" dirty="0" smtClean="0">
                <a:solidFill>
                  <a:srgbClr val="C00000"/>
                </a:solidFill>
                <a:latin typeface="+mn-ea"/>
                <a:ea typeface="+mn-ea"/>
                <a:cs typeface="+mn-ea"/>
                <a:sym typeface="+mn-ea"/>
              </a:rPr>
              <a:t>100米</a:t>
            </a:r>
            <a:r>
              <a:rPr lang="zh-CN" altLang="en-US" sz="2800" b="1" dirty="0" smtClean="0">
                <a:solidFill>
                  <a:srgbClr val="000000"/>
                </a:solidFill>
                <a:latin typeface="+mn-ea"/>
                <a:ea typeface="+mn-ea"/>
                <a:cs typeface="+mn-ea"/>
                <a:sym typeface="+mn-ea"/>
              </a:rPr>
              <a:t>，材料、成品、半成品取定为</a:t>
            </a:r>
            <a:r>
              <a:rPr lang="zh-CN" altLang="en-US" sz="2800" b="1" dirty="0" smtClean="0">
                <a:solidFill>
                  <a:srgbClr val="C00000"/>
                </a:solidFill>
                <a:latin typeface="+mn-ea"/>
                <a:ea typeface="+mn-ea"/>
                <a:cs typeface="+mn-ea"/>
                <a:sym typeface="+mn-ea"/>
              </a:rPr>
              <a:t>300米</a:t>
            </a:r>
            <a:r>
              <a:rPr lang="zh-CN" altLang="en-US" sz="2800" b="1" dirty="0" smtClean="0">
                <a:solidFill>
                  <a:srgbClr val="000000"/>
                </a:solidFill>
                <a:latin typeface="+mn-ea"/>
                <a:ea typeface="+mn-ea"/>
                <a:cs typeface="+mn-ea"/>
                <a:sym typeface="+mn-ea"/>
              </a:rPr>
              <a:t>。</a:t>
            </a:r>
            <a:endParaRPr lang="zh-CN" altLang="en-US" sz="2800" b="1" dirty="0" smtClean="0">
              <a:solidFill>
                <a:srgbClr val="000000"/>
              </a:solidFill>
              <a:latin typeface="+mn-ea"/>
              <a:ea typeface="+mn-ea"/>
              <a:cs typeface="+mn-ea"/>
            </a:endParaRPr>
          </a:p>
          <a:p>
            <a:pPr algn="l">
              <a:lnSpc>
                <a:spcPct val="150000"/>
              </a:lnSpc>
              <a:buClrTx/>
              <a:buSzTx/>
              <a:buNone/>
            </a:pPr>
            <a:r>
              <a:rPr lang="zh-CN" altLang="en-US" sz="2800" b="1" dirty="0" smtClean="0">
                <a:solidFill>
                  <a:srgbClr val="000000"/>
                </a:solidFill>
                <a:latin typeface="+mn-ea"/>
                <a:ea typeface="+mn-ea"/>
                <a:cs typeface="+mn-ea"/>
                <a:sym typeface="+mn-ea"/>
              </a:rPr>
              <a:t>    </a:t>
            </a:r>
            <a:r>
              <a:rPr lang="en-US" altLang="zh-CN" sz="2800" b="1" dirty="0" smtClean="0">
                <a:solidFill>
                  <a:srgbClr val="000000"/>
                </a:solidFill>
                <a:latin typeface="+mn-ea"/>
                <a:ea typeface="+mn-ea"/>
                <a:cs typeface="+mn-ea"/>
                <a:sym typeface="+mn-ea"/>
              </a:rPr>
              <a:t>2</a:t>
            </a:r>
            <a:r>
              <a:rPr lang="zh-CN" altLang="en-US" sz="2800" b="1" dirty="0" smtClean="0">
                <a:solidFill>
                  <a:srgbClr val="000000"/>
                </a:solidFill>
                <a:latin typeface="+mn-ea"/>
                <a:ea typeface="+mn-ea"/>
                <a:cs typeface="+mn-ea"/>
                <a:sym typeface="+mn-ea"/>
              </a:rPr>
              <a:t>、垂直运输基准面：室内以楼地面为垂直基准面，室外以自然地坪为基准面，</a:t>
            </a:r>
            <a:r>
              <a:rPr lang="zh-CN" altLang="en-US" sz="2800" b="1" dirty="0" smtClean="0">
                <a:solidFill>
                  <a:srgbClr val="C00000"/>
                </a:solidFill>
                <a:latin typeface="+mn-ea"/>
                <a:ea typeface="+mn-ea"/>
                <a:cs typeface="+mn-ea"/>
                <a:sym typeface="+mn-ea"/>
              </a:rPr>
              <a:t>操作高度综合取定3.6米</a:t>
            </a:r>
            <a:r>
              <a:rPr lang="zh-CN" altLang="en-US" sz="2800" b="1" dirty="0" smtClean="0">
                <a:solidFill>
                  <a:srgbClr val="000000"/>
                </a:solidFill>
                <a:latin typeface="+mn-ea"/>
                <a:ea typeface="+mn-ea"/>
                <a:cs typeface="+mn-ea"/>
                <a:sym typeface="+mn-ea"/>
              </a:rPr>
              <a:t>，超过部分可以</a:t>
            </a:r>
            <a:r>
              <a:rPr lang="zh-CN" altLang="en-US" sz="2800" b="1" dirty="0" smtClean="0">
                <a:solidFill>
                  <a:srgbClr val="C00000"/>
                </a:solidFill>
                <a:latin typeface="+mn-ea"/>
                <a:ea typeface="+mn-ea"/>
                <a:cs typeface="+mn-ea"/>
                <a:sym typeface="+mn-ea"/>
              </a:rPr>
              <a:t>按各册</a:t>
            </a:r>
            <a:r>
              <a:rPr lang="zh-CN" altLang="en-US" sz="2800" b="1" dirty="0" smtClean="0">
                <a:solidFill>
                  <a:srgbClr val="000000"/>
                </a:solidFill>
                <a:latin typeface="+mn-ea"/>
                <a:ea typeface="+mn-ea"/>
                <a:cs typeface="+mn-ea"/>
                <a:sym typeface="+mn-ea"/>
              </a:rPr>
              <a:t>规定单独计算。</a:t>
            </a:r>
            <a:endParaRPr lang="zh-CN" altLang="en-US" sz="2800" b="1" dirty="0" smtClean="0">
              <a:solidFill>
                <a:srgbClr val="000000"/>
              </a:solidFill>
              <a:latin typeface="+mn-ea"/>
              <a:ea typeface="+mn-ea"/>
              <a:cs typeface="+mn-ea"/>
            </a:endParaRPr>
          </a:p>
          <a:p>
            <a:pPr algn="l" eaLnBrk="1" latinLnBrk="0" hangingPunct="1">
              <a:lnSpc>
                <a:spcPct val="150000"/>
              </a:lnSpc>
              <a:buClrTx/>
              <a:buSzTx/>
            </a:pPr>
            <a:endParaRPr lang="zh-CN" altLang="en-US" sz="2800" b="1"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 y="2561994"/>
            <a:ext cx="12196800" cy="4403503"/>
          </a:xfrm>
          <a:prstGeom prst="rect">
            <a:avLst/>
          </a:prstGeom>
        </p:spPr>
      </p:pic>
      <p:sp>
        <p:nvSpPr>
          <p:cNvPr id="13" name="TextBox 12"/>
          <p:cNvSpPr txBox="1"/>
          <p:nvPr/>
        </p:nvSpPr>
        <p:spPr>
          <a:xfrm>
            <a:off x="2662691" y="3142774"/>
            <a:ext cx="6585369" cy="829945"/>
          </a:xfrm>
          <a:prstGeom prst="rect">
            <a:avLst/>
          </a:prstGeom>
          <a:noFill/>
        </p:spPr>
        <p:txBody>
          <a:bodyPr wrap="square" rtlCol="0">
            <a:spAutoFit/>
          </a:bodyPr>
          <a:lstStyle/>
          <a:p>
            <a:pPr algn="ctr"/>
            <a:r>
              <a:rPr lang="zh-CN" altLang="en-US" sz="4800" b="1" dirty="0" smtClean="0">
                <a:solidFill>
                  <a:schemeClr val="accent2"/>
                </a:solidFill>
                <a:latin typeface="微软雅黑" panose="020B0503020204020204" pitchFamily="34" charset="-122"/>
                <a:ea typeface="微软雅黑" panose="020B0503020204020204" pitchFamily="34" charset="-122"/>
              </a:rPr>
              <a:t>第一册   结构工程</a:t>
            </a:r>
            <a:endParaRPr lang="zh-CN" altLang="en-US" sz="4800" b="1" dirty="0">
              <a:solidFill>
                <a:schemeClr val="accent2"/>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bwMode="auto">
          <a:xfrm>
            <a:off x="3362325" y="4090670"/>
            <a:ext cx="5256530"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Box 12"/>
          <p:cNvSpPr txBox="1"/>
          <p:nvPr/>
        </p:nvSpPr>
        <p:spPr>
          <a:xfrm>
            <a:off x="2679836" y="1625759"/>
            <a:ext cx="6585369" cy="829945"/>
          </a:xfrm>
          <a:prstGeom prst="rect">
            <a:avLst/>
          </a:prstGeom>
          <a:noFill/>
        </p:spPr>
        <p:txBody>
          <a:bodyPr wrap="square" rtlCol="0">
            <a:spAutoFit/>
          </a:bodyPr>
          <a:p>
            <a:pPr algn="ctr"/>
            <a:r>
              <a:rPr lang="zh-CN" altLang="en-US" sz="4800" b="1" dirty="0" smtClean="0">
                <a:solidFill>
                  <a:srgbClr val="002060"/>
                </a:solidFill>
                <a:latin typeface="微软雅黑" panose="020B0503020204020204" pitchFamily="34" charset="-122"/>
                <a:ea typeface="微软雅黑" panose="020B0503020204020204" pitchFamily="34" charset="-122"/>
              </a:rPr>
              <a:t>主要内容及变化</a:t>
            </a:r>
            <a:r>
              <a:rPr lang="zh-CN" altLang="en-US" sz="4800" b="1" dirty="0" smtClean="0">
                <a:solidFill>
                  <a:schemeClr val="accent2"/>
                </a:solidFill>
                <a:latin typeface="微软雅黑" panose="020B0503020204020204" pitchFamily="34" charset="-122"/>
                <a:ea typeface="微软雅黑" panose="020B0503020204020204" pitchFamily="34" charset="-122"/>
              </a:rPr>
              <a:t> </a:t>
            </a:r>
            <a:endParaRPr lang="zh-CN" altLang="en-US" sz="48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5435">
    <p:push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 </a:t>
            </a:r>
            <a:r>
              <a:rPr lang="zh-CN" altLang="en-US" sz="2800" dirty="0" smtClean="0">
                <a:solidFill>
                  <a:schemeClr val="accent2"/>
                </a:solidFill>
                <a:latin typeface="微软雅黑" panose="020B0503020204020204" pitchFamily="34" charset="-122"/>
                <a:ea typeface="微软雅黑" panose="020B0503020204020204" pitchFamily="34" charset="-122"/>
              </a:rPr>
              <a:t>结构工程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4" name="表格 3"/>
          <p:cNvGraphicFramePr>
            <a:graphicFrameLocks noGrp="1"/>
          </p:cNvGraphicFramePr>
          <p:nvPr>
            <p:custDataLst>
              <p:tags r:id="rId1"/>
            </p:custDataLst>
          </p:nvPr>
        </p:nvGraphicFramePr>
        <p:xfrm>
          <a:off x="171832" y="613954"/>
          <a:ext cx="11774805" cy="6603365"/>
        </p:xfrm>
        <a:graphic>
          <a:graphicData uri="http://schemas.openxmlformats.org/drawingml/2006/table">
            <a:tbl>
              <a:tblPr/>
              <a:tblGrid>
                <a:gridCol w="610870"/>
                <a:gridCol w="3321050"/>
                <a:gridCol w="3254375"/>
                <a:gridCol w="1320165"/>
                <a:gridCol w="1362710"/>
                <a:gridCol w="952500"/>
                <a:gridCol w="953135"/>
              </a:tblGrid>
              <a:tr h="385445">
                <a:tc gridSpan="7">
                  <a:txBody>
                    <a:bodyPr/>
                    <a:p>
                      <a:pPr algn="ctr" fontAlgn="ctr"/>
                      <a:r>
                        <a:rPr lang="zh-CN" altLang="en-US" sz="2200" b="1" i="0" u="none" strike="noStrike">
                          <a:solidFill>
                            <a:srgbClr val="FFFFFF"/>
                          </a:solidFill>
                          <a:effectLst/>
                          <a:latin typeface="Microsoft YaHei UI" panose="020B0503020204020204" pitchFamily="34" charset="-122"/>
                          <a:ea typeface="Microsoft YaHei UI" panose="020B0503020204020204" pitchFamily="34" charset="-122"/>
                        </a:rPr>
                        <a:t>定额子目变化表</a:t>
                      </a:r>
                      <a:endParaRPr lang="zh-CN" altLang="en-US" sz="2200" b="1" i="0" u="none" strike="noStrike">
                        <a:solidFill>
                          <a:srgbClr val="FFFFFF"/>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360045">
                <a:tc rowSpan="2">
                  <a:txBody>
                    <a:bodyPr/>
                    <a:p>
                      <a:pPr algn="ctr"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序号</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2">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09</a:t>
                      </a: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湖北修缮章名称</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2">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18</a:t>
                      </a: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湖北修缮章名称</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子目数量</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子目数量变化</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361950">
                <a:tc vMerge="1">
                  <a:tcPr/>
                </a:tc>
                <a:tc vMerge="1">
                  <a:tcPr/>
                </a:tc>
                <a:tc vMerge="1">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09</a:t>
                      </a: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湖北修缮定额</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18湖北修缮定额</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a:t>
                      </a: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a:t>
                      </a: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0680">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1</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拆除工程</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拆除工程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196</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120</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88</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62585">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2</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200" b="1" i="0" u="none" strike="noStrike">
                          <a:solidFill>
                            <a:srgbClr val="C00000"/>
                          </a:solidFill>
                          <a:effectLst/>
                          <a:latin typeface="Microsoft YaHei UI" panose="020B0503020204020204" pitchFamily="34" charset="-122"/>
                          <a:ea typeface="Microsoft YaHei UI" panose="020B0503020204020204" pitchFamily="34" charset="-122"/>
                        </a:rPr>
                        <a:t>土石方工程</a:t>
                      </a:r>
                      <a:endParaRPr lang="zh-CN" altLang="en-US" sz="2200" b="1" i="0" u="none" strike="noStrike">
                        <a:solidFill>
                          <a:srgbClr val="C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57</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buClrTx/>
                        <a:buSzTx/>
                        <a:buFontTx/>
                      </a:pPr>
                      <a:r>
                        <a:rPr lang="en-US" altLang="zh-CN" sz="2200" b="1" dirty="0">
                          <a:solidFill>
                            <a:srgbClr val="000000"/>
                          </a:solidFill>
                          <a:effectLst/>
                          <a:latin typeface="Microsoft YaHei UI" panose="020B0503020204020204" pitchFamily="34" charset="-122"/>
                          <a:ea typeface="Microsoft YaHei UI" panose="020B0503020204020204" pitchFamily="34" charset="-122"/>
                        </a:rPr>
                        <a:t>0</a:t>
                      </a:r>
                      <a:endParaRPr lang="en-US" altLang="zh-CN" sz="2200" b="1"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buClrTx/>
                        <a:buSzTx/>
                        <a:buFontTx/>
                      </a:pPr>
                      <a:r>
                        <a:rPr lang="en-US" altLang="zh-CN" sz="2200" b="1" dirty="0">
                          <a:solidFill>
                            <a:srgbClr val="000000"/>
                          </a:solidFill>
                          <a:effectLst/>
                          <a:latin typeface="Microsoft YaHei UI" panose="020B0503020204020204" pitchFamily="34" charset="-122"/>
                          <a:ea typeface="Microsoft YaHei UI" panose="020B0503020204020204" pitchFamily="34" charset="-122"/>
                        </a:rPr>
                        <a:t>0</a:t>
                      </a:r>
                      <a:endParaRPr lang="en-US" altLang="zh-CN" sz="2200" b="1"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buClrTx/>
                        <a:buSzTx/>
                        <a:buFontTx/>
                      </a:pPr>
                      <a:r>
                        <a:rPr lang="en-US" altLang="zh-CN" sz="2200" b="1" dirty="0">
                          <a:solidFill>
                            <a:srgbClr val="000000"/>
                          </a:solidFill>
                          <a:effectLst/>
                          <a:latin typeface="Microsoft YaHei UI" panose="020B0503020204020204" pitchFamily="34" charset="-122"/>
                          <a:ea typeface="Microsoft YaHei UI" panose="020B0503020204020204" pitchFamily="34" charset="-122"/>
                        </a:rPr>
                        <a:t>57</a:t>
                      </a:r>
                      <a:endParaRPr lang="en-US" altLang="zh-CN" sz="2200" b="1"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60680">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3</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a:solidFill>
                            <a:srgbClr val="C00000"/>
                          </a:solidFill>
                          <a:effectLst/>
                          <a:latin typeface="Microsoft YaHei UI" panose="020B0503020204020204" pitchFamily="34" charset="-122"/>
                          <a:ea typeface="Microsoft YaHei UI" panose="020B0503020204020204" pitchFamily="34" charset="-122"/>
                        </a:rPr>
                        <a:t>基础工程</a:t>
                      </a:r>
                      <a:endParaRPr lang="zh-CN" altLang="en-US" sz="2200" b="1" i="0" u="none" strike="noStrike">
                        <a:solidFill>
                          <a:srgbClr val="C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　</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33</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0</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0</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33</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61315">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4</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砌筑工程</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砌筑工程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138</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70</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0</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68</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1950">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5</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混凝土及钢筋混凝土工程</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混凝土及钢筋混凝土工程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122</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129</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58</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51</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60680">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6</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抗震加固工程</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加固工程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132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65</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11</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78</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1950">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7</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金属结构工程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金属结构工程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26</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33</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26</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19</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60680">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8</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木构件工程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木结构工程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78</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82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16</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61315">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9</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屋面及防水工程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屋面及防水工程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137</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155</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37</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19</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61315">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10</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防腐、隔热、保温工程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保温工程</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20</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43</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23</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0</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61950">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11</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其他工程</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　</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52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0</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0</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52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60680">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施工技术措施项目</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l" fontAlgn="ctr"/>
                      <a:r>
                        <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rPr>
                        <a:t>措施项目</a:t>
                      </a:r>
                      <a:endParaRPr lang="zh-CN" altLang="en-US"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86</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35</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13</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64</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61950">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13</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rPr>
                        <a:t>合计</a:t>
                      </a:r>
                      <a:endParaRPr lang="zh-CN" altLang="en-US"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rPr>
                        <a:t>1077</a:t>
                      </a:r>
                      <a:endParaRPr lang="en-US" altLang="zh-CN" sz="2200" b="1" i="0" u="none" strike="noStrike">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732</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196</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rPr>
                        <a:t>541</a:t>
                      </a:r>
                      <a:endParaRPr lang="en-US" altLang="zh-CN" sz="2200" b="1" i="0" u="none" strike="noStrike" dirty="0">
                        <a:solidFill>
                          <a:srgbClr val="000000"/>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3.1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结构工程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3</a:t>
            </a:r>
            <a:endParaRPr lang="zh-CN" altLang="en-US" dirty="0">
              <a:solidFill>
                <a:schemeClr val="accent2"/>
              </a:solidFill>
            </a:endParaRPr>
          </a:p>
        </p:txBody>
      </p:sp>
      <p:sp>
        <p:nvSpPr>
          <p:cNvPr id="5" name="TextBox 4"/>
          <p:cNvSpPr txBox="1"/>
          <p:nvPr/>
        </p:nvSpPr>
        <p:spPr>
          <a:xfrm>
            <a:off x="915035" y="658495"/>
            <a:ext cx="10366375" cy="5262245"/>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需要注意的问题</a:t>
            </a:r>
            <a:endParaRPr lang="zh-CN" altLang="en-US" sz="2800" b="1" dirty="0" smtClean="0">
              <a:solidFill>
                <a:srgbClr val="1F2DA8"/>
              </a:solidFill>
              <a:latin typeface="+mn-ea"/>
              <a:ea typeface="+mn-ea"/>
              <a:cs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1、本册定额考虑了房屋修缮工程</a:t>
            </a:r>
            <a:r>
              <a:rPr lang="zh-CN" altLang="en-US" sz="2800" b="1" dirty="0" smtClean="0">
                <a:solidFill>
                  <a:srgbClr val="C00000"/>
                </a:solidFill>
                <a:latin typeface="+mn-ea"/>
                <a:ea typeface="+mn-ea"/>
                <a:cs typeface="+mn-ea"/>
                <a:sym typeface="+mn-ea"/>
              </a:rPr>
              <a:t>施工现场狭窄、维修内容零星分散、连续作业差、材料运输困难</a:t>
            </a:r>
            <a:r>
              <a:rPr lang="zh-CN" altLang="en-US" sz="2800" b="1" dirty="0" smtClean="0">
                <a:solidFill>
                  <a:srgbClr val="000000"/>
                </a:solidFill>
                <a:latin typeface="+mn-ea"/>
                <a:ea typeface="+mn-ea"/>
                <a:cs typeface="+mn-ea"/>
                <a:sym typeface="+mn-ea"/>
              </a:rPr>
              <a:t>等造成的不利因素的影响。</a:t>
            </a:r>
            <a:endParaRPr lang="zh-CN" altLang="en-US" sz="2800" b="1" dirty="0" smtClean="0">
              <a:solidFill>
                <a:srgbClr val="000000"/>
              </a:solidFill>
              <a:latin typeface="+mn-ea"/>
              <a:ea typeface="+mn-ea"/>
              <a:cs typeface="+mn-ea"/>
              <a:sym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a:t>
            </a:r>
            <a:r>
              <a:rPr lang="en-US" altLang="zh-CN" sz="2800" b="1" dirty="0" smtClean="0">
                <a:solidFill>
                  <a:srgbClr val="000000"/>
                </a:solidFill>
                <a:latin typeface="+mn-ea"/>
                <a:ea typeface="+mn-ea"/>
                <a:cs typeface="+mn-ea"/>
                <a:sym typeface="+mn-ea"/>
              </a:rPr>
              <a:t>2</a:t>
            </a:r>
            <a:r>
              <a:rPr lang="zh-CN" altLang="en-US" sz="2800" b="1" dirty="0" smtClean="0">
                <a:solidFill>
                  <a:srgbClr val="000000"/>
                </a:solidFill>
                <a:latin typeface="+mn-ea"/>
                <a:ea typeface="+mn-ea"/>
                <a:cs typeface="+mn-ea"/>
                <a:sym typeface="+mn-ea"/>
              </a:rPr>
              <a:t>、本册各项修缮工程定额中均包括</a:t>
            </a:r>
            <a:r>
              <a:rPr lang="zh-CN" altLang="en-US" sz="2800" b="1" dirty="0" smtClean="0">
                <a:solidFill>
                  <a:srgbClr val="C00000"/>
                </a:solidFill>
                <a:latin typeface="+mn-ea"/>
                <a:ea typeface="+mn-ea"/>
                <a:cs typeface="+mn-ea"/>
                <a:sym typeface="+mn-ea"/>
              </a:rPr>
              <a:t>必要的支顶保护等措施、成品保护、清理现场</a:t>
            </a:r>
            <a:r>
              <a:rPr lang="zh-CN" altLang="en-US" sz="2800" b="1" dirty="0" smtClean="0">
                <a:solidFill>
                  <a:srgbClr val="000000"/>
                </a:solidFill>
                <a:latin typeface="+mn-ea"/>
                <a:ea typeface="+mn-ea"/>
                <a:cs typeface="+mn-ea"/>
                <a:sym typeface="+mn-ea"/>
              </a:rPr>
              <a:t>等工作。</a:t>
            </a:r>
            <a:endParaRPr lang="zh-CN" altLang="en-US" sz="2800" b="1" dirty="0" smtClean="0">
              <a:solidFill>
                <a:srgbClr val="000000"/>
              </a:solidFill>
              <a:latin typeface="+mn-ea"/>
              <a:ea typeface="+mn-ea"/>
              <a:cs typeface="+mn-ea"/>
            </a:endParaRPr>
          </a:p>
          <a:p>
            <a:pPr algn="l">
              <a:lnSpc>
                <a:spcPct val="150000"/>
              </a:lnSpc>
              <a:buClrTx/>
              <a:buSzTx/>
              <a:buNone/>
            </a:pPr>
            <a:r>
              <a:rPr lang="zh-CN" altLang="en-US" sz="2800" b="1" dirty="0" smtClean="0">
                <a:solidFill>
                  <a:srgbClr val="000000"/>
                </a:solidFill>
                <a:latin typeface="+mn-ea"/>
                <a:ea typeface="+mn-ea"/>
                <a:cs typeface="+mn-ea"/>
                <a:sym typeface="+mn-ea"/>
              </a:rPr>
              <a:t>    </a:t>
            </a:r>
            <a:r>
              <a:rPr lang="en-US" altLang="zh-CN" sz="2800" b="1" dirty="0" smtClean="0">
                <a:solidFill>
                  <a:srgbClr val="000000"/>
                </a:solidFill>
                <a:latin typeface="+mn-ea"/>
                <a:ea typeface="+mn-ea"/>
                <a:cs typeface="+mn-ea"/>
                <a:sym typeface="+mn-ea"/>
              </a:rPr>
              <a:t>3</a:t>
            </a:r>
            <a:r>
              <a:rPr lang="zh-CN" altLang="en-US" sz="2800" b="1" dirty="0" smtClean="0">
                <a:solidFill>
                  <a:srgbClr val="000000"/>
                </a:solidFill>
                <a:latin typeface="+mn-ea"/>
                <a:ea typeface="+mn-ea"/>
                <a:cs typeface="+mn-ea"/>
                <a:sym typeface="+mn-ea"/>
              </a:rPr>
              <a:t>、本册定额各项目均包括了</a:t>
            </a:r>
            <a:r>
              <a:rPr lang="zh-CN" altLang="en-US" sz="2800" b="1" dirty="0" smtClean="0">
                <a:solidFill>
                  <a:srgbClr val="C00000"/>
                </a:solidFill>
                <a:latin typeface="+mn-ea"/>
                <a:ea typeface="+mn-ea"/>
                <a:cs typeface="+mn-ea"/>
                <a:sym typeface="+mn-ea"/>
              </a:rPr>
              <a:t>搭拆</a:t>
            </a:r>
            <a:r>
              <a:rPr lang="en-US" altLang="zh-CN" sz="2800" b="1" dirty="0" smtClean="0">
                <a:solidFill>
                  <a:srgbClr val="C00000"/>
                </a:solidFill>
                <a:latin typeface="+mn-ea"/>
                <a:ea typeface="+mn-ea"/>
                <a:cs typeface="+mn-ea"/>
                <a:sym typeface="+mn-ea"/>
              </a:rPr>
              <a:t>3</a:t>
            </a:r>
            <a:r>
              <a:rPr lang="zh-CN" altLang="en-US" sz="2800" b="1" dirty="0" smtClean="0">
                <a:solidFill>
                  <a:srgbClr val="C00000"/>
                </a:solidFill>
                <a:latin typeface="+mn-ea"/>
                <a:ea typeface="+mn-ea"/>
                <a:cs typeface="+mn-ea"/>
                <a:sym typeface="+mn-ea"/>
              </a:rPr>
              <a:t>.</a:t>
            </a:r>
            <a:r>
              <a:rPr lang="en-US" altLang="zh-CN" sz="2800" b="1" dirty="0" smtClean="0">
                <a:solidFill>
                  <a:srgbClr val="C00000"/>
                </a:solidFill>
                <a:latin typeface="+mn-ea"/>
                <a:ea typeface="+mn-ea"/>
                <a:cs typeface="+mn-ea"/>
                <a:sym typeface="+mn-ea"/>
              </a:rPr>
              <a:t>6</a:t>
            </a:r>
            <a:r>
              <a:rPr lang="zh-CN" altLang="en-US" sz="2800" b="1" dirty="0" smtClean="0">
                <a:solidFill>
                  <a:srgbClr val="C00000"/>
                </a:solidFill>
                <a:latin typeface="+mn-ea"/>
                <a:ea typeface="+mn-ea"/>
                <a:cs typeface="+mn-ea"/>
                <a:sym typeface="+mn-ea"/>
              </a:rPr>
              <a:t>ｍ 以内的简易脚手架</a:t>
            </a:r>
            <a:r>
              <a:rPr lang="zh-CN" altLang="en-US" sz="2800" b="1" dirty="0" smtClean="0">
                <a:solidFill>
                  <a:srgbClr val="000000"/>
                </a:solidFill>
                <a:latin typeface="+mn-ea"/>
                <a:ea typeface="+mn-ea"/>
                <a:cs typeface="+mn-ea"/>
                <a:sym typeface="+mn-ea"/>
              </a:rPr>
              <a:t>，超过上述高度需要支搭脚手架时，执行脚手架工程相应定额</a:t>
            </a:r>
            <a:r>
              <a:rPr lang="zh-CN" altLang="en-US" sz="2800" b="1" dirty="0" smtClean="0">
                <a:solidFill>
                  <a:srgbClr val="000000"/>
                </a:solidFill>
                <a:latin typeface="+mn-ea"/>
                <a:ea typeface="+mn-ea"/>
                <a:cs typeface="+mn-ea"/>
                <a:sym typeface="+mn-ea"/>
              </a:rPr>
              <a:t>。</a:t>
            </a:r>
            <a:endParaRPr lang="zh-CN" altLang="en-US" sz="2800" b="1" dirty="0" smtClean="0">
              <a:solidFill>
                <a:srgbClr val="000000"/>
              </a:solidFill>
              <a:latin typeface="+mn-ea"/>
              <a:ea typeface="+mn-ea"/>
              <a:cs typeface="+mn-ea"/>
            </a:endParaRPr>
          </a:p>
          <a:p>
            <a:pPr algn="l" eaLnBrk="1" latinLnBrk="0" hangingPunct="1">
              <a:lnSpc>
                <a:spcPct val="150000"/>
              </a:lnSpc>
              <a:buClrTx/>
              <a:buSzTx/>
            </a:pPr>
            <a:endParaRPr lang="zh-CN" altLang="en-US" sz="2800" b="1"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3.1.1 </a:t>
            </a:r>
            <a:r>
              <a:rPr lang="zh-CN" altLang="en-US" sz="2800" dirty="0" smtClean="0">
                <a:solidFill>
                  <a:schemeClr val="accent2"/>
                </a:solidFill>
                <a:latin typeface="微软雅黑" panose="020B0503020204020204" pitchFamily="34" charset="-122"/>
                <a:ea typeface="微软雅黑" panose="020B0503020204020204" pitchFamily="34" charset="-122"/>
              </a:rPr>
              <a:t>拆除</a:t>
            </a:r>
            <a:r>
              <a:rPr lang="zh-CN" altLang="en-US" sz="2800" dirty="0" smtClean="0">
                <a:solidFill>
                  <a:schemeClr val="accent2"/>
                </a:solidFill>
                <a:latin typeface="微软雅黑" panose="020B0503020204020204" pitchFamily="34" charset="-122"/>
                <a:ea typeface="微软雅黑" panose="020B0503020204020204" pitchFamily="34" charset="-122"/>
              </a:rPr>
              <a:t>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5" name="表格 4"/>
          <p:cNvGraphicFramePr>
            <a:graphicFrameLocks noGrp="1"/>
          </p:cNvGraphicFramePr>
          <p:nvPr>
            <p:custDataLst>
              <p:tags r:id="rId1"/>
            </p:custDataLst>
          </p:nvPr>
        </p:nvGraphicFramePr>
        <p:xfrm>
          <a:off x="473112" y="652867"/>
          <a:ext cx="11216005" cy="5940425"/>
        </p:xfrm>
        <a:graphic>
          <a:graphicData uri="http://schemas.openxmlformats.org/drawingml/2006/table">
            <a:tbl>
              <a:tblPr/>
              <a:tblGrid>
                <a:gridCol w="591185"/>
                <a:gridCol w="2785110"/>
                <a:gridCol w="2700020"/>
                <a:gridCol w="1636395"/>
                <a:gridCol w="1714500"/>
                <a:gridCol w="907415"/>
                <a:gridCol w="881380"/>
              </a:tblGrid>
              <a:tr h="349250">
                <a:tc gridSpan="7">
                  <a:txBody>
                    <a:bodyPr/>
                    <a:p>
                      <a:pPr algn="ctr" fontAlgn="ctr"/>
                      <a:r>
                        <a:rPr lang="zh-CN" altLang="en-US" sz="2200" b="1" i="0" u="none" strike="noStrike" dirty="0" smtClean="0">
                          <a:solidFill>
                            <a:srgbClr val="FFFFFF"/>
                          </a:solidFill>
                          <a:effectLst/>
                          <a:latin typeface="Microsoft YaHei UI" panose="020B0503020204020204" pitchFamily="34" charset="-122"/>
                          <a:ea typeface="Microsoft YaHei UI" panose="020B0503020204020204" pitchFamily="34" charset="-122"/>
                        </a:rPr>
                        <a:t>定额子目变化表</a:t>
                      </a:r>
                      <a:endParaRPr lang="zh-CN" altLang="en-US" sz="2200" b="1" i="0" u="none" strike="noStrike" dirty="0" smtClean="0">
                        <a:solidFill>
                          <a:srgbClr val="FFFFFF"/>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699135">
                <a:tc rowSpan="2">
                  <a:txBody>
                    <a:bodyPr/>
                    <a:p>
                      <a:pPr algn="ctr" fontAlgn="ctr"/>
                      <a:r>
                        <a:rPr lang="zh-CN" altLang="en-US" sz="2200" b="1" i="0" u="none" strike="noStrike" dirty="0">
                          <a:solidFill>
                            <a:srgbClr val="000000"/>
                          </a:solidFill>
                          <a:effectLst/>
                          <a:latin typeface="+mn-ea"/>
                        </a:rPr>
                        <a:t>序号</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200" b="1" i="0" u="none" strike="noStrike" dirty="0" smtClean="0">
                          <a:solidFill>
                            <a:srgbClr val="000000"/>
                          </a:solidFill>
                          <a:effectLst/>
                          <a:latin typeface="+mn-ea"/>
                        </a:rPr>
                        <a:t>章节项目</a:t>
                      </a:r>
                      <a:endParaRPr lang="zh-CN" altLang="en-US" sz="2200" b="1" i="0" u="none" strike="noStrike" dirty="0" smtClean="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200" b="1" i="0" u="none" strike="noStrike">
                          <a:solidFill>
                            <a:srgbClr val="000000"/>
                          </a:solidFill>
                          <a:effectLst/>
                          <a:latin typeface="+mn-ea"/>
                        </a:rPr>
                        <a:t>子目数量</a:t>
                      </a:r>
                      <a:endParaRPr lang="zh-CN" altLang="en-US"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200" b="1" i="0" u="none" strike="noStrike">
                          <a:solidFill>
                            <a:srgbClr val="000000"/>
                          </a:solidFill>
                          <a:effectLst/>
                          <a:latin typeface="+mn-ea"/>
                        </a:rPr>
                        <a:t>子目数量变化</a:t>
                      </a:r>
                      <a:endParaRPr lang="zh-CN" altLang="en-US"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349250">
                <a:tc vMerge="1">
                  <a:tcPr/>
                </a:tc>
                <a:tc>
                  <a:txBody>
                    <a:bodyPr/>
                    <a:p>
                      <a:pPr algn="ctr" fontAlgn="ctr"/>
                      <a:r>
                        <a:rPr lang="en-US" altLang="zh-CN" sz="2200" b="1" i="0" u="none" strike="noStrike" dirty="0">
                          <a:solidFill>
                            <a:srgbClr val="000000"/>
                          </a:solidFill>
                          <a:effectLst/>
                          <a:latin typeface="+mn-ea"/>
                          <a:cs typeface="+mn-ea"/>
                        </a:rPr>
                        <a:t>09</a:t>
                      </a:r>
                      <a:r>
                        <a:rPr lang="zh-CN" altLang="en-US" sz="2200" b="1" i="0" u="none" strike="noStrike" dirty="0">
                          <a:solidFill>
                            <a:srgbClr val="000000"/>
                          </a:solidFill>
                          <a:effectLst/>
                          <a:latin typeface="+mn-ea"/>
                          <a:cs typeface="+mn-ea"/>
                        </a:rPr>
                        <a:t>湖北修缮节名称</a:t>
                      </a:r>
                      <a:endParaRPr lang="zh-CN" altLang="en-US" sz="22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cs typeface="+mn-ea"/>
                        </a:rPr>
                        <a:t>18</a:t>
                      </a:r>
                      <a:r>
                        <a:rPr lang="zh-CN" altLang="en-US" sz="2200" b="1" i="0" u="none" strike="noStrike" dirty="0">
                          <a:solidFill>
                            <a:srgbClr val="000000"/>
                          </a:solidFill>
                          <a:effectLst/>
                          <a:latin typeface="+mn-ea"/>
                          <a:cs typeface="+mn-ea"/>
                        </a:rPr>
                        <a:t>湖北修缮节名称</a:t>
                      </a:r>
                      <a:endParaRPr lang="zh-CN" altLang="en-US" sz="22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a:solidFill>
                            <a:srgbClr val="000000"/>
                          </a:solidFill>
                          <a:effectLst/>
                          <a:latin typeface="+mn-ea"/>
                          <a:cs typeface="+mn-ea"/>
                        </a:rPr>
                        <a:t>09</a:t>
                      </a:r>
                      <a:r>
                        <a:rPr lang="zh-CN" altLang="en-US" sz="2200" b="1" i="0" u="none" strike="noStrike">
                          <a:solidFill>
                            <a:srgbClr val="000000"/>
                          </a:solidFill>
                          <a:effectLst/>
                          <a:latin typeface="+mn-ea"/>
                          <a:cs typeface="+mn-ea"/>
                        </a:rPr>
                        <a:t>湖北修缮</a:t>
                      </a:r>
                      <a:endParaRPr lang="zh-CN" altLang="en-US" sz="22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a:solidFill>
                            <a:srgbClr val="000000"/>
                          </a:solidFill>
                          <a:effectLst/>
                          <a:latin typeface="+mn-ea"/>
                          <a:cs typeface="+mn-ea"/>
                        </a:rPr>
                        <a:t>18</a:t>
                      </a:r>
                      <a:r>
                        <a:rPr lang="zh-CN" altLang="en-US" sz="2200" b="1" i="0" u="none" strike="noStrike">
                          <a:solidFill>
                            <a:srgbClr val="000000"/>
                          </a:solidFill>
                          <a:effectLst/>
                          <a:latin typeface="+mn-ea"/>
                          <a:cs typeface="+mn-ea"/>
                        </a:rPr>
                        <a:t>湖北修缮</a:t>
                      </a:r>
                      <a:endParaRPr lang="zh-CN" altLang="en-US" sz="22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a:solidFill>
                            <a:srgbClr val="000000"/>
                          </a:solidFill>
                          <a:effectLst/>
                          <a:latin typeface="+mn-ea"/>
                        </a:rPr>
                        <a:t>“</a:t>
                      </a:r>
                      <a:r>
                        <a:rPr lang="en-US" altLang="zh-CN" sz="2200" b="1" i="0" u="none" strike="noStrike">
                          <a:solidFill>
                            <a:srgbClr val="000000"/>
                          </a:solidFill>
                          <a:effectLst/>
                          <a:latin typeface="+mn-ea"/>
                        </a:rPr>
                        <a:t>+”</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a:solidFill>
                            <a:srgbClr val="000000"/>
                          </a:solidFill>
                          <a:effectLst/>
                          <a:latin typeface="+mn-ea"/>
                        </a:rPr>
                        <a:t>“</a:t>
                      </a:r>
                      <a:r>
                        <a:rPr lang="en-US" altLang="zh-CN" sz="2200" b="1" i="0" u="none" strike="noStrike">
                          <a:solidFill>
                            <a:srgbClr val="000000"/>
                          </a:solidFill>
                          <a:effectLst/>
                          <a:latin typeface="+mn-ea"/>
                        </a:rPr>
                        <a:t>-”</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9250">
                <a:tc>
                  <a:txBody>
                    <a:bodyPr/>
                    <a:p>
                      <a:pPr algn="ctr" fontAlgn="ctr"/>
                      <a:r>
                        <a:rPr lang="en-US" altLang="zh-CN" sz="2200" b="1" i="0" u="none" strike="noStrike" dirty="0">
                          <a:solidFill>
                            <a:srgbClr val="000000"/>
                          </a:solidFill>
                          <a:effectLst/>
                          <a:latin typeface="+mn-ea"/>
                        </a:rPr>
                        <a:t>1</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5">
                  <a:txBody>
                    <a:bodyPr/>
                    <a:p>
                      <a:pPr algn="ctr" fontAlgn="ctr"/>
                      <a:r>
                        <a:rPr lang="zh-CN" altLang="en-US" sz="2200" b="1" i="0" u="none" strike="noStrike" dirty="0">
                          <a:solidFill>
                            <a:srgbClr val="000000"/>
                          </a:solidFill>
                          <a:effectLst/>
                          <a:latin typeface="+mn-ea"/>
                        </a:rPr>
                        <a:t>分部工程拆除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200" b="1" i="0" u="none" strike="noStrike" dirty="0">
                          <a:solidFill>
                            <a:srgbClr val="000000"/>
                          </a:solidFill>
                          <a:effectLst/>
                          <a:latin typeface="+mn-ea"/>
                        </a:rPr>
                        <a:t>屋面拆除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5">
                  <a:txBody>
                    <a:bodyPr/>
                    <a:p>
                      <a:pPr algn="ctr" fontAlgn="ctr"/>
                      <a:r>
                        <a:rPr lang="en-US" altLang="zh-CN" sz="2200" b="1" i="0" u="none" strike="noStrike" dirty="0">
                          <a:solidFill>
                            <a:srgbClr val="000000"/>
                          </a:solidFill>
                          <a:effectLst/>
                          <a:latin typeface="+mn-ea"/>
                        </a:rPr>
                        <a:t>130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n-ea"/>
                        </a:rPr>
                        <a:t>28</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5">
                  <a:txBody>
                    <a:bodyPr/>
                    <a:p>
                      <a:pPr algn="ctr" fontAlgn="ctr"/>
                      <a:r>
                        <a:rPr lang="en-US" altLang="zh-CN" sz="2200" b="1" i="0" u="none" strike="noStrike">
                          <a:solidFill>
                            <a:srgbClr val="000000"/>
                          </a:solidFill>
                          <a:effectLst/>
                          <a:latin typeface="+mn-ea"/>
                        </a:rPr>
                        <a:t>0</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5">
                  <a:txBody>
                    <a:bodyPr/>
                    <a:p>
                      <a:pPr algn="ctr" fontAlgn="ctr"/>
                      <a:r>
                        <a:rPr lang="en-US" altLang="zh-CN" sz="2200" b="1" i="0" u="none" strike="noStrike">
                          <a:solidFill>
                            <a:srgbClr val="000000"/>
                          </a:solidFill>
                          <a:effectLst/>
                          <a:latin typeface="+mn-ea"/>
                        </a:rPr>
                        <a:t>41</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49885">
                <a:tc>
                  <a:txBody>
                    <a:bodyPr/>
                    <a:p>
                      <a:pPr algn="ctr" fontAlgn="ctr"/>
                      <a:r>
                        <a:rPr lang="en-US" altLang="zh-CN" sz="2200" b="1" i="0" u="none" strike="noStrike" dirty="0">
                          <a:solidFill>
                            <a:srgbClr val="000000"/>
                          </a:solidFill>
                          <a:effectLst/>
                          <a:latin typeface="+mn-ea"/>
                        </a:rPr>
                        <a:t>2</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a:txBody>
                    <a:bodyPr/>
                    <a:p>
                      <a:pPr algn="ctr" fontAlgn="ctr"/>
                      <a:r>
                        <a:rPr lang="zh-CN" altLang="en-US" sz="2200" b="1" i="0" u="none" strike="noStrike" dirty="0">
                          <a:solidFill>
                            <a:srgbClr val="000000"/>
                          </a:solidFill>
                          <a:effectLst/>
                          <a:latin typeface="+mn-ea"/>
                        </a:rPr>
                        <a:t>木构件拆除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a:txBody>
                    <a:bodyPr/>
                    <a:p>
                      <a:pPr algn="ctr" fontAlgn="ctr"/>
                      <a:r>
                        <a:rPr lang="en-US" altLang="zh-CN" sz="2200" b="1" i="0" u="none" strike="noStrike">
                          <a:solidFill>
                            <a:srgbClr val="000000"/>
                          </a:solidFill>
                          <a:effectLst/>
                          <a:latin typeface="+mn-ea"/>
                        </a:rPr>
                        <a:t>20</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349250">
                <a:tc>
                  <a:txBody>
                    <a:bodyPr/>
                    <a:p>
                      <a:pPr algn="ctr" fontAlgn="ctr"/>
                      <a:r>
                        <a:rPr lang="en-US" altLang="zh-CN" sz="2200" b="1" i="0" u="none" strike="noStrike" dirty="0">
                          <a:solidFill>
                            <a:srgbClr val="000000"/>
                          </a:solidFill>
                          <a:effectLst/>
                          <a:latin typeface="+mn-ea"/>
                        </a:rPr>
                        <a:t>3</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ctr" fontAlgn="ctr"/>
                      <a:r>
                        <a:rPr lang="zh-CN" altLang="en-US" sz="2200" b="1" i="0" u="none" strike="noStrike" dirty="0">
                          <a:solidFill>
                            <a:srgbClr val="000000"/>
                          </a:solidFill>
                          <a:effectLst/>
                          <a:latin typeface="+mn-ea"/>
                          <a:cs typeface="+mn-ea"/>
                        </a:rPr>
                        <a:t> 砌体拆除</a:t>
                      </a:r>
                      <a:endParaRPr lang="zh-CN" altLang="en-US" sz="22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ctr" fontAlgn="ctr"/>
                      <a:r>
                        <a:rPr lang="en-US" altLang="zh-CN" sz="2200" b="1" i="0" u="none" strike="noStrike">
                          <a:solidFill>
                            <a:srgbClr val="000000"/>
                          </a:solidFill>
                          <a:effectLst/>
                          <a:latin typeface="+mn-ea"/>
                        </a:rPr>
                        <a:t>12</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vMerge="1">
                  <a:tcPr/>
                </a:tc>
              </a:tr>
              <a:tr h="699135">
                <a:tc>
                  <a:txBody>
                    <a:bodyPr/>
                    <a:p>
                      <a:pPr algn="ctr" fontAlgn="ctr"/>
                      <a:r>
                        <a:rPr lang="en-US" altLang="zh-CN" sz="2200" b="1" i="0" u="none" strike="noStrike" dirty="0">
                          <a:solidFill>
                            <a:srgbClr val="000000"/>
                          </a:solidFill>
                          <a:effectLst/>
                          <a:latin typeface="+mn-ea"/>
                        </a:rPr>
                        <a:t>4</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a:txBody>
                    <a:bodyPr/>
                    <a:p>
                      <a:pPr algn="ctr" fontAlgn="ctr"/>
                      <a:r>
                        <a:rPr lang="zh-CN" altLang="en-US" sz="2200" b="1" i="0" u="none" strike="noStrike" dirty="0">
                          <a:solidFill>
                            <a:srgbClr val="000000"/>
                          </a:solidFill>
                          <a:effectLst/>
                          <a:latin typeface="+mn-ea"/>
                        </a:rPr>
                        <a:t>混凝土及钢筋混凝土构件拆除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a:txBody>
                    <a:bodyPr/>
                    <a:p>
                      <a:pPr algn="ctr" fontAlgn="ctr"/>
                      <a:r>
                        <a:rPr lang="en-US" altLang="zh-CN" sz="2200" b="1" i="0" u="none" strike="noStrike" dirty="0">
                          <a:solidFill>
                            <a:srgbClr val="000000"/>
                          </a:solidFill>
                          <a:effectLst/>
                          <a:latin typeface="+mn-ea"/>
                        </a:rPr>
                        <a:t>21</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r>
              <a:tr h="349250">
                <a:tc>
                  <a:txBody>
                    <a:bodyPr/>
                    <a:p>
                      <a:pPr algn="ctr" fontAlgn="ctr"/>
                      <a:r>
                        <a:rPr lang="en-US" altLang="zh-CN" sz="2200" b="1" i="0" u="none" strike="noStrike" dirty="0">
                          <a:solidFill>
                            <a:srgbClr val="000000"/>
                          </a:solidFill>
                          <a:effectLst/>
                          <a:latin typeface="+mn-ea"/>
                        </a:rPr>
                        <a:t>5</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ctr" fontAlgn="ctr"/>
                      <a:r>
                        <a:rPr lang="zh-CN" altLang="en-US" sz="2200" b="1" i="0" u="none" strike="noStrike" dirty="0">
                          <a:solidFill>
                            <a:srgbClr val="000000"/>
                          </a:solidFill>
                          <a:effectLst/>
                          <a:latin typeface="+mn-ea"/>
                        </a:rPr>
                        <a:t>金属构件拆除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ctr" fontAlgn="ctr"/>
                      <a:r>
                        <a:rPr lang="en-US" altLang="zh-CN" sz="2200" b="1" i="0" u="none" strike="noStrike" dirty="0">
                          <a:solidFill>
                            <a:srgbClr val="000000"/>
                          </a:solidFill>
                          <a:effectLst/>
                          <a:latin typeface="+mn-ea"/>
                        </a:rPr>
                        <a:t>8</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vMerge="1">
                  <a:tcPr/>
                </a:tc>
              </a:tr>
              <a:tr h="349250">
                <a:tc>
                  <a:txBody>
                    <a:bodyPr/>
                    <a:p>
                      <a:pPr algn="ctr" fontAlgn="ctr"/>
                      <a:r>
                        <a:rPr lang="en-US" altLang="zh-CN" sz="2200" b="1" i="0" u="none" strike="noStrike">
                          <a:solidFill>
                            <a:srgbClr val="000000"/>
                          </a:solidFill>
                          <a:effectLst/>
                          <a:latin typeface="+mn-ea"/>
                        </a:rPr>
                        <a:t>6</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dirty="0">
                          <a:solidFill>
                            <a:srgbClr val="000000"/>
                          </a:solidFill>
                          <a:effectLst/>
                          <a:latin typeface="+mn-ea"/>
                        </a:rPr>
                        <a:t>　</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zh-CN" altLang="en-US" sz="2200" b="1" i="0" u="none" strike="noStrike" dirty="0">
                          <a:solidFill>
                            <a:srgbClr val="000000"/>
                          </a:solidFill>
                          <a:effectLst/>
                          <a:latin typeface="+mn-ea"/>
                        </a:rPr>
                        <a:t>其他拆除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a:solidFill>
                            <a:srgbClr val="000000"/>
                          </a:solidFill>
                          <a:effectLst/>
                          <a:latin typeface="+mn-ea"/>
                        </a:rPr>
                        <a:t>0</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8</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a:solidFill>
                            <a:srgbClr val="000000"/>
                          </a:solidFill>
                          <a:effectLst/>
                          <a:latin typeface="+mn-ea"/>
                        </a:rPr>
                        <a:t>8</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a:solidFill>
                            <a:srgbClr val="000000"/>
                          </a:solidFill>
                          <a:effectLst/>
                          <a:latin typeface="+mn-ea"/>
                        </a:rPr>
                        <a:t>0</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9885">
                <a:tc>
                  <a:txBody>
                    <a:bodyPr/>
                    <a:p>
                      <a:pPr algn="ctr" fontAlgn="ctr"/>
                      <a:r>
                        <a:rPr lang="en-US" altLang="zh-CN" sz="2200" b="1" i="0" u="none" strike="noStrike">
                          <a:solidFill>
                            <a:srgbClr val="000000"/>
                          </a:solidFill>
                          <a:effectLst/>
                          <a:latin typeface="+mn-ea"/>
                        </a:rPr>
                        <a:t>7</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200" b="1" i="0" u="none" strike="noStrike" dirty="0">
                          <a:solidFill>
                            <a:srgbClr val="000000"/>
                          </a:solidFill>
                          <a:effectLst/>
                          <a:latin typeface="+mn-ea"/>
                        </a:rPr>
                        <a:t>　</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200" b="1" i="0" u="none" strike="noStrike" dirty="0">
                          <a:solidFill>
                            <a:srgbClr val="000000"/>
                          </a:solidFill>
                          <a:effectLst/>
                          <a:latin typeface="+mn-ea"/>
                        </a:rPr>
                        <a:t>楼层运出垃圾</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n-ea"/>
                        </a:rPr>
                        <a:t>0</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4</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4</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n-ea"/>
                        </a:rPr>
                        <a:t>0</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49250">
                <a:tc>
                  <a:txBody>
                    <a:bodyPr/>
                    <a:p>
                      <a:pPr algn="ctr" fontAlgn="ctr"/>
                      <a:r>
                        <a:rPr lang="en-US" altLang="zh-CN" sz="2200" b="1" i="0" u="none" strike="noStrike">
                          <a:solidFill>
                            <a:srgbClr val="000000"/>
                          </a:solidFill>
                          <a:effectLst/>
                          <a:latin typeface="+mn-ea"/>
                        </a:rPr>
                        <a:t>8</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dirty="0">
                          <a:solidFill>
                            <a:srgbClr val="000000"/>
                          </a:solidFill>
                          <a:effectLst/>
                          <a:latin typeface="+mn-ea"/>
                        </a:rPr>
                        <a:t>整栋工程拆除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dirty="0">
                          <a:solidFill>
                            <a:srgbClr val="000000"/>
                          </a:solidFill>
                          <a:effectLst/>
                          <a:latin typeface="+mn-ea"/>
                        </a:rPr>
                        <a:t>整栋工程拆除</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37</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9</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a:solidFill>
                            <a:srgbClr val="000000"/>
                          </a:solidFill>
                          <a:effectLst/>
                          <a:latin typeface="+mn-ea"/>
                        </a:rPr>
                        <a:t>28</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98500">
                <a:tc>
                  <a:txBody>
                    <a:bodyPr/>
                    <a:p>
                      <a:pPr algn="ctr" fontAlgn="ctr"/>
                      <a:r>
                        <a:rPr lang="en-US" altLang="zh-CN" sz="2200" b="1" i="0" u="none" strike="noStrike">
                          <a:solidFill>
                            <a:srgbClr val="000000"/>
                          </a:solidFill>
                          <a:effectLst/>
                          <a:latin typeface="+mn-ea"/>
                        </a:rPr>
                        <a:t>9</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200" b="1" i="0" u="none" strike="noStrike" dirty="0">
                          <a:solidFill>
                            <a:srgbClr val="000000"/>
                          </a:solidFill>
                          <a:effectLst/>
                          <a:latin typeface="+mn-ea"/>
                        </a:rPr>
                        <a:t>砖墙、梁、板钻孔、剔槽、凿洞</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200" b="1" i="0" u="none" strike="noStrike">
                          <a:solidFill>
                            <a:srgbClr val="000000"/>
                          </a:solidFill>
                          <a:effectLst/>
                          <a:latin typeface="+mn-ea"/>
                          <a:cs typeface="+mn-ea"/>
                        </a:rPr>
                        <a:t> 钻孔、剔槽</a:t>
                      </a:r>
                      <a:endParaRPr lang="zh-CN" altLang="en-US" sz="22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11</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10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a:solidFill>
                            <a:srgbClr val="000000"/>
                          </a:solidFill>
                          <a:effectLst/>
                          <a:latin typeface="+mn-ea"/>
                        </a:rPr>
                        <a:t>1</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49885">
                <a:tc>
                  <a:txBody>
                    <a:bodyPr/>
                    <a:p>
                      <a:pPr algn="ctr" fontAlgn="ctr"/>
                      <a:r>
                        <a:rPr lang="en-US" altLang="zh-CN" sz="2200" b="1" i="0" u="none" strike="noStrike">
                          <a:solidFill>
                            <a:srgbClr val="000000"/>
                          </a:solidFill>
                          <a:effectLst/>
                          <a:latin typeface="+mn-ea"/>
                        </a:rPr>
                        <a:t>8</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200" b="1" i="0" u="none" strike="noStrike" dirty="0">
                          <a:solidFill>
                            <a:srgbClr val="000000"/>
                          </a:solidFill>
                          <a:effectLst/>
                          <a:latin typeface="+mn-ea"/>
                        </a:rPr>
                        <a:t>机械拆除工程</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zh-CN" altLang="en-US" sz="2200" b="1" i="0" u="none" strike="noStrike">
                          <a:solidFill>
                            <a:srgbClr val="000000"/>
                          </a:solidFill>
                          <a:effectLst/>
                          <a:latin typeface="+mn-ea"/>
                        </a:rPr>
                        <a:t>　</a:t>
                      </a:r>
                      <a:endParaRPr lang="zh-CN" altLang="en-US"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18</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200" b="1" i="0" u="none" strike="noStrike" dirty="0">
                          <a:solidFill>
                            <a:srgbClr val="000000"/>
                          </a:solidFill>
                          <a:effectLst/>
                          <a:latin typeface="+mn-ea"/>
                        </a:rPr>
                        <a:t>18</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9250">
                <a:tc>
                  <a:txBody>
                    <a:bodyPr/>
                    <a:p>
                      <a:pPr algn="ctr" fontAlgn="ctr"/>
                      <a:r>
                        <a:rPr lang="en-US" altLang="zh-CN" sz="2200" b="1" i="0" u="none" strike="noStrike" dirty="0">
                          <a:solidFill>
                            <a:srgbClr val="000000"/>
                          </a:solidFill>
                          <a:effectLst/>
                          <a:latin typeface="+mn-ea"/>
                        </a:rPr>
                        <a:t>10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200" b="1" i="0" u="none" strike="noStrike" dirty="0">
                          <a:solidFill>
                            <a:srgbClr val="000000"/>
                          </a:solidFill>
                          <a:effectLst/>
                          <a:latin typeface="+mn-ea"/>
                        </a:rPr>
                        <a:t>小计</a:t>
                      </a:r>
                      <a:endParaRPr lang="zh-CN" altLang="en-US"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200" b="1" i="0" u="none" strike="noStrike">
                          <a:solidFill>
                            <a:srgbClr val="000000"/>
                          </a:solidFill>
                          <a:effectLst/>
                          <a:latin typeface="+mn-ea"/>
                        </a:rPr>
                        <a:t>196</a:t>
                      </a:r>
                      <a:endParaRPr lang="en-US" altLang="zh-CN" sz="22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120</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12</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200" b="1" i="0" u="none" strike="noStrike" dirty="0">
                          <a:solidFill>
                            <a:srgbClr val="000000"/>
                          </a:solidFill>
                          <a:effectLst/>
                          <a:latin typeface="+mn-ea"/>
                        </a:rPr>
                        <a:t>88</a:t>
                      </a:r>
                      <a:endParaRPr lang="en-US" altLang="zh-CN" sz="22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3.1.1 </a:t>
            </a:r>
            <a:r>
              <a:rPr lang="zh-CN" altLang="en-US" sz="2800" dirty="0" smtClean="0">
                <a:solidFill>
                  <a:schemeClr val="accent2"/>
                </a:solidFill>
                <a:latin typeface="微软雅黑" panose="020B0503020204020204" pitchFamily="34" charset="-122"/>
                <a:ea typeface="微软雅黑" panose="020B0503020204020204" pitchFamily="34" charset="-122"/>
              </a:rPr>
              <a:t>拆除</a:t>
            </a:r>
            <a:r>
              <a:rPr lang="zh-CN" altLang="en-US" sz="2800" dirty="0" smtClean="0">
                <a:solidFill>
                  <a:schemeClr val="accent2"/>
                </a:solidFill>
                <a:latin typeface="微软雅黑" panose="020B0503020204020204" pitchFamily="34" charset="-122"/>
                <a:ea typeface="微软雅黑" panose="020B0503020204020204" pitchFamily="34" charset="-122"/>
              </a:rPr>
              <a:t>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083945" y="835660"/>
            <a:ext cx="10029190" cy="6339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20000"/>
              </a:lnSpc>
              <a:spcBef>
                <a:spcPts val="600"/>
              </a:spcBef>
              <a:buNone/>
            </a:pPr>
            <a:r>
              <a:rPr lang="zh-CN" altLang="en-US" sz="2800" b="1" dirty="0">
                <a:solidFill>
                  <a:srgbClr val="1F2DA8"/>
                </a:solidFill>
              </a:rPr>
              <a:t>二、说明及工程量计算规则主要变化情况</a:t>
            </a:r>
            <a:endParaRPr lang="zh-CN" altLang="en-US" sz="2400" b="1" dirty="0"/>
          </a:p>
          <a:p>
            <a:pPr eaLnBrk="1" latinLnBrk="0" hangingPunct="1">
              <a:lnSpc>
                <a:spcPct val="140000"/>
              </a:lnSpc>
              <a:spcBef>
                <a:spcPts val="600"/>
              </a:spcBef>
              <a:buNone/>
            </a:pPr>
            <a:r>
              <a:rPr lang="en-US" sz="2400" b="1" dirty="0">
                <a:solidFill>
                  <a:srgbClr val="000000"/>
                </a:solidFill>
              </a:rPr>
              <a:t> </a:t>
            </a:r>
            <a:r>
              <a:rPr lang="en-US" sz="2800" b="1" dirty="0">
                <a:solidFill>
                  <a:srgbClr val="000000"/>
                </a:solidFill>
              </a:rPr>
              <a:t>   1</a:t>
            </a:r>
            <a:r>
              <a:rPr lang="zh-CN" altLang="en-US" sz="2800" b="1" dirty="0">
                <a:solidFill>
                  <a:srgbClr val="000000"/>
                </a:solidFill>
              </a:rPr>
              <a:t>、本章定额除说明者外</a:t>
            </a:r>
            <a:r>
              <a:rPr lang="zh-CN" altLang="en-US" sz="2800" b="1" dirty="0">
                <a:solidFill>
                  <a:srgbClr val="C00000"/>
                </a:solidFill>
              </a:rPr>
              <a:t>不分人工或机械操作</a:t>
            </a:r>
            <a:r>
              <a:rPr lang="zh-CN" altLang="en-US" sz="2800" b="1" dirty="0">
                <a:solidFill>
                  <a:srgbClr val="000000"/>
                </a:solidFill>
              </a:rPr>
              <a:t>，均按定额执行。</a:t>
            </a:r>
            <a:endParaRPr lang="zh-CN" altLang="en-US" sz="2800" b="1" dirty="0">
              <a:solidFill>
                <a:srgbClr val="000000"/>
              </a:solidFill>
            </a:endParaRPr>
          </a:p>
          <a:p>
            <a:pPr eaLnBrk="1" latinLnBrk="0" hangingPunct="1">
              <a:lnSpc>
                <a:spcPct val="140000"/>
              </a:lnSpc>
              <a:spcBef>
                <a:spcPts val="600"/>
              </a:spcBef>
              <a:buNone/>
            </a:pPr>
            <a:r>
              <a:rPr lang="zh-CN" altLang="en-US" sz="2800" b="1" dirty="0">
                <a:solidFill>
                  <a:srgbClr val="000000"/>
                </a:solidFill>
              </a:rPr>
              <a:t>    </a:t>
            </a:r>
            <a:r>
              <a:rPr lang="en-US" altLang="zh-CN" sz="2800" b="1" dirty="0">
                <a:solidFill>
                  <a:srgbClr val="000000"/>
                </a:solidFill>
              </a:rPr>
              <a:t>2</a:t>
            </a:r>
            <a:r>
              <a:rPr lang="zh-CN" altLang="en-US" sz="2800" b="1" dirty="0">
                <a:solidFill>
                  <a:srgbClr val="000000"/>
                </a:solidFill>
              </a:rPr>
              <a:t>、</a:t>
            </a:r>
            <a:r>
              <a:rPr lang="zh-CN" altLang="en-US" sz="2800" b="1" dirty="0">
                <a:solidFill>
                  <a:srgbClr val="000000"/>
                </a:solidFill>
              </a:rPr>
              <a:t>整栋工程拆除是拆除室内地坪以上的全部建筑物，包括将拆除材料运至被拆除建筑物</a:t>
            </a:r>
            <a:r>
              <a:rPr lang="en-US" altLang="zh-CN" sz="2800" b="1" dirty="0">
                <a:solidFill>
                  <a:srgbClr val="C00000"/>
                </a:solidFill>
              </a:rPr>
              <a:t>20m</a:t>
            </a:r>
            <a:r>
              <a:rPr lang="zh-CN" altLang="en-US" sz="2800" b="1" dirty="0">
                <a:solidFill>
                  <a:srgbClr val="000000"/>
                </a:solidFill>
              </a:rPr>
              <a:t>以内指定地点的清理、集中、分类堆码和垃圾归堆。</a:t>
            </a:r>
            <a:endParaRPr lang="zh-CN" altLang="en-US" sz="2800" b="1" dirty="0">
              <a:solidFill>
                <a:srgbClr val="000000"/>
              </a:solidFill>
            </a:endParaRPr>
          </a:p>
          <a:p>
            <a:pPr eaLnBrk="1" latinLnBrk="0" hangingPunct="1">
              <a:lnSpc>
                <a:spcPct val="140000"/>
              </a:lnSpc>
              <a:spcBef>
                <a:spcPts val="600"/>
              </a:spcBef>
              <a:buNone/>
            </a:pPr>
            <a:r>
              <a:rPr lang="zh-CN" altLang="en-US" sz="2800" b="1" dirty="0">
                <a:solidFill>
                  <a:srgbClr val="000000"/>
                </a:solidFill>
              </a:rPr>
              <a:t>    </a:t>
            </a:r>
            <a:r>
              <a:rPr lang="en-US" altLang="zh-CN" sz="2800" b="1" dirty="0">
                <a:solidFill>
                  <a:srgbClr val="000000"/>
                </a:solidFill>
              </a:rPr>
              <a:t>3</a:t>
            </a:r>
            <a:r>
              <a:rPr lang="zh-CN" altLang="en-US" sz="2800" b="1" dirty="0">
                <a:solidFill>
                  <a:srgbClr val="000000"/>
                </a:solidFill>
              </a:rPr>
              <a:t>、各分项拆除包括：本建筑物和毗邻部位的支顶加固、现场监护和将拆下的可用材料和渣土废弃材料运至水平距离</a:t>
            </a:r>
            <a:r>
              <a:rPr lang="en-US" sz="2800" b="1" dirty="0">
                <a:solidFill>
                  <a:srgbClr val="C00000"/>
                </a:solidFill>
              </a:rPr>
              <a:t>20m</a:t>
            </a:r>
            <a:r>
              <a:rPr lang="zh-CN" altLang="en-US" sz="2800" b="1" dirty="0">
                <a:solidFill>
                  <a:srgbClr val="000000"/>
                </a:solidFill>
              </a:rPr>
              <a:t>以内指定地点，清理归堆码放整齐。</a:t>
            </a:r>
            <a:endParaRPr lang="zh-CN" altLang="en-US" sz="2800" b="1" dirty="0">
              <a:solidFill>
                <a:srgbClr val="000000"/>
              </a:solidFill>
            </a:endParaRPr>
          </a:p>
          <a:p>
            <a:pPr eaLnBrk="1" latinLnBrk="0" hangingPunct="1">
              <a:lnSpc>
                <a:spcPct val="140000"/>
              </a:lnSpc>
              <a:spcBef>
                <a:spcPts val="600"/>
              </a:spcBef>
              <a:buNone/>
            </a:pPr>
            <a:r>
              <a:rPr lang="zh-CN" altLang="en-US" sz="2800" b="1" dirty="0">
                <a:solidFill>
                  <a:srgbClr val="000000"/>
                </a:solidFill>
              </a:rPr>
              <a:t>    </a:t>
            </a:r>
            <a:endParaRPr lang="zh-CN" altLang="en-US" sz="2800" b="1" dirty="0">
              <a:solidFill>
                <a:srgbClr val="000000"/>
              </a:solidFill>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3.1.1 </a:t>
            </a:r>
            <a:r>
              <a:rPr lang="zh-CN" altLang="en-US" sz="2800" dirty="0" smtClean="0">
                <a:solidFill>
                  <a:schemeClr val="accent2"/>
                </a:solidFill>
                <a:latin typeface="微软雅黑" panose="020B0503020204020204" pitchFamily="34" charset="-122"/>
                <a:ea typeface="微软雅黑" panose="020B0503020204020204" pitchFamily="34" charset="-122"/>
              </a:rPr>
              <a:t>拆除</a:t>
            </a:r>
            <a:r>
              <a:rPr lang="zh-CN" altLang="en-US" sz="2800" dirty="0" smtClean="0">
                <a:solidFill>
                  <a:schemeClr val="accent2"/>
                </a:solidFill>
                <a:latin typeface="微软雅黑" panose="020B0503020204020204" pitchFamily="34" charset="-122"/>
                <a:ea typeface="微软雅黑" panose="020B0503020204020204" pitchFamily="34" charset="-122"/>
              </a:rPr>
              <a:t>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083945" y="679450"/>
            <a:ext cx="10029190" cy="639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20000"/>
              </a:lnSpc>
              <a:spcBef>
                <a:spcPts val="600"/>
              </a:spcBef>
              <a:buNone/>
            </a:pPr>
            <a:r>
              <a:rPr lang="zh-CN" altLang="en-US" sz="2800" b="1" dirty="0">
                <a:solidFill>
                  <a:srgbClr val="1F2DA8"/>
                </a:solidFill>
              </a:rPr>
              <a:t>二、说明及工程量计算规则主要变化情况</a:t>
            </a:r>
            <a:endParaRPr lang="zh-CN" altLang="en-US" sz="2400" b="1" dirty="0"/>
          </a:p>
          <a:p>
            <a:pPr eaLnBrk="1" latinLnBrk="0" hangingPunct="1">
              <a:lnSpc>
                <a:spcPct val="130000"/>
              </a:lnSpc>
              <a:spcBef>
                <a:spcPts val="600"/>
              </a:spcBef>
              <a:buNone/>
            </a:pPr>
            <a:r>
              <a:rPr lang="en-US" sz="2800" b="1" dirty="0">
                <a:solidFill>
                  <a:srgbClr val="000000"/>
                </a:solidFill>
              </a:rPr>
              <a:t>    </a:t>
            </a:r>
            <a:r>
              <a:rPr lang="en-US" altLang="zh-CN" sz="2800" b="1" dirty="0">
                <a:solidFill>
                  <a:srgbClr val="000000"/>
                </a:solidFill>
                <a:sym typeface="+mn-ea"/>
              </a:rPr>
              <a:t>3</a:t>
            </a:r>
            <a:r>
              <a:rPr lang="zh-CN" altLang="en-US" sz="2800" b="1" dirty="0">
                <a:solidFill>
                  <a:srgbClr val="000000"/>
                </a:solidFill>
                <a:sym typeface="+mn-ea"/>
              </a:rPr>
              <a:t>、</a:t>
            </a:r>
            <a:r>
              <a:rPr lang="zh-CN" altLang="en-US" sz="2800" b="1" dirty="0">
                <a:solidFill>
                  <a:srgbClr val="000000"/>
                </a:solidFill>
                <a:sym typeface="+mn-ea"/>
              </a:rPr>
              <a:t>利用拆除后的旧材料抵减拆除人工费者，由发包方与承包方另行处理。</a:t>
            </a:r>
            <a:r>
              <a:rPr lang="zh-CN" altLang="en-US" sz="2800" b="1" dirty="0">
                <a:solidFill>
                  <a:srgbClr val="C00000"/>
                </a:solidFill>
                <a:sym typeface="+mn-ea"/>
              </a:rPr>
              <a:t>保护性拆除</a:t>
            </a:r>
            <a:r>
              <a:rPr lang="zh-CN" altLang="en-US" sz="2800" b="1" dirty="0">
                <a:solidFill>
                  <a:srgbClr val="000000"/>
                </a:solidFill>
                <a:sym typeface="+mn-ea"/>
              </a:rPr>
              <a:t>措施费按经批准的施工方案按实签证计算。</a:t>
            </a:r>
            <a:endParaRPr lang="zh-CN" altLang="en-US" sz="2800" b="1" dirty="0">
              <a:solidFill>
                <a:srgbClr val="000000"/>
              </a:solidFill>
            </a:endParaRPr>
          </a:p>
          <a:p>
            <a:pPr eaLnBrk="1" latinLnBrk="0" hangingPunct="1">
              <a:lnSpc>
                <a:spcPct val="130000"/>
              </a:lnSpc>
              <a:spcBef>
                <a:spcPts val="600"/>
              </a:spcBef>
              <a:buNone/>
            </a:pPr>
            <a:r>
              <a:rPr lang="en-US" sz="2800" b="1" dirty="0">
                <a:solidFill>
                  <a:srgbClr val="000000"/>
                </a:solidFill>
              </a:rPr>
              <a:t>    4</a:t>
            </a:r>
            <a:r>
              <a:rPr lang="zh-CN" altLang="en-US" sz="2800" b="1" dirty="0">
                <a:solidFill>
                  <a:srgbClr val="000000"/>
                </a:solidFill>
              </a:rPr>
              <a:t>、</a:t>
            </a:r>
            <a:r>
              <a:rPr lang="zh-CN" altLang="en-US" sz="2800" b="1" dirty="0">
                <a:solidFill>
                  <a:srgbClr val="000000"/>
                </a:solidFill>
                <a:sym typeface="+mn-ea"/>
              </a:rPr>
              <a:t>整栋工程拆除</a:t>
            </a:r>
            <a:r>
              <a:rPr sz="2800" b="1" dirty="0">
                <a:solidFill>
                  <a:srgbClr val="000000"/>
                </a:solidFill>
                <a:sym typeface="+mn-ea"/>
              </a:rPr>
              <a:t>建筑物</a:t>
            </a:r>
            <a:r>
              <a:rPr sz="2800" b="1" dirty="0">
                <a:solidFill>
                  <a:srgbClr val="C00000"/>
                </a:solidFill>
                <a:sym typeface="+mn-ea"/>
              </a:rPr>
              <a:t>按三层以内</a:t>
            </a:r>
            <a:r>
              <a:rPr sz="2800" b="1" dirty="0">
                <a:solidFill>
                  <a:srgbClr val="000000"/>
                </a:solidFill>
                <a:sym typeface="+mn-ea"/>
              </a:rPr>
              <a:t>编制，超过三层的整体拆除其人工乘以系数：四层1.2、五层1.25、六层及以上1.33。</a:t>
            </a:r>
            <a:endParaRPr lang="zh-CN" altLang="en-US" sz="2800" b="1" dirty="0">
              <a:solidFill>
                <a:srgbClr val="000000"/>
              </a:solidFill>
            </a:endParaRPr>
          </a:p>
          <a:p>
            <a:pPr eaLnBrk="1" latinLnBrk="0" hangingPunct="1">
              <a:lnSpc>
                <a:spcPct val="130000"/>
              </a:lnSpc>
              <a:spcBef>
                <a:spcPts val="600"/>
              </a:spcBef>
              <a:buNone/>
            </a:pPr>
            <a:r>
              <a:rPr lang="en-US" sz="2800" b="1" dirty="0">
                <a:solidFill>
                  <a:srgbClr val="000000"/>
                </a:solidFill>
              </a:rPr>
              <a:t>    5</a:t>
            </a:r>
            <a:r>
              <a:rPr lang="zh-CN" altLang="en-US" sz="2800" b="1" dirty="0">
                <a:solidFill>
                  <a:srgbClr val="000000"/>
                </a:solidFill>
              </a:rPr>
              <a:t>、楼层运出垃圾其垂直运输机械不分卷扬机、施工电梯、塔吊或利用原有电梯，均按定额执行，</a:t>
            </a:r>
            <a:r>
              <a:rPr lang="zh-CN" altLang="en-US" sz="2800" b="1" dirty="0">
                <a:solidFill>
                  <a:srgbClr val="C00000"/>
                </a:solidFill>
              </a:rPr>
              <a:t>如采用人力运输</a:t>
            </a:r>
            <a:r>
              <a:rPr lang="zh-CN" altLang="en-US" sz="2800" b="1" dirty="0">
                <a:solidFill>
                  <a:srgbClr val="000000"/>
                </a:solidFill>
              </a:rPr>
              <a:t>，每</a:t>
            </a:r>
            <a:r>
              <a:rPr lang="en-US" sz="2800" b="1" dirty="0">
                <a:solidFill>
                  <a:srgbClr val="000000"/>
                </a:solidFill>
              </a:rPr>
              <a:t>10m³</a:t>
            </a:r>
            <a:r>
              <a:rPr lang="zh-CN" altLang="en-US" sz="2800" b="1" dirty="0">
                <a:solidFill>
                  <a:srgbClr val="000000"/>
                </a:solidFill>
              </a:rPr>
              <a:t>按垂直运输距离每</a:t>
            </a:r>
            <a:r>
              <a:rPr lang="en-US" sz="2800" b="1" dirty="0">
                <a:solidFill>
                  <a:srgbClr val="000000"/>
                </a:solidFill>
              </a:rPr>
              <a:t>5m</a:t>
            </a:r>
            <a:r>
              <a:rPr lang="zh-CN" altLang="en-US" sz="2800" b="1" dirty="0">
                <a:solidFill>
                  <a:srgbClr val="000000"/>
                </a:solidFill>
              </a:rPr>
              <a:t>增加人工</a:t>
            </a:r>
            <a:r>
              <a:rPr lang="en-US" sz="2800" b="1" dirty="0">
                <a:solidFill>
                  <a:srgbClr val="000000"/>
                </a:solidFill>
              </a:rPr>
              <a:t>0.78</a:t>
            </a:r>
            <a:r>
              <a:rPr lang="zh-CN" altLang="en-US" sz="2800" b="1" dirty="0">
                <a:solidFill>
                  <a:srgbClr val="000000"/>
                </a:solidFill>
              </a:rPr>
              <a:t>工日，并取消楼层运出垃圾项目中相应的机械费。</a:t>
            </a:r>
            <a:endParaRPr lang="en-US" altLang="zh-CN" sz="2400" b="1" dirty="0">
              <a:solidFill>
                <a:srgbClr val="000000"/>
              </a:solidFill>
            </a:endParaRPr>
          </a:p>
          <a:p>
            <a:pPr>
              <a:lnSpc>
                <a:spcPct val="120000"/>
              </a:lnSpc>
              <a:spcBef>
                <a:spcPts val="600"/>
              </a:spcBef>
              <a:buNone/>
            </a:pPr>
            <a:r>
              <a:rPr lang="en-US" altLang="zh-CN" sz="2400" b="1" dirty="0">
                <a:solidFill>
                  <a:srgbClr val="000000"/>
                </a:solidFill>
              </a:rPr>
              <a:t> </a:t>
            </a:r>
            <a:endParaRPr lang="zh-CN" altLang="en-US" sz="2400" b="1" dirty="0">
              <a:solidFill>
                <a:srgbClr val="000000"/>
              </a:solidFill>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3.1.2 </a:t>
            </a:r>
            <a:r>
              <a:rPr lang="zh-CN" altLang="en-US" sz="2800" dirty="0" smtClean="0">
                <a:solidFill>
                  <a:schemeClr val="accent2"/>
                </a:solidFill>
                <a:latin typeface="微软雅黑" panose="020B0503020204020204" pitchFamily="34" charset="-122"/>
                <a:ea typeface="微软雅黑" panose="020B0503020204020204" pitchFamily="34" charset="-122"/>
              </a:rPr>
              <a:t>砌筑工程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4" name="表格 3"/>
          <p:cNvGraphicFramePr>
            <a:graphicFrameLocks noGrp="1"/>
          </p:cNvGraphicFramePr>
          <p:nvPr>
            <p:custDataLst>
              <p:tags r:id="rId1"/>
            </p:custDataLst>
          </p:nvPr>
        </p:nvGraphicFramePr>
        <p:xfrm>
          <a:off x="481160" y="1064555"/>
          <a:ext cx="11374755" cy="4466590"/>
        </p:xfrm>
        <a:graphic>
          <a:graphicData uri="http://schemas.openxmlformats.org/drawingml/2006/table">
            <a:tbl>
              <a:tblPr/>
              <a:tblGrid>
                <a:gridCol w="584835"/>
                <a:gridCol w="2790190"/>
                <a:gridCol w="2742565"/>
                <a:gridCol w="1696720"/>
                <a:gridCol w="1652270"/>
                <a:gridCol w="986155"/>
                <a:gridCol w="922020"/>
              </a:tblGrid>
              <a:tr h="559435">
                <a:tc gridSpan="7">
                  <a:txBody>
                    <a:bodyPr/>
                    <a:p>
                      <a:pPr algn="ctr" fontAlgn="ctr"/>
                      <a:r>
                        <a:rPr lang="zh-CN" altLang="en-US" sz="2400" b="1" i="0" u="none" strike="noStrike" dirty="0">
                          <a:solidFill>
                            <a:srgbClr val="FFFFFF"/>
                          </a:solidFill>
                          <a:effectLst/>
                          <a:latin typeface="+mn-ea"/>
                        </a:rPr>
                        <a:t>定额子目变化表</a:t>
                      </a:r>
                      <a:endParaRPr lang="zh-CN" altLang="en-US" sz="2400" b="1" i="0" u="none" strike="noStrike" dirty="0">
                        <a:solidFill>
                          <a:srgbClr val="FFFFFF"/>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835025">
                <a:tc rowSpan="2">
                  <a:txBody>
                    <a:bodyPr/>
                    <a:p>
                      <a:pPr algn="ctr" fontAlgn="ctr"/>
                      <a:r>
                        <a:rPr lang="zh-CN" altLang="en-US" sz="2400" b="1" i="0" u="none" strike="noStrike" dirty="0">
                          <a:solidFill>
                            <a:srgbClr val="000000"/>
                          </a:solidFill>
                          <a:effectLst/>
                          <a:latin typeface="+mn-ea"/>
                        </a:rPr>
                        <a:t>序号</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dirty="0">
                          <a:solidFill>
                            <a:srgbClr val="000000"/>
                          </a:solidFill>
                          <a:effectLst/>
                          <a:latin typeface="+mn-ea"/>
                        </a:rPr>
                        <a:t>章节项目</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835025">
                <a:tc vMerge="1">
                  <a:tcPr/>
                </a:tc>
                <a:tc>
                  <a:txBody>
                    <a:bodyPr/>
                    <a:p>
                      <a:pPr algn="ctr" fontAlgn="ctr"/>
                      <a:r>
                        <a:rPr lang="en-US" altLang="zh-CN" sz="2400" b="1" i="0" u="none" strike="noStrike" dirty="0">
                          <a:solidFill>
                            <a:srgbClr val="000000"/>
                          </a:solidFill>
                          <a:effectLst/>
                          <a:latin typeface="+mn-ea"/>
                          <a:cs typeface="+mn-ea"/>
                        </a:rPr>
                        <a:t>09</a:t>
                      </a:r>
                      <a:r>
                        <a:rPr lang="zh-CN" altLang="en-US" sz="2400" b="1" i="0" u="none" strike="noStrike" dirty="0">
                          <a:solidFill>
                            <a:srgbClr val="000000"/>
                          </a:solidFill>
                          <a:effectLst/>
                          <a:latin typeface="+mn-ea"/>
                          <a:cs typeface="+mn-ea"/>
                        </a:rPr>
                        <a:t>湖北修缮节名称</a:t>
                      </a:r>
                      <a:endParaRPr lang="zh-CN" altLang="en-US" sz="24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cs typeface="+mn-ea"/>
                        </a:rPr>
                        <a:t>18</a:t>
                      </a:r>
                      <a:r>
                        <a:rPr lang="zh-CN" altLang="en-US" sz="2400" b="1" i="0" u="none" strike="noStrike" dirty="0">
                          <a:solidFill>
                            <a:srgbClr val="000000"/>
                          </a:solidFill>
                          <a:effectLst/>
                          <a:latin typeface="+mn-ea"/>
                          <a:cs typeface="+mn-ea"/>
                        </a:rPr>
                        <a:t>湖北修缮节名称</a:t>
                      </a:r>
                      <a:endParaRPr lang="zh-CN" altLang="en-US" sz="24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8800">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a:solidFill>
                            <a:srgbClr val="000000"/>
                          </a:solidFill>
                          <a:effectLst/>
                          <a:latin typeface="+mn-ea"/>
                        </a:rPr>
                        <a:t>拆、砌砖墙工程</a:t>
                      </a:r>
                      <a:endParaRPr lang="zh-CN" altLang="en-US" sz="2400" b="1" i="0" u="none" strike="noStrike">
                        <a:solidFill>
                          <a:srgbClr val="000000"/>
                        </a:solidFill>
                        <a:effectLst/>
                        <a:latin typeface="+mn-ea"/>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a:solidFill>
                        <a:schemeClr val="tx1"/>
                      </a:solidFill>
                      <a:prstDash val="solid"/>
                    </a:lnB>
                    <a:solidFill>
                      <a:srgbClr val="D9E1F2"/>
                    </a:solidFill>
                  </a:tcPr>
                </a:tc>
                <a:tc>
                  <a:txBody>
                    <a:bodyPr/>
                    <a:p>
                      <a:pPr algn="ctr" fontAlgn="ctr"/>
                      <a:r>
                        <a:rPr lang="zh-CN" altLang="en-US" sz="2400" b="1" i="0" u="none" strike="noStrike" dirty="0">
                          <a:solidFill>
                            <a:srgbClr val="000000"/>
                          </a:solidFill>
                          <a:effectLst/>
                          <a:latin typeface="+mn-ea"/>
                        </a:rPr>
                        <a:t>拆砌工程</a:t>
                      </a:r>
                      <a:endParaRPr lang="zh-CN" altLang="en-US" sz="2400" b="1" i="0" u="none" strike="noStrike" dirty="0">
                        <a:solidFill>
                          <a:srgbClr val="000000"/>
                        </a:solidFill>
                        <a:effectLst/>
                        <a:latin typeface="+mn-ea"/>
                      </a:endParaRPr>
                    </a:p>
                  </a:txBody>
                  <a:tcPr marL="0" marR="0" marT="0" marB="0" anchor="ctr">
                    <a:lnL w="3175"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31</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559435">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zh-CN" altLang="en-US" sz="2400" b="1" i="0" u="none" strike="noStrike">
                          <a:solidFill>
                            <a:srgbClr val="000000"/>
                          </a:solidFill>
                          <a:effectLst/>
                          <a:latin typeface="+mn-ea"/>
                        </a:rPr>
                        <a:t>新砌工程</a:t>
                      </a:r>
                      <a:endParaRPr lang="zh-CN" altLang="en-US" sz="2400" b="1" i="0" u="none" strike="noStrike">
                        <a:solidFill>
                          <a:srgbClr val="000000"/>
                        </a:solidFill>
                        <a:effectLst/>
                        <a:latin typeface="+mn-ea"/>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a:solidFill>
                        <a:schemeClr val="tx1"/>
                      </a:solidFill>
                      <a:prstDash val="solid"/>
                    </a:lnT>
                    <a:lnB w="3175" cap="flat" cmpd="sng" algn="ctr">
                      <a:solidFill>
                        <a:schemeClr val="tx1"/>
                      </a:solidFill>
                      <a:prstDash val="solid"/>
                      <a:round/>
                      <a:headEnd type="none" w="med" len="med"/>
                      <a:tailEnd type="none" w="med" len="med"/>
                    </a:lnB>
                    <a:solidFill>
                      <a:srgbClr val="FFFFFF"/>
                    </a:solidFill>
                  </a:tcPr>
                </a:tc>
                <a:tc>
                  <a:txBody>
                    <a:bodyPr/>
                    <a:p>
                      <a:pPr algn="ctr" fontAlgn="ctr"/>
                      <a:r>
                        <a:rPr lang="zh-CN" altLang="en-US" sz="2400" b="1" i="0" u="none" strike="noStrike">
                          <a:solidFill>
                            <a:srgbClr val="000000"/>
                          </a:solidFill>
                          <a:effectLst/>
                          <a:latin typeface="+mn-ea"/>
                        </a:rPr>
                        <a:t>新砌砖墙工程</a:t>
                      </a:r>
                      <a:endParaRPr lang="zh-CN" altLang="en-US" sz="2400" b="1" i="0" u="none" strike="noStrike">
                        <a:solidFill>
                          <a:srgbClr val="000000"/>
                        </a:solidFill>
                        <a:effectLst/>
                        <a:latin typeface="+mn-ea"/>
                      </a:endParaRPr>
                    </a:p>
                  </a:txBody>
                  <a:tcPr marL="0" marR="0" marT="0" marB="0" anchor="ctr">
                    <a:lnL w="3175"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dirty="0">
                          <a:solidFill>
                            <a:srgbClr val="000000"/>
                          </a:solidFill>
                          <a:effectLst/>
                          <a:latin typeface="+mn-ea"/>
                        </a:rPr>
                        <a:t>107</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42</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a:solidFill>
                            <a:srgbClr val="000000"/>
                          </a:solidFill>
                          <a:effectLst/>
                          <a:latin typeface="+mn-ea"/>
                        </a:rPr>
                        <a:t>52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9435">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新砌石墙工程</a:t>
                      </a:r>
                      <a:endParaRPr lang="zh-CN" altLang="en-US" sz="2400" b="1" i="0" u="none" strike="noStrike">
                        <a:solidFill>
                          <a:srgbClr val="000000"/>
                        </a:solidFill>
                        <a:effectLst/>
                        <a:latin typeface="+mn-ea"/>
                      </a:endParaRPr>
                    </a:p>
                  </a:txBody>
                  <a:tcPr marL="0" marR="0" marT="0" marB="0" anchor="ctr">
                    <a:lnL w="3175"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ctr" fontAlgn="ctr"/>
                      <a:r>
                        <a:rPr lang="en-US" altLang="zh-CN" sz="2400" b="1" i="0" u="none" strike="noStrike" dirty="0">
                          <a:solidFill>
                            <a:srgbClr val="000000"/>
                          </a:solidFill>
                          <a:effectLst/>
                          <a:latin typeface="+mn-ea"/>
                        </a:rPr>
                        <a:t>13</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vMerge="1">
                  <a:tcPr/>
                </a:tc>
              </a:tr>
              <a:tr h="559435">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小计</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400" b="1" i="0" u="none" strike="noStrike">
                          <a:solidFill>
                            <a:srgbClr val="000000"/>
                          </a:solidFill>
                          <a:effectLst/>
                          <a:latin typeface="+mn-ea"/>
                        </a:rPr>
                        <a:t>138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70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68</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2" name="Rectangle 5"/>
          <p:cNvSpPr>
            <a:spLocks noChangeArrowheads="1"/>
          </p:cNvSpPr>
          <p:nvPr/>
        </p:nvSpPr>
        <p:spPr bwMode="auto">
          <a:xfrm>
            <a:off x="0" y="257318"/>
            <a:ext cx="695325"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zh-CN" altLang="en-US"/>
          </a:p>
        </p:txBody>
      </p:sp>
      <p:sp>
        <p:nvSpPr>
          <p:cNvPr id="113" name="Freeform 6"/>
          <p:cNvSpPr/>
          <p:nvPr/>
        </p:nvSpPr>
        <p:spPr bwMode="auto">
          <a:xfrm>
            <a:off x="141288" y="376380"/>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
          <p:cNvSpPr>
            <a:spLocks noEditPoints="1"/>
          </p:cNvSpPr>
          <p:nvPr/>
        </p:nvSpPr>
        <p:spPr bwMode="auto">
          <a:xfrm>
            <a:off x="755650"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
          <p:cNvSpPr>
            <a:spLocks noEditPoints="1"/>
          </p:cNvSpPr>
          <p:nvPr/>
        </p:nvSpPr>
        <p:spPr bwMode="auto">
          <a:xfrm>
            <a:off x="793750" y="271605"/>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8" name="组合 27"/>
          <p:cNvGrpSpPr/>
          <p:nvPr/>
        </p:nvGrpSpPr>
        <p:grpSpPr>
          <a:xfrm flipH="1">
            <a:off x="2089150" y="1045845"/>
            <a:ext cx="8190865" cy="842010"/>
            <a:chOff x="6601643" y="1988840"/>
            <a:chExt cx="4104456" cy="736573"/>
          </a:xfrm>
        </p:grpSpPr>
        <p:sp>
          <p:nvSpPr>
            <p:cNvPr id="48131" name="圆角矩形 28"/>
            <p:cNvSpPr/>
            <p:nvPr/>
          </p:nvSpPr>
          <p:spPr>
            <a:xfrm>
              <a:off x="6601643" y="2221854"/>
              <a:ext cx="4104456" cy="503559"/>
            </a:xfrm>
            <a:prstGeom prst="roundRect">
              <a:avLst>
                <a:gd name="adj" fmla="val 16667"/>
              </a:avLst>
            </a:prstGeom>
            <a:noFill/>
            <a:ln w="25400" cap="flat" cmpd="sng">
              <a:solidFill>
                <a:srgbClr val="92D050"/>
              </a:solidFill>
              <a:prstDash val="solid"/>
              <a:headEnd type="none" w="med" len="med"/>
              <a:tailEnd type="none" w="med" len="med"/>
            </a:ln>
          </p:spPr>
          <p:txBody>
            <a:bodyPr lIns="91435" tIns="45717" rIns="91435" bIns="45717" anchor="ctr"/>
            <a:p>
              <a:pPr algn="ctr" defTabSz="1085850" eaLnBrk="1" latinLnBrk="0" hangingPunct="1">
                <a:lnSpc>
                  <a:spcPct val="100000"/>
                </a:lnSpc>
              </a:pPr>
              <a:r>
                <a:rPr lang="en-US" altLang="zh-CN" sz="2800" b="1" dirty="0">
                  <a:solidFill>
                    <a:srgbClr val="000000"/>
                  </a:solidFill>
                  <a:latin typeface="微软雅黑" panose="020B0503020204020204" pitchFamily="34" charset="-122"/>
                  <a:ea typeface="微软雅黑" panose="020B0503020204020204" pitchFamily="34" charset="-122"/>
                </a:rPr>
                <a:t>  </a:t>
              </a:r>
              <a:r>
                <a:rPr lang="zh-CN" altLang="en-US" sz="2800" b="1" dirty="0">
                  <a:solidFill>
                    <a:srgbClr val="000000"/>
                  </a:solidFill>
                  <a:latin typeface="微软雅黑" panose="020B0503020204020204" pitchFamily="34" charset="-122"/>
                  <a:ea typeface="微软雅黑" panose="020B0503020204020204" pitchFamily="34" charset="-122"/>
                </a:rPr>
                <a:t>编制概况</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48132" name="圆角矩形 29"/>
            <p:cNvSpPr/>
            <p:nvPr/>
          </p:nvSpPr>
          <p:spPr>
            <a:xfrm>
              <a:off x="9481998" y="1988840"/>
              <a:ext cx="1008025" cy="484793"/>
            </a:xfrm>
            <a:prstGeom prst="roundRect">
              <a:avLst>
                <a:gd name="adj" fmla="val 9727"/>
              </a:avLst>
            </a:prstGeom>
          </p:spPr>
          <p:style>
            <a:lnRef idx="1">
              <a:schemeClr val="dk1"/>
            </a:lnRef>
            <a:fillRef idx="2">
              <a:schemeClr val="dk1"/>
            </a:fillRef>
            <a:effectRef idx="1">
              <a:schemeClr val="dk1"/>
            </a:effectRef>
            <a:fontRef idx="minor">
              <a:schemeClr val="dk1"/>
            </a:fontRef>
          </p:style>
          <p:txBody>
            <a:bodyPr lIns="91435" tIns="45717" rIns="91435" bIns="45717" anchor="ctr"/>
            <a:p>
              <a:pPr algn="ctr" defTabSz="1085850"/>
              <a:r>
                <a:rPr lang="zh-CN" altLang="en-US" sz="2400" b="1" dirty="0">
                  <a:solidFill>
                    <a:schemeClr val="tx1"/>
                  </a:solidFill>
                  <a:latin typeface="微软雅黑" panose="020B0503020204020204" pitchFamily="34" charset="-122"/>
                  <a:ea typeface="微软雅黑" panose="020B0503020204020204" pitchFamily="34" charset="-122"/>
                </a:rPr>
                <a:t>第一部分</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flipH="1">
            <a:off x="2089785" y="1957070"/>
            <a:ext cx="8190865" cy="865505"/>
            <a:chOff x="6601643" y="2896501"/>
            <a:chExt cx="4104456" cy="756084"/>
          </a:xfrm>
        </p:grpSpPr>
        <p:sp>
          <p:nvSpPr>
            <p:cNvPr id="48134" name="圆角矩形 31"/>
            <p:cNvSpPr/>
            <p:nvPr/>
          </p:nvSpPr>
          <p:spPr>
            <a:xfrm>
              <a:off x="6601643" y="3148529"/>
              <a:ext cx="4104456" cy="504056"/>
            </a:xfrm>
            <a:prstGeom prst="roundRect">
              <a:avLst>
                <a:gd name="adj" fmla="val 16667"/>
              </a:avLst>
            </a:prstGeom>
            <a:noFill/>
            <a:ln w="25400" cap="flat" cmpd="sng">
              <a:solidFill>
                <a:srgbClr val="92D050"/>
              </a:solidFill>
              <a:prstDash val="solid"/>
              <a:headEnd type="none" w="med" len="med"/>
              <a:tailEnd type="none" w="med" len="med"/>
            </a:ln>
          </p:spPr>
          <p:txBody>
            <a:bodyPr lIns="91435" tIns="45717" rIns="91435" bIns="45717" anchor="ctr"/>
            <a:p>
              <a:pPr algn="ctr" eaLnBrk="1" latinLnBrk="0" hangingPunct="1">
                <a:lnSpc>
                  <a:spcPct val="100000"/>
                </a:lnSpc>
              </a:pPr>
              <a:r>
                <a:rPr lang="zh-CN" altLang="en-US" sz="2800" b="1" dirty="0">
                  <a:solidFill>
                    <a:srgbClr val="000000"/>
                  </a:solidFill>
                  <a:latin typeface="微软雅黑" panose="020B0503020204020204" pitchFamily="34" charset="-122"/>
                  <a:ea typeface="微软雅黑" panose="020B0503020204020204" pitchFamily="34" charset="-122"/>
                </a:rPr>
                <a:t>总说明</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48135" name="圆角矩形 32"/>
            <p:cNvSpPr/>
            <p:nvPr/>
          </p:nvSpPr>
          <p:spPr>
            <a:xfrm>
              <a:off x="9481998" y="2896501"/>
              <a:ext cx="1008025" cy="485271"/>
            </a:xfrm>
            <a:prstGeom prst="roundRect">
              <a:avLst>
                <a:gd name="adj" fmla="val 9727"/>
              </a:avLst>
            </a:prstGeom>
          </p:spPr>
          <p:style>
            <a:lnRef idx="1">
              <a:schemeClr val="dk1"/>
            </a:lnRef>
            <a:fillRef idx="2">
              <a:schemeClr val="dk1"/>
            </a:fillRef>
            <a:effectRef idx="1">
              <a:schemeClr val="dk1"/>
            </a:effectRef>
            <a:fontRef idx="minor">
              <a:schemeClr val="dk1"/>
            </a:fontRef>
          </p:style>
          <p:txBody>
            <a:bodyPr lIns="91435" tIns="45717" rIns="91435" bIns="45717" anchor="ctr"/>
            <a:p>
              <a:pPr algn="ctr" defTabSz="1085850"/>
              <a:r>
                <a:rPr lang="zh-CN" altLang="en-US" sz="2400" b="1" dirty="0">
                  <a:solidFill>
                    <a:schemeClr val="tx1"/>
                  </a:solidFill>
                  <a:latin typeface="微软雅黑" panose="020B0503020204020204" pitchFamily="34" charset="-122"/>
                  <a:ea typeface="微软雅黑" panose="020B0503020204020204" pitchFamily="34" charset="-122"/>
                </a:rPr>
                <a:t>第二部分</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flipH="1">
            <a:off x="2089785" y="2908300"/>
            <a:ext cx="8190865" cy="770890"/>
            <a:chOff x="6601643" y="3904613"/>
            <a:chExt cx="4104456" cy="675144"/>
          </a:xfrm>
        </p:grpSpPr>
        <p:sp>
          <p:nvSpPr>
            <p:cNvPr id="5" name="圆角矩形 34"/>
            <p:cNvSpPr/>
            <p:nvPr/>
          </p:nvSpPr>
          <p:spPr>
            <a:xfrm>
              <a:off x="6601643" y="4074962"/>
              <a:ext cx="4104456" cy="504795"/>
            </a:xfrm>
            <a:prstGeom prst="roundRect">
              <a:avLst>
                <a:gd name="adj" fmla="val 16667"/>
              </a:avLst>
            </a:prstGeom>
            <a:noFill/>
            <a:ln w="25400" cap="flat" cmpd="sng">
              <a:solidFill>
                <a:srgbClr val="92D050"/>
              </a:solidFill>
              <a:prstDash val="solid"/>
              <a:headEnd type="none" w="med" len="med"/>
              <a:tailEnd type="none" w="med" len="med"/>
            </a:ln>
          </p:spPr>
          <p:txBody>
            <a:bodyPr lIns="91435" tIns="45717" rIns="91435" bIns="45717" anchor="ctr"/>
            <a:p>
              <a:pPr indent="323850" algn="ctr" defTabSz="1085850"/>
              <a:r>
                <a:rPr lang="zh-CN" altLang="en-US" b="1" dirty="0">
                  <a:solidFill>
                    <a:srgbClr val="262626"/>
                  </a:solidFill>
                  <a:latin typeface="微软雅黑" panose="020B0503020204020204" pitchFamily="34" charset="-122"/>
                  <a:ea typeface="微软雅黑" panose="020B0503020204020204" pitchFamily="34" charset="-122"/>
                </a:rPr>
                <a:t>        </a:t>
              </a:r>
              <a:r>
                <a:rPr lang="zh-CN" altLang="en-US" b="1" dirty="0">
                  <a:solidFill>
                    <a:schemeClr val="tx1"/>
                  </a:solidFill>
                  <a:latin typeface="微软雅黑" panose="020B0503020204020204" pitchFamily="34" charset="-122"/>
                  <a:ea typeface="微软雅黑" panose="020B0503020204020204" pitchFamily="34" charset="-122"/>
                </a:rPr>
                <a:t>       </a:t>
              </a:r>
              <a:r>
                <a:rPr lang="zh-CN" altLang="en-US" sz="2800" b="1" dirty="0">
                  <a:solidFill>
                    <a:srgbClr val="000000"/>
                  </a:solidFill>
                  <a:latin typeface="微软雅黑" panose="020B0503020204020204" pitchFamily="34" charset="-122"/>
                  <a:ea typeface="微软雅黑" panose="020B0503020204020204" pitchFamily="34" charset="-122"/>
                </a:rPr>
                <a:t>主要内容及变化</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6" name="圆角矩形 40"/>
            <p:cNvSpPr/>
            <p:nvPr/>
          </p:nvSpPr>
          <p:spPr>
            <a:xfrm>
              <a:off x="9481998" y="3904613"/>
              <a:ext cx="1008025" cy="484478"/>
            </a:xfrm>
            <a:prstGeom prst="roundRect">
              <a:avLst>
                <a:gd name="adj" fmla="val 9727"/>
              </a:avLst>
            </a:prstGeom>
          </p:spPr>
          <p:style>
            <a:lnRef idx="1">
              <a:schemeClr val="dk1"/>
            </a:lnRef>
            <a:fillRef idx="2">
              <a:schemeClr val="dk1"/>
            </a:fillRef>
            <a:effectRef idx="1">
              <a:schemeClr val="dk1"/>
            </a:effectRef>
            <a:fontRef idx="minor">
              <a:schemeClr val="dk1"/>
            </a:fontRef>
          </p:style>
          <p:txBody>
            <a:bodyPr lIns="91435" tIns="45717" rIns="91435" bIns="45717" anchor="ctr"/>
            <a:p>
              <a:pPr algn="ctr" defTabSz="1085850"/>
              <a:r>
                <a:rPr lang="zh-CN" altLang="en-US" sz="2400" b="1" dirty="0">
                  <a:solidFill>
                    <a:schemeClr val="tx1"/>
                  </a:solidFill>
                  <a:latin typeface="微软雅黑" panose="020B0503020204020204" pitchFamily="34" charset="-122"/>
                  <a:ea typeface="微软雅黑" panose="020B0503020204020204" pitchFamily="34" charset="-122"/>
                </a:rPr>
                <a:t>第三部分</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flipH="1">
            <a:off x="2089150" y="3776345"/>
            <a:ext cx="8190865" cy="842645"/>
            <a:chOff x="6601643" y="4770357"/>
            <a:chExt cx="4104456" cy="736573"/>
          </a:xfrm>
        </p:grpSpPr>
        <p:sp>
          <p:nvSpPr>
            <p:cNvPr id="8" name="圆角矩形 42"/>
            <p:cNvSpPr/>
            <p:nvPr/>
          </p:nvSpPr>
          <p:spPr>
            <a:xfrm>
              <a:off x="6601643" y="5003371"/>
              <a:ext cx="4104456" cy="503559"/>
            </a:xfrm>
            <a:prstGeom prst="roundRect">
              <a:avLst>
                <a:gd name="adj" fmla="val 16667"/>
              </a:avLst>
            </a:prstGeom>
            <a:noFill/>
            <a:ln w="25400" cap="flat" cmpd="sng">
              <a:solidFill>
                <a:srgbClr val="92D050"/>
              </a:solidFill>
              <a:prstDash val="solid"/>
              <a:headEnd type="none" w="med" len="med"/>
              <a:tailEnd type="none" w="med" len="med"/>
            </a:ln>
          </p:spPr>
          <p:txBody>
            <a:bodyPr lIns="91435" tIns="45717" rIns="91435" bIns="45717" anchor="ctr"/>
            <a:p>
              <a:pPr indent="323850" algn="ctr" defTabSz="1085850"/>
              <a:r>
                <a:rPr lang="zh-CN" altLang="en-US" sz="2400" b="1" dirty="0">
                  <a:solidFill>
                    <a:srgbClr val="262626"/>
                  </a:solidFill>
                  <a:latin typeface="微软雅黑" panose="020B0503020204020204" pitchFamily="34" charset="-122"/>
                  <a:ea typeface="微软雅黑" panose="020B0503020204020204" pitchFamily="34" charset="-122"/>
                </a:rPr>
                <a:t>       </a:t>
              </a:r>
              <a:r>
                <a:rPr lang="zh-CN" altLang="en-US" sz="2400" b="1" dirty="0">
                  <a:solidFill>
                    <a:schemeClr val="tx1"/>
                  </a:solidFill>
                  <a:latin typeface="微软雅黑" panose="020B0503020204020204" pitchFamily="34" charset="-122"/>
                  <a:ea typeface="微软雅黑" panose="020B0503020204020204" pitchFamily="34" charset="-122"/>
                </a:rPr>
                <a:t>                    </a:t>
              </a:r>
              <a:r>
                <a:rPr lang="zh-CN" altLang="en-US" sz="2800" b="1" dirty="0">
                  <a:solidFill>
                    <a:srgbClr val="000000"/>
                  </a:solidFill>
                  <a:latin typeface="微软雅黑" panose="020B0503020204020204" pitchFamily="34" charset="-122"/>
                  <a:ea typeface="微软雅黑" panose="020B0503020204020204" pitchFamily="34" charset="-122"/>
                </a:rPr>
                <a:t>人、材、机消耗量的确定</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9" name="圆角矩形 43"/>
            <p:cNvSpPr/>
            <p:nvPr/>
          </p:nvSpPr>
          <p:spPr>
            <a:xfrm>
              <a:off x="9481998" y="4770357"/>
              <a:ext cx="1008025" cy="484793"/>
            </a:xfrm>
            <a:prstGeom prst="roundRect">
              <a:avLst>
                <a:gd name="adj" fmla="val 9727"/>
              </a:avLst>
            </a:prstGeom>
          </p:spPr>
          <p:style>
            <a:lnRef idx="1">
              <a:schemeClr val="dk1"/>
            </a:lnRef>
            <a:fillRef idx="2">
              <a:schemeClr val="dk1"/>
            </a:fillRef>
            <a:effectRef idx="1">
              <a:schemeClr val="dk1"/>
            </a:effectRef>
            <a:fontRef idx="minor">
              <a:schemeClr val="dk1"/>
            </a:fontRef>
          </p:style>
          <p:txBody>
            <a:bodyPr lIns="91435" tIns="45717" rIns="91435" bIns="45717" anchor="ctr"/>
            <a:p>
              <a:pPr algn="ctr" defTabSz="1085850"/>
              <a:r>
                <a:rPr lang="zh-CN" altLang="en-US" sz="2400" b="1" dirty="0">
                  <a:solidFill>
                    <a:schemeClr val="tx1"/>
                  </a:solidFill>
                  <a:latin typeface="微软雅黑" panose="020B0503020204020204" pitchFamily="34" charset="-122"/>
                  <a:ea typeface="微软雅黑" panose="020B0503020204020204" pitchFamily="34" charset="-122"/>
                </a:rPr>
                <a:t>第四部分</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flipH="1">
            <a:off x="2089785" y="4716780"/>
            <a:ext cx="8190865" cy="842010"/>
            <a:chOff x="6601643" y="4770357"/>
            <a:chExt cx="4104456" cy="736573"/>
          </a:xfrm>
        </p:grpSpPr>
        <p:sp>
          <p:nvSpPr>
            <p:cNvPr id="10" name="圆角矩形 45"/>
            <p:cNvSpPr/>
            <p:nvPr/>
          </p:nvSpPr>
          <p:spPr>
            <a:xfrm>
              <a:off x="6601643" y="5003371"/>
              <a:ext cx="4104456" cy="503559"/>
            </a:xfrm>
            <a:prstGeom prst="roundRect">
              <a:avLst>
                <a:gd name="adj" fmla="val 16667"/>
              </a:avLst>
            </a:prstGeom>
            <a:noFill/>
            <a:ln w="25400" cap="flat" cmpd="sng">
              <a:solidFill>
                <a:srgbClr val="92D050"/>
              </a:solidFill>
              <a:prstDash val="solid"/>
              <a:headEnd type="none" w="med" len="med"/>
              <a:tailEnd type="none" w="med" len="med"/>
            </a:ln>
          </p:spPr>
          <p:txBody>
            <a:bodyPr lIns="91435" tIns="45717" rIns="91435" bIns="45717" anchor="ctr"/>
            <a:p>
              <a:pPr indent="323850" algn="ctr" defTabSz="1085850"/>
              <a:r>
                <a:rPr lang="zh-CN" altLang="en-US" sz="2400" b="1" dirty="0">
                  <a:solidFill>
                    <a:srgbClr val="262626"/>
                  </a:solidFill>
                  <a:latin typeface="微软雅黑" panose="020B0503020204020204" pitchFamily="34" charset="-122"/>
                  <a:ea typeface="微软雅黑" panose="020B0503020204020204" pitchFamily="34" charset="-122"/>
                </a:rPr>
                <a:t>  </a:t>
              </a:r>
              <a:r>
                <a:rPr lang="zh-CN" altLang="en-US" sz="2400" b="1" dirty="0">
                  <a:solidFill>
                    <a:srgbClr val="000000"/>
                  </a:solidFill>
                  <a:latin typeface="微软雅黑" panose="020B0503020204020204" pitchFamily="34" charset="-122"/>
                  <a:ea typeface="微软雅黑" panose="020B0503020204020204" pitchFamily="34" charset="-122"/>
                </a:rPr>
                <a:t>     </a:t>
              </a:r>
              <a:r>
                <a:rPr lang="zh-CN" altLang="en-US" sz="2800" b="1" dirty="0">
                  <a:solidFill>
                    <a:srgbClr val="000000"/>
                  </a:solidFill>
                  <a:latin typeface="微软雅黑" panose="020B0503020204020204" pitchFamily="34" charset="-122"/>
                  <a:ea typeface="微软雅黑" panose="020B0503020204020204" pitchFamily="34" charset="-122"/>
                </a:rPr>
                <a:t>定额水平测算</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11" name="圆角矩形 46"/>
            <p:cNvSpPr/>
            <p:nvPr/>
          </p:nvSpPr>
          <p:spPr>
            <a:xfrm>
              <a:off x="9481998" y="4770357"/>
              <a:ext cx="1008025" cy="484793"/>
            </a:xfrm>
            <a:prstGeom prst="roundRect">
              <a:avLst>
                <a:gd name="adj" fmla="val 9727"/>
              </a:avLst>
            </a:prstGeom>
          </p:spPr>
          <p:style>
            <a:lnRef idx="1">
              <a:schemeClr val="dk1"/>
            </a:lnRef>
            <a:fillRef idx="2">
              <a:schemeClr val="dk1"/>
            </a:fillRef>
            <a:effectRef idx="1">
              <a:schemeClr val="dk1"/>
            </a:effectRef>
            <a:fontRef idx="minor">
              <a:schemeClr val="dk1"/>
            </a:fontRef>
          </p:style>
          <p:txBody>
            <a:bodyPr lIns="91435" tIns="45717" rIns="91435" bIns="45717" anchor="ctr"/>
            <a:p>
              <a:pPr algn="ctr" defTabSz="1085850"/>
              <a:r>
                <a:rPr lang="zh-CN" altLang="en-US" sz="2400" b="1" dirty="0">
                  <a:solidFill>
                    <a:schemeClr val="tx1"/>
                  </a:solidFill>
                  <a:latin typeface="微软雅黑" panose="020B0503020204020204" pitchFamily="34" charset="-122"/>
                  <a:ea typeface="微软雅黑" panose="020B0503020204020204" pitchFamily="34" charset="-122"/>
                </a:rPr>
                <a:t>第五部分</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149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1+#ppt_w/2"/>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0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ppt_x</p:attrName>
                                        </p:attrNameLst>
                                      </p:cBhvr>
                                      <p:tavLst>
                                        <p:tav tm="0">
                                          <p:val>
                                            <p:strVal val="1+#ppt_w/2"/>
                                          </p:val>
                                        </p:tav>
                                        <p:tav tm="100000">
                                          <p:val>
                                            <p:strVal val="#ppt_x"/>
                                          </p:val>
                                        </p:tav>
                                      </p:tavLst>
                                    </p:anim>
                                    <p:anim calcmode="lin" valueType="num">
                                      <p:cBhvr>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4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ppt_x</p:attrName>
                                        </p:attrNameLst>
                                      </p:cBhvr>
                                      <p:tavLst>
                                        <p:tav tm="0">
                                          <p:val>
                                            <p:strVal val="1+#ppt_w/2"/>
                                          </p:val>
                                        </p:tav>
                                        <p:tav tm="100000">
                                          <p:val>
                                            <p:strVal val="#ppt_x"/>
                                          </p:val>
                                        </p:tav>
                                      </p:tavLst>
                                    </p:anim>
                                    <p:anim calcmode="lin" valueType="num">
                                      <p:cBhvr>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1+#ppt_w/2"/>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80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ppt_x</p:attrName>
                                        </p:attrNameLst>
                                      </p:cBhvr>
                                      <p:tavLst>
                                        <p:tav tm="0">
                                          <p:val>
                                            <p:strVal val="1+#ppt_w/2"/>
                                          </p:val>
                                        </p:tav>
                                        <p:tav tm="100000">
                                          <p:val>
                                            <p:strVal val="#ppt_x"/>
                                          </p:val>
                                        </p:tav>
                                      </p:tavLst>
                                    </p:anim>
                                    <p:anim calcmode="lin" valueType="num">
                                      <p:cBhvr>
                                        <p:cTn id="2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3.1.2 </a:t>
            </a:r>
            <a:r>
              <a:rPr lang="zh-CN" altLang="en-US" sz="2800" dirty="0" smtClean="0">
                <a:solidFill>
                  <a:schemeClr val="accent2"/>
                </a:solidFill>
                <a:latin typeface="微软雅黑" panose="020B0503020204020204" pitchFamily="34" charset="-122"/>
                <a:ea typeface="微软雅黑" panose="020B0503020204020204" pitchFamily="34" charset="-122"/>
              </a:rPr>
              <a:t>砌筑</a:t>
            </a:r>
            <a:r>
              <a:rPr lang="zh-CN" altLang="en-US" sz="2800" dirty="0" smtClean="0">
                <a:solidFill>
                  <a:schemeClr val="accent2"/>
                </a:solidFill>
                <a:latin typeface="微软雅黑" panose="020B0503020204020204" pitchFamily="34" charset="-122"/>
                <a:ea typeface="微软雅黑" panose="020B0503020204020204" pitchFamily="34" charset="-122"/>
              </a:rPr>
              <a:t>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000760" y="1329690"/>
            <a:ext cx="10029190" cy="419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二、说明及工程量计算规则主要变化情况</a:t>
            </a:r>
            <a:endParaRPr lang="en-US" altLang="zh-CN" sz="2800" b="1" dirty="0"/>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、拆砌工程是指拆砌面积在</a:t>
            </a:r>
            <a:r>
              <a:rPr lang="en-US" altLang="zh-CN" sz="2800" b="1" dirty="0">
                <a:solidFill>
                  <a:srgbClr val="C00000"/>
                </a:solidFill>
                <a:sym typeface="+mn-ea"/>
              </a:rPr>
              <a:t>3.6m</a:t>
            </a:r>
            <a:r>
              <a:rPr lang="en-US" altLang="zh-CN" sz="2800" b="1" baseline="30000" dirty="0">
                <a:solidFill>
                  <a:srgbClr val="C00000"/>
                </a:solidFill>
                <a:sym typeface="+mn-ea"/>
              </a:rPr>
              <a:t>2</a:t>
            </a:r>
            <a:r>
              <a:rPr lang="zh-CN" altLang="en-US" sz="2800" b="1" dirty="0">
                <a:solidFill>
                  <a:srgbClr val="C00000"/>
                </a:solidFill>
                <a:sym typeface="+mn-ea"/>
              </a:rPr>
              <a:t>以内</a:t>
            </a:r>
            <a:r>
              <a:rPr lang="zh-CN" altLang="en-US" sz="2800" b="1" dirty="0">
                <a:solidFill>
                  <a:srgbClr val="000000"/>
                </a:solidFill>
                <a:sym typeface="+mn-ea"/>
              </a:rPr>
              <a:t>的拆砌项目，面积大于</a:t>
            </a:r>
            <a:r>
              <a:rPr lang="en-US" altLang="zh-CN" sz="2800" b="1" dirty="0">
                <a:solidFill>
                  <a:srgbClr val="000000"/>
                </a:solidFill>
                <a:sym typeface="+mn-ea"/>
              </a:rPr>
              <a:t>3.6m</a:t>
            </a:r>
            <a:r>
              <a:rPr lang="en-US" altLang="zh-CN" sz="2800" b="1" baseline="30000" dirty="0">
                <a:solidFill>
                  <a:srgbClr val="000000"/>
                </a:solidFill>
                <a:sym typeface="+mn-ea"/>
              </a:rPr>
              <a:t>2</a:t>
            </a:r>
            <a:r>
              <a:rPr lang="zh-CN" altLang="en-US" sz="2800" b="1" dirty="0">
                <a:solidFill>
                  <a:srgbClr val="000000"/>
                </a:solidFill>
                <a:sym typeface="+mn-ea"/>
              </a:rPr>
              <a:t>时</a:t>
            </a:r>
            <a:r>
              <a:rPr lang="en-US" altLang="zh-CN" sz="2800" b="1" dirty="0">
                <a:solidFill>
                  <a:srgbClr val="000000"/>
                </a:solidFill>
                <a:sym typeface="+mn-ea"/>
              </a:rPr>
              <a:t>,</a:t>
            </a:r>
            <a:r>
              <a:rPr lang="zh-CN" altLang="en-US" sz="2800" b="1" dirty="0">
                <a:solidFill>
                  <a:srgbClr val="000000"/>
                </a:solidFill>
                <a:sym typeface="+mn-ea"/>
              </a:rPr>
              <a:t>分别套用拆除与新砌工程项目的定额。</a:t>
            </a:r>
            <a:endParaRPr lang="zh-CN" altLang="en-US" sz="2800" b="1" dirty="0">
              <a:solidFill>
                <a:srgbClr val="000000"/>
              </a:solidFill>
              <a:sym typeface="+mn-ea"/>
            </a:endParaRPr>
          </a:p>
          <a:p>
            <a:pPr eaLnBrk="1"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、砖砌体和砌块砌体</a:t>
            </a:r>
            <a:r>
              <a:rPr lang="zh-CN" altLang="en-US" sz="2800" b="1" dirty="0">
                <a:solidFill>
                  <a:srgbClr val="C00000"/>
                </a:solidFill>
                <a:sym typeface="+mn-ea"/>
              </a:rPr>
              <a:t>不分内、</a:t>
            </a:r>
            <a:r>
              <a:rPr lang="zh-CN" altLang="en-US" sz="2800" b="1" dirty="0" smtClean="0">
                <a:solidFill>
                  <a:srgbClr val="C00000"/>
                </a:solidFill>
                <a:sym typeface="+mn-ea"/>
              </a:rPr>
              <a:t>外墙</a:t>
            </a:r>
            <a:r>
              <a:rPr lang="zh-CN" altLang="en-US" sz="2800" b="1" dirty="0" smtClean="0">
                <a:solidFill>
                  <a:srgbClr val="000000"/>
                </a:solidFill>
                <a:sym typeface="+mn-ea"/>
              </a:rPr>
              <a:t>，均</a:t>
            </a:r>
            <a:r>
              <a:rPr lang="zh-CN" altLang="en-US" sz="2800" b="1" dirty="0">
                <a:solidFill>
                  <a:srgbClr val="000000"/>
                </a:solidFill>
                <a:sym typeface="+mn-ea"/>
              </a:rPr>
              <a:t>执行对应品种的砖和砌块项目。</a:t>
            </a:r>
            <a:endParaRPr lang="zh-CN" altLang="en-US" sz="2800" b="1" dirty="0">
              <a:solidFill>
                <a:srgbClr val="000000"/>
              </a:solidFill>
            </a:endParaRPr>
          </a:p>
          <a:p>
            <a:pPr eaLnBrk="1" latinLnBrk="0" hangingPunct="1">
              <a:lnSpc>
                <a:spcPct val="150000"/>
              </a:lnSpc>
              <a:spcBef>
                <a:spcPts val="600"/>
              </a:spcBef>
              <a:buNone/>
            </a:pPr>
            <a:endParaRPr lang="zh-CN" altLang="en-US" sz="2800" b="1" dirty="0">
              <a:solidFill>
                <a:srgbClr val="000000"/>
              </a:solidFill>
              <a:sym typeface="+mn-ea"/>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3.1.2 </a:t>
            </a:r>
            <a:r>
              <a:rPr lang="zh-CN" altLang="en-US" sz="2800" dirty="0" smtClean="0">
                <a:solidFill>
                  <a:schemeClr val="accent2"/>
                </a:solidFill>
                <a:latin typeface="微软雅黑" panose="020B0503020204020204" pitchFamily="34" charset="-122"/>
                <a:ea typeface="微软雅黑" panose="020B0503020204020204" pitchFamily="34" charset="-122"/>
              </a:rPr>
              <a:t>砌筑</a:t>
            </a:r>
            <a:r>
              <a:rPr lang="zh-CN" altLang="en-US" sz="2800" dirty="0" smtClean="0">
                <a:solidFill>
                  <a:schemeClr val="accent2"/>
                </a:solidFill>
                <a:latin typeface="微软雅黑" panose="020B0503020204020204" pitchFamily="34" charset="-122"/>
                <a:ea typeface="微软雅黑" panose="020B0503020204020204" pitchFamily="34" charset="-122"/>
              </a:rPr>
              <a:t>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4" name="矩形 47"/>
          <p:cNvSpPr>
            <a:spLocks noChangeArrowheads="1"/>
          </p:cNvSpPr>
          <p:nvPr/>
        </p:nvSpPr>
        <p:spPr bwMode="auto">
          <a:xfrm>
            <a:off x="990600" y="900113"/>
            <a:ext cx="10053955" cy="436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auto">
              <a:lnSpc>
                <a:spcPct val="120000"/>
              </a:lnSpc>
              <a:spcBef>
                <a:spcPts val="600"/>
              </a:spcBef>
              <a:buNone/>
            </a:pPr>
            <a:r>
              <a:rPr lang="zh-CN" altLang="en-US" sz="2800" b="1" dirty="0">
                <a:solidFill>
                  <a:srgbClr val="1F2DA8"/>
                </a:solidFill>
                <a:sym typeface="+mn-ea"/>
              </a:rPr>
              <a:t>三、使用当中应该注意的问题</a:t>
            </a:r>
            <a:endParaRPr lang="zh-CN" altLang="en-US" sz="2800" dirty="0"/>
          </a:p>
          <a:p>
            <a:pPr eaLnBrk="1" fontAlgn="auto" latinLnBrk="0" hangingPunct="1">
              <a:lnSpc>
                <a:spcPct val="150000"/>
              </a:lnSpc>
              <a:spcBef>
                <a:spcPts val="600"/>
              </a:spcBef>
              <a:buNone/>
            </a:pPr>
            <a:r>
              <a:rPr lang="zh-CN" altLang="en-US" sz="2800" b="1" dirty="0">
                <a:solidFill>
                  <a:srgbClr val="000000"/>
                </a:solidFill>
                <a:sym typeface="+mn-ea"/>
              </a:rPr>
              <a:t>    1、本章中所使用的砂浆均按</a:t>
            </a:r>
            <a:r>
              <a:rPr lang="zh-CN" altLang="en-US" sz="2800" b="1" dirty="0">
                <a:solidFill>
                  <a:srgbClr val="C00000"/>
                </a:solidFill>
                <a:sym typeface="+mn-ea"/>
              </a:rPr>
              <a:t>干混预拌砂浆</a:t>
            </a:r>
            <a:r>
              <a:rPr lang="zh-CN" altLang="en-US" sz="2800" b="1" dirty="0">
                <a:solidFill>
                  <a:srgbClr val="000000"/>
                </a:solidFill>
                <a:sym typeface="+mn-ea"/>
              </a:rPr>
              <a:t>编制，若实际使用现拌砂浆或湿拌预拌砂浆时(除人工拌和外)，按</a:t>
            </a:r>
            <a:r>
              <a:rPr lang="zh-CN" altLang="en-US" sz="2800" b="1" dirty="0">
                <a:solidFill>
                  <a:srgbClr val="C00000"/>
                </a:solidFill>
                <a:sym typeface="+mn-ea"/>
              </a:rPr>
              <a:t>总说明</a:t>
            </a:r>
            <a:r>
              <a:rPr lang="zh-CN" altLang="en-US" sz="2800" b="1" dirty="0">
                <a:solidFill>
                  <a:srgbClr val="000000"/>
                </a:solidFill>
                <a:sym typeface="+mn-ea"/>
              </a:rPr>
              <a:t>中给定方法进行调整。</a:t>
            </a:r>
            <a:endParaRPr lang="zh-CN" altLang="en-US" sz="2800" b="1" dirty="0">
              <a:solidFill>
                <a:srgbClr val="000000"/>
              </a:solidFill>
            </a:endParaRPr>
          </a:p>
          <a:p>
            <a:pPr eaLnBrk="1" fontAlgn="auto" latinLnBrk="0" hangingPunct="1">
              <a:lnSpc>
                <a:spcPct val="150000"/>
              </a:lnSpc>
              <a:spcBef>
                <a:spcPts val="600"/>
              </a:spcBef>
              <a:buNone/>
            </a:pPr>
            <a:r>
              <a:rPr lang="zh-CN" altLang="en-US" sz="2800" b="1" dirty="0">
                <a:solidFill>
                  <a:srgbClr val="000000"/>
                </a:solidFill>
                <a:sym typeface="+mn-ea"/>
              </a:rPr>
              <a:t>    2、拆砌工程中的干混砌筑砂浆按人工拌合考虑，消耗量中未考虑搅拌机含量。</a:t>
            </a:r>
            <a:endParaRPr lang="zh-CN" altLang="en-US" sz="1600" dirty="0">
              <a:solidFill>
                <a:srgbClr val="FF0000"/>
              </a:solidFill>
            </a:endParaRPr>
          </a:p>
          <a:p>
            <a:pPr indent="0" eaLnBrk="1" fontAlgn="auto" latinLnBrk="0" hangingPunct="1">
              <a:lnSpc>
                <a:spcPct val="150000"/>
              </a:lnSpc>
              <a:spcBef>
                <a:spcPts val="600"/>
              </a:spcBef>
              <a:buNone/>
            </a:pPr>
            <a:endParaRPr lang="zh-CN" altLang="en-US" sz="1300" dirty="0">
              <a:solidFill>
                <a:srgbClr val="FF0000"/>
              </a:solidFill>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3.1.3 </a:t>
            </a:r>
            <a:r>
              <a:rPr lang="zh-CN" altLang="en-US" sz="2800" dirty="0" smtClean="0">
                <a:solidFill>
                  <a:schemeClr val="accent2"/>
                </a:solidFill>
                <a:latin typeface="微软雅黑" panose="020B0503020204020204" pitchFamily="34" charset="-122"/>
                <a:ea typeface="微软雅黑" panose="020B0503020204020204" pitchFamily="34" charset="-122"/>
              </a:rPr>
              <a:t>混凝土及钢筋混凝土</a:t>
            </a:r>
            <a:r>
              <a:rPr lang="zh-CN" altLang="en-US" sz="2800" dirty="0" smtClean="0">
                <a:solidFill>
                  <a:schemeClr val="accent2"/>
                </a:solidFill>
                <a:latin typeface="微软雅黑" panose="020B0503020204020204" pitchFamily="34" charset="-122"/>
                <a:ea typeface="微软雅黑" panose="020B0503020204020204" pitchFamily="34" charset="-122"/>
              </a:rPr>
              <a:t>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2" name="表格 1"/>
          <p:cNvGraphicFramePr>
            <a:graphicFrameLocks noGrp="1"/>
          </p:cNvGraphicFramePr>
          <p:nvPr>
            <p:custDataLst>
              <p:tags r:id="rId1"/>
            </p:custDataLst>
          </p:nvPr>
        </p:nvGraphicFramePr>
        <p:xfrm>
          <a:off x="705450" y="871992"/>
          <a:ext cx="10944860" cy="5140325"/>
        </p:xfrm>
        <a:graphic>
          <a:graphicData uri="http://schemas.openxmlformats.org/drawingml/2006/table">
            <a:tbl>
              <a:tblPr/>
              <a:tblGrid>
                <a:gridCol w="526415"/>
                <a:gridCol w="2573020"/>
                <a:gridCol w="2631440"/>
                <a:gridCol w="1692275"/>
                <a:gridCol w="1598295"/>
                <a:gridCol w="934720"/>
                <a:gridCol w="988695"/>
              </a:tblGrid>
              <a:tr h="504190">
                <a:tc gridSpan="7">
                  <a:txBody>
                    <a:bodyPr/>
                    <a:p>
                      <a:pPr algn="ctr" fontAlgn="ctr"/>
                      <a:r>
                        <a:rPr lang="zh-CN" altLang="en-US" sz="2400" b="1" i="0" u="none" strike="noStrike" dirty="0">
                          <a:solidFill>
                            <a:srgbClr val="FFFFFF"/>
                          </a:solidFill>
                          <a:effectLst/>
                          <a:latin typeface="Microsoft YaHei UI" panose="020B0503020204020204" pitchFamily="34" charset="-122"/>
                          <a:ea typeface="Microsoft YaHei UI" panose="020B0503020204020204" pitchFamily="34" charset="-122"/>
                        </a:rPr>
                        <a:t>定额子目变化表</a:t>
                      </a:r>
                      <a:endParaRPr lang="zh-CN" altLang="en-US" sz="2400" b="1" i="0" u="none" strike="noStrike" dirty="0">
                        <a:solidFill>
                          <a:srgbClr val="FFFFFF"/>
                        </a:solidFill>
                        <a:effectLst/>
                        <a:latin typeface="Microsoft YaHei UI" panose="020B0503020204020204" pitchFamily="34" charset="-122"/>
                        <a:ea typeface="Microsoft YaHei UI"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805815">
                <a:tc rowSpan="2">
                  <a:txBody>
                    <a:bodyPr/>
                    <a:p>
                      <a:pPr algn="ctr" fontAlgn="ctr"/>
                      <a:r>
                        <a:rPr lang="zh-CN" altLang="en-US" sz="2400" b="1" i="0" u="none" strike="noStrike" dirty="0">
                          <a:solidFill>
                            <a:srgbClr val="000000"/>
                          </a:solidFill>
                          <a:effectLst/>
                          <a:latin typeface="+mn-ea"/>
                        </a:rPr>
                        <a:t>序号</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dirty="0">
                          <a:solidFill>
                            <a:srgbClr val="000000"/>
                          </a:solidFill>
                          <a:effectLst/>
                          <a:latin typeface="+mn-ea"/>
                        </a:rPr>
                        <a:t>章节项目</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806450">
                <a:tc vMerge="1">
                  <a:tcPr/>
                </a:tc>
                <a:tc>
                  <a:txBody>
                    <a:bodyPr/>
                    <a:p>
                      <a:pPr algn="ctr" fontAlgn="ctr"/>
                      <a:r>
                        <a:rPr lang="en-US" altLang="zh-CN" sz="2400" b="1" i="0" u="none" strike="noStrike" dirty="0">
                          <a:solidFill>
                            <a:srgbClr val="000000"/>
                          </a:solidFill>
                          <a:effectLst/>
                          <a:latin typeface="+mn-ea"/>
                          <a:cs typeface="+mn-ea"/>
                        </a:rPr>
                        <a:t>09</a:t>
                      </a:r>
                      <a:r>
                        <a:rPr lang="zh-CN" altLang="en-US" sz="2400" b="1" i="0" u="none" strike="noStrike" dirty="0">
                          <a:solidFill>
                            <a:srgbClr val="000000"/>
                          </a:solidFill>
                          <a:effectLst/>
                          <a:latin typeface="+mn-ea"/>
                          <a:cs typeface="+mn-ea"/>
                        </a:rPr>
                        <a:t>湖北修缮节名称</a:t>
                      </a:r>
                      <a:endParaRPr lang="zh-CN" altLang="en-US" sz="24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dirty="0">
                          <a:solidFill>
                            <a:srgbClr val="000000"/>
                          </a:solidFill>
                          <a:effectLst/>
                          <a:latin typeface="+mn-ea"/>
                        </a:rPr>
                        <a:t>“</a:t>
                      </a:r>
                      <a:r>
                        <a:rPr lang="en-US" altLang="zh-CN" sz="2400" b="1" i="0" u="none" strike="noStrike" dirty="0">
                          <a:solidFill>
                            <a:srgbClr val="000000"/>
                          </a:solidFill>
                          <a:effectLst/>
                          <a:latin typeface="+mn-ea"/>
                        </a:rPr>
                        <a:t>-”</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3555">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dirty="0">
                          <a:solidFill>
                            <a:srgbClr val="000000"/>
                          </a:solidFill>
                          <a:effectLst/>
                          <a:latin typeface="+mn-ea"/>
                        </a:rPr>
                        <a:t>　</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dirty="0">
                          <a:solidFill>
                            <a:srgbClr val="000000"/>
                          </a:solidFill>
                          <a:effectLst/>
                          <a:latin typeface="+mn-ea"/>
                        </a:rPr>
                        <a:t>模板</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58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58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504190">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钢筋制作安装</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zh-CN" altLang="en-US" sz="2400" b="1" i="0" u="none" strike="noStrike" dirty="0">
                          <a:solidFill>
                            <a:srgbClr val="000000"/>
                          </a:solidFill>
                          <a:effectLst/>
                          <a:latin typeface="+mn-ea"/>
                        </a:rPr>
                        <a:t>钢筋工程</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55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17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38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4190">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a:solidFill>
                            <a:srgbClr val="000000"/>
                          </a:solidFill>
                          <a:effectLst/>
                          <a:latin typeface="+mn-ea"/>
                        </a:rPr>
                        <a:t>混凝土工程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dirty="0">
                          <a:solidFill>
                            <a:srgbClr val="000000"/>
                          </a:solidFill>
                          <a:effectLst/>
                          <a:latin typeface="+mn-ea"/>
                        </a:rPr>
                        <a:t>混凝土工程</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52</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41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504190">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混凝土构件运输</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p>
                      <a:pPr algn="ctr" fontAlgn="ctr"/>
                      <a:r>
                        <a:rPr lang="zh-CN" altLang="en-US" sz="2400" b="1" i="0" u="none" strike="noStrike">
                          <a:solidFill>
                            <a:srgbClr val="000000"/>
                          </a:solidFill>
                          <a:effectLst/>
                          <a:latin typeface="+mn-ea"/>
                        </a:rPr>
                        <a:t>预制构件安装运输</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7</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dirty="0">
                          <a:solidFill>
                            <a:srgbClr val="000000"/>
                          </a:solidFill>
                          <a:effectLst/>
                          <a:latin typeface="+mn-ea"/>
                        </a:rPr>
                        <a:t>13</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dirty="0">
                          <a:solidFill>
                            <a:srgbClr val="000000"/>
                          </a:solidFill>
                          <a:effectLst/>
                          <a:latin typeface="+mn-ea"/>
                        </a:rPr>
                        <a:t>2</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3555">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zh-CN" altLang="en-US" sz="2400" b="1" i="0" u="none" strike="noStrike">
                          <a:solidFill>
                            <a:srgbClr val="000000"/>
                          </a:solidFill>
                          <a:effectLst/>
                          <a:latin typeface="+mn-ea"/>
                        </a:rPr>
                        <a:t>成型钢筋运输</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cPr/>
                </a:tc>
                <a:tc>
                  <a:txBody>
                    <a:bodyPr/>
                    <a:p>
                      <a:pPr algn="ctr" fontAlgn="ctr"/>
                      <a:r>
                        <a:rPr lang="en-US" altLang="zh-CN" sz="2400" b="1" i="0" u="none" strike="noStrike" dirty="0">
                          <a:solidFill>
                            <a:srgbClr val="000000"/>
                          </a:solidFill>
                          <a:effectLst/>
                          <a:latin typeface="+mn-ea"/>
                        </a:rPr>
                        <a:t>8</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cPr/>
                </a:tc>
                <a:tc vMerge="1">
                  <a:tcPr/>
                </a:tc>
                <a:tc vMerge="1">
                  <a:tcPr/>
                </a:tc>
              </a:tr>
              <a:tr h="504190">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小计</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400" b="1" i="0" u="none" strike="noStrike">
                          <a:solidFill>
                            <a:srgbClr val="000000"/>
                          </a:solidFill>
                          <a:effectLst/>
                          <a:latin typeface="+mn-ea"/>
                        </a:rPr>
                        <a:t>122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129</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58</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51</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3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混凝土及钢筋混凝土工程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204595" y="721360"/>
            <a:ext cx="10029190" cy="541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二、说明及工程量计算规则主要变化情况</a:t>
            </a:r>
            <a:endParaRPr lang="en-US" altLang="zh-CN"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、混凝土</a:t>
            </a:r>
            <a:r>
              <a:rPr lang="zh-CN" altLang="en-US" sz="2800" b="1" dirty="0">
                <a:solidFill>
                  <a:srgbClr val="C00000"/>
                </a:solidFill>
                <a:sym typeface="+mn-ea"/>
              </a:rPr>
              <a:t>按预拌混凝土</a:t>
            </a:r>
            <a:r>
              <a:rPr lang="zh-CN" altLang="en-US" sz="2800" b="1" dirty="0" smtClean="0">
                <a:solidFill>
                  <a:srgbClr val="000000"/>
                </a:solidFill>
                <a:sym typeface="+mn-ea"/>
              </a:rPr>
              <a:t>编制，采用</a:t>
            </a:r>
            <a:r>
              <a:rPr lang="zh-CN" altLang="en-US" sz="2800" b="1" dirty="0">
                <a:solidFill>
                  <a:srgbClr val="000000"/>
                </a:solidFill>
                <a:sym typeface="+mn-ea"/>
              </a:rPr>
              <a:t>现场搅拌</a:t>
            </a:r>
            <a:r>
              <a:rPr lang="zh-CN" altLang="en-US" sz="2800" b="1" dirty="0" smtClean="0">
                <a:solidFill>
                  <a:srgbClr val="000000"/>
                </a:solidFill>
                <a:sym typeface="+mn-ea"/>
              </a:rPr>
              <a:t>时，</a:t>
            </a:r>
            <a:r>
              <a:rPr lang="zh-CN" altLang="en-US" sz="2800" b="1" dirty="0">
                <a:solidFill>
                  <a:srgbClr val="000000"/>
                </a:solidFill>
                <a:sym typeface="+mn-ea"/>
              </a:rPr>
              <a:t>执行相应的预拌混凝土项目，再执行现场搅拌混凝土调整费项目。</a:t>
            </a:r>
            <a:endParaRPr lang="zh-CN" altLang="en-US" sz="2800" b="1" dirty="0">
              <a:solidFill>
                <a:srgbClr val="000000"/>
              </a:solidFill>
              <a:sym typeface="+mn-ea"/>
            </a:endParaRPr>
          </a:p>
          <a:p>
            <a:pPr eaLnBrk="1"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a:t>
            </a:r>
            <a:r>
              <a:rPr sz="2800" b="1" dirty="0">
                <a:solidFill>
                  <a:srgbClr val="000000"/>
                </a:solidFill>
                <a:sym typeface="+mn-ea"/>
              </a:rPr>
              <a:t>斜梁(板)按坡度大于</a:t>
            </a:r>
            <a:r>
              <a:rPr lang="en-US" sz="2800" b="1" dirty="0">
                <a:solidFill>
                  <a:srgbClr val="000000"/>
                </a:solidFill>
                <a:sym typeface="+mn-ea"/>
              </a:rPr>
              <a:t>10</a:t>
            </a:r>
            <a:r>
              <a:rPr sz="2800" b="1" dirty="0">
                <a:solidFill>
                  <a:srgbClr val="000000"/>
                </a:solidFill>
                <a:sym typeface="+mn-ea"/>
              </a:rPr>
              <a:t>°且小于或等于</a:t>
            </a:r>
            <a:r>
              <a:rPr lang="en-US" sz="2800" b="1" dirty="0">
                <a:solidFill>
                  <a:srgbClr val="000000"/>
                </a:solidFill>
                <a:sym typeface="+mn-ea"/>
              </a:rPr>
              <a:t>30</a:t>
            </a:r>
            <a:r>
              <a:rPr sz="2800" b="1" dirty="0">
                <a:solidFill>
                  <a:srgbClr val="000000"/>
                </a:solidFill>
                <a:sym typeface="+mn-ea"/>
              </a:rPr>
              <a:t>°综合考虑的</a:t>
            </a:r>
            <a:r>
              <a:rPr lang="zh-CN" sz="2800" b="1" dirty="0">
                <a:solidFill>
                  <a:srgbClr val="000000"/>
                </a:solidFill>
                <a:sym typeface="+mn-ea"/>
              </a:rPr>
              <a:t>。</a:t>
            </a:r>
            <a:r>
              <a:rPr sz="2800" b="1" dirty="0">
                <a:solidFill>
                  <a:srgbClr val="000000"/>
                </a:solidFill>
                <a:sym typeface="+mn-ea"/>
              </a:rPr>
              <a:t> 斜梁(板)坡度小于或等于</a:t>
            </a:r>
            <a:r>
              <a:rPr lang="en-US" sz="2800" b="1" dirty="0">
                <a:solidFill>
                  <a:srgbClr val="000000"/>
                </a:solidFill>
                <a:sym typeface="+mn-ea"/>
              </a:rPr>
              <a:t>10</a:t>
            </a:r>
            <a:r>
              <a:rPr sz="2800" b="1" dirty="0">
                <a:solidFill>
                  <a:srgbClr val="000000"/>
                </a:solidFill>
                <a:sym typeface="+mn-ea"/>
              </a:rPr>
              <a:t>°的执行梁、 板项目</a:t>
            </a:r>
            <a:r>
              <a:rPr lang="zh-CN" sz="2800" b="1" dirty="0">
                <a:solidFill>
                  <a:srgbClr val="000000"/>
                </a:solidFill>
                <a:sym typeface="+mn-ea"/>
              </a:rPr>
              <a:t>；</a:t>
            </a:r>
            <a:r>
              <a:rPr sz="2800" b="1" dirty="0">
                <a:solidFill>
                  <a:srgbClr val="000000"/>
                </a:solidFill>
                <a:sym typeface="+mn-ea"/>
              </a:rPr>
              <a:t>坡度大于</a:t>
            </a:r>
            <a:r>
              <a:rPr lang="en-US" sz="2800" b="1" dirty="0">
                <a:solidFill>
                  <a:srgbClr val="000000"/>
                </a:solidFill>
                <a:sym typeface="+mn-ea"/>
              </a:rPr>
              <a:t>30</a:t>
            </a:r>
            <a:r>
              <a:rPr sz="2800" b="1" dirty="0">
                <a:solidFill>
                  <a:srgbClr val="000000"/>
                </a:solidFill>
                <a:sym typeface="+mn-ea"/>
              </a:rPr>
              <a:t>°且小于或等于</a:t>
            </a:r>
            <a:r>
              <a:rPr lang="en-US" sz="2800" b="1" dirty="0">
                <a:solidFill>
                  <a:srgbClr val="000000"/>
                </a:solidFill>
                <a:sym typeface="+mn-ea"/>
              </a:rPr>
              <a:t>45</a:t>
            </a:r>
            <a:r>
              <a:rPr sz="2800" b="1" dirty="0">
                <a:solidFill>
                  <a:srgbClr val="000000"/>
                </a:solidFill>
                <a:sym typeface="+mn-ea"/>
              </a:rPr>
              <a:t>°时人工乘以系数</a:t>
            </a:r>
            <a:r>
              <a:rPr lang="en-US" sz="2800" b="1" dirty="0">
                <a:solidFill>
                  <a:srgbClr val="000000"/>
                </a:solidFill>
                <a:sym typeface="+mn-ea"/>
              </a:rPr>
              <a:t>1.05</a:t>
            </a:r>
            <a:r>
              <a:rPr lang="zh-CN" altLang="en-US" sz="2800" b="1" dirty="0">
                <a:solidFill>
                  <a:srgbClr val="000000"/>
                </a:solidFill>
                <a:sym typeface="+mn-ea"/>
              </a:rPr>
              <a:t>；</a:t>
            </a:r>
            <a:r>
              <a:rPr sz="2800" b="1" dirty="0">
                <a:solidFill>
                  <a:srgbClr val="000000"/>
                </a:solidFill>
                <a:sym typeface="+mn-ea"/>
              </a:rPr>
              <a:t>坡度大于</a:t>
            </a:r>
            <a:r>
              <a:rPr lang="en-US" sz="2800" b="1" dirty="0">
                <a:solidFill>
                  <a:srgbClr val="000000"/>
                </a:solidFill>
                <a:sym typeface="+mn-ea"/>
              </a:rPr>
              <a:t>45</a:t>
            </a:r>
            <a:r>
              <a:rPr sz="2800" b="1" dirty="0">
                <a:solidFill>
                  <a:srgbClr val="000000"/>
                </a:solidFill>
                <a:sym typeface="+mn-ea"/>
              </a:rPr>
              <a:t>°且小于或等于</a:t>
            </a:r>
            <a:r>
              <a:rPr lang="en-US" sz="2800" b="1" dirty="0">
                <a:solidFill>
                  <a:srgbClr val="000000"/>
                </a:solidFill>
                <a:sym typeface="+mn-ea"/>
              </a:rPr>
              <a:t>60</a:t>
            </a:r>
            <a:r>
              <a:rPr sz="2800" b="1" dirty="0">
                <a:solidFill>
                  <a:srgbClr val="000000"/>
                </a:solidFill>
                <a:sym typeface="+mn-ea"/>
              </a:rPr>
              <a:t>°时</a:t>
            </a:r>
            <a:r>
              <a:rPr lang="zh-CN" sz="2800" b="1" dirty="0">
                <a:solidFill>
                  <a:srgbClr val="000000"/>
                </a:solidFill>
                <a:sym typeface="+mn-ea"/>
              </a:rPr>
              <a:t>，</a:t>
            </a:r>
            <a:r>
              <a:rPr sz="2800" b="1" dirty="0">
                <a:solidFill>
                  <a:srgbClr val="000000"/>
                </a:solidFill>
                <a:sym typeface="+mn-ea"/>
              </a:rPr>
              <a:t>人工乘以系数</a:t>
            </a:r>
            <a:r>
              <a:rPr lang="en-US" sz="2800" b="1" dirty="0">
                <a:solidFill>
                  <a:srgbClr val="000000"/>
                </a:solidFill>
                <a:sym typeface="+mn-ea"/>
              </a:rPr>
              <a:t>1.1</a:t>
            </a:r>
            <a:r>
              <a:rPr lang="zh-CN" altLang="en-US" sz="2800" b="1" dirty="0">
                <a:solidFill>
                  <a:srgbClr val="000000"/>
                </a:solidFill>
                <a:sym typeface="+mn-ea"/>
              </a:rPr>
              <a:t>；</a:t>
            </a:r>
            <a:r>
              <a:rPr sz="2800" b="1" dirty="0">
                <a:solidFill>
                  <a:srgbClr val="000000"/>
                </a:solidFill>
                <a:sym typeface="+mn-ea"/>
              </a:rPr>
              <a:t>坡度大于</a:t>
            </a:r>
            <a:r>
              <a:rPr lang="en-US" sz="2800" b="1" dirty="0">
                <a:solidFill>
                  <a:srgbClr val="000000"/>
                </a:solidFill>
                <a:sym typeface="+mn-ea"/>
              </a:rPr>
              <a:t>60</a:t>
            </a:r>
            <a:r>
              <a:rPr sz="2800" b="1" dirty="0">
                <a:solidFill>
                  <a:srgbClr val="000000"/>
                </a:solidFill>
                <a:sym typeface="+mn-ea"/>
              </a:rPr>
              <a:t>°时人工乘以系数</a:t>
            </a:r>
            <a:r>
              <a:rPr lang="en-US" sz="2800" b="1" dirty="0">
                <a:solidFill>
                  <a:srgbClr val="000000"/>
                </a:solidFill>
                <a:sym typeface="+mn-ea"/>
              </a:rPr>
              <a:t>1.2</a:t>
            </a:r>
            <a:r>
              <a:rPr lang="zh-CN" altLang="en-US" sz="2800" b="1" dirty="0">
                <a:solidFill>
                  <a:srgbClr val="000000"/>
                </a:solidFill>
                <a:sym typeface="+mn-ea"/>
              </a:rPr>
              <a:t>。</a:t>
            </a:r>
            <a:endParaRPr lang="zh-CN" altLang="en-US" sz="2800" b="1" dirty="0">
              <a:solidFill>
                <a:srgbClr val="000000"/>
              </a:solidFill>
              <a:sym typeface="+mn-ea"/>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3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混凝土及钢筋混凝土工程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4" name="矩形 47"/>
          <p:cNvSpPr>
            <a:spLocks noChangeArrowheads="1"/>
          </p:cNvSpPr>
          <p:nvPr/>
        </p:nvSpPr>
        <p:spPr bwMode="auto">
          <a:xfrm>
            <a:off x="1204595" y="1325245"/>
            <a:ext cx="10053955" cy="420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latinLnBrk="0" hangingPunct="1">
              <a:lnSpc>
                <a:spcPct val="150000"/>
              </a:lnSpc>
              <a:spcBef>
                <a:spcPts val="600"/>
              </a:spcBef>
              <a:buNone/>
            </a:pPr>
            <a:r>
              <a:rPr lang="zh-CN" altLang="en-US" sz="2800" b="1" dirty="0">
                <a:solidFill>
                  <a:srgbClr val="1F2DA8"/>
                </a:solidFill>
                <a:sym typeface="+mn-ea"/>
              </a:rPr>
              <a:t>三、使用当中应该注意的问题</a:t>
            </a:r>
            <a:endParaRPr lang="en-US" altLang="zh-CN" sz="2800" b="1" dirty="0"/>
          </a:p>
          <a:p>
            <a:pPr eaLnBrk="1" fontAlgn="auto"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、现场混凝土柱梁板的模板是按</a:t>
            </a:r>
            <a:r>
              <a:rPr lang="zh-CN" altLang="en-US" sz="2800" b="1" dirty="0">
                <a:solidFill>
                  <a:srgbClr val="C00000"/>
                </a:solidFill>
                <a:sym typeface="+mn-ea"/>
              </a:rPr>
              <a:t>层高</a:t>
            </a:r>
            <a:r>
              <a:rPr lang="en-US" altLang="zh-CN" sz="2800" b="1" dirty="0">
                <a:solidFill>
                  <a:srgbClr val="000000"/>
                </a:solidFill>
                <a:sym typeface="+mn-ea"/>
              </a:rPr>
              <a:t>3.6</a:t>
            </a:r>
            <a:r>
              <a:rPr lang="zh-CN" altLang="en-US" sz="2800" b="1" dirty="0">
                <a:solidFill>
                  <a:srgbClr val="000000"/>
                </a:solidFill>
                <a:sym typeface="+mn-ea"/>
              </a:rPr>
              <a:t>ｍ 编制的，层高</a:t>
            </a:r>
            <a:r>
              <a:rPr lang="zh-CN" altLang="en-US" sz="2800" b="1" dirty="0">
                <a:solidFill>
                  <a:srgbClr val="000000"/>
                </a:solidFill>
                <a:sym typeface="+mn-ea"/>
              </a:rPr>
              <a:t>超</a:t>
            </a:r>
            <a:r>
              <a:rPr lang="en-US" altLang="zh-CN" sz="2800" b="1" dirty="0">
                <a:solidFill>
                  <a:srgbClr val="000000"/>
                </a:solidFill>
                <a:sym typeface="+mn-ea"/>
              </a:rPr>
              <a:t>3.6</a:t>
            </a:r>
            <a:r>
              <a:rPr lang="zh-CN" altLang="en-US" sz="2800" b="1" dirty="0">
                <a:solidFill>
                  <a:srgbClr val="000000"/>
                </a:solidFill>
                <a:sym typeface="+mn-ea"/>
              </a:rPr>
              <a:t>ｍ 时，按模板支撑超高定额执行。</a:t>
            </a:r>
            <a:endParaRPr lang="zh-CN" altLang="en-US" sz="2800" b="1" dirty="0">
              <a:solidFill>
                <a:srgbClr val="000000"/>
              </a:solidFill>
              <a:sym typeface="+mn-ea"/>
            </a:endParaRPr>
          </a:p>
          <a:p>
            <a:pPr eaLnBrk="1" fontAlgn="auto"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、根据修缮工程</a:t>
            </a:r>
            <a:r>
              <a:rPr lang="zh-CN" altLang="en-US" sz="2800" b="1" dirty="0" smtClean="0">
                <a:solidFill>
                  <a:srgbClr val="000000"/>
                </a:solidFill>
                <a:sym typeface="+mn-ea"/>
              </a:rPr>
              <a:t>特点，将</a:t>
            </a:r>
            <a:r>
              <a:rPr lang="zh-CN" altLang="en-US" sz="2800" b="1" dirty="0">
                <a:solidFill>
                  <a:srgbClr val="000000"/>
                </a:solidFill>
                <a:sym typeface="+mn-ea"/>
              </a:rPr>
              <a:t>钢筋工程按钢筋的不同品种和规格分为直径</a:t>
            </a:r>
            <a:r>
              <a:rPr lang="en-US" altLang="zh-CN" sz="2800" b="1" dirty="0">
                <a:solidFill>
                  <a:srgbClr val="C00000"/>
                </a:solidFill>
                <a:sym typeface="+mn-ea"/>
              </a:rPr>
              <a:t>≤10mm</a:t>
            </a:r>
            <a:r>
              <a:rPr lang="zh-CN" altLang="en-US" sz="2800" b="1" dirty="0">
                <a:solidFill>
                  <a:srgbClr val="C00000"/>
                </a:solidFill>
                <a:sym typeface="+mn-ea"/>
              </a:rPr>
              <a:t>和＞</a:t>
            </a:r>
            <a:r>
              <a:rPr lang="en-US" altLang="zh-CN" sz="2800" b="1" dirty="0">
                <a:solidFill>
                  <a:srgbClr val="C00000"/>
                </a:solidFill>
                <a:sym typeface="+mn-ea"/>
              </a:rPr>
              <a:t>10mm</a:t>
            </a:r>
            <a:r>
              <a:rPr lang="zh-CN" altLang="en-US" sz="2800" b="1" dirty="0">
                <a:solidFill>
                  <a:srgbClr val="000000"/>
                </a:solidFill>
                <a:sym typeface="+mn-ea"/>
              </a:rPr>
              <a:t>进行列</a:t>
            </a:r>
            <a:r>
              <a:rPr lang="zh-CN" altLang="en-US" sz="2800" b="1" dirty="0" smtClean="0">
                <a:solidFill>
                  <a:srgbClr val="000000"/>
                </a:solidFill>
                <a:sym typeface="+mn-ea"/>
              </a:rPr>
              <a:t>项，定额</a:t>
            </a:r>
            <a:r>
              <a:rPr lang="zh-CN" altLang="en-US" sz="2800" b="1" dirty="0">
                <a:solidFill>
                  <a:srgbClr val="000000"/>
                </a:solidFill>
                <a:sym typeface="+mn-ea"/>
              </a:rPr>
              <a:t>中综合考虑。</a:t>
            </a:r>
            <a:endParaRPr lang="en-US" altLang="zh-CN" sz="1800" dirty="0"/>
          </a:p>
          <a:p>
            <a:pPr fontAlgn="auto">
              <a:lnSpc>
                <a:spcPct val="120000"/>
              </a:lnSpc>
              <a:spcBef>
                <a:spcPts val="600"/>
              </a:spcBef>
              <a:buNone/>
            </a:pPr>
            <a:endParaRPr lang="zh-CN" altLang="en-US" sz="1600" dirty="0">
              <a:solidFill>
                <a:srgbClr val="FF0000"/>
              </a:solidFill>
            </a:endParaRPr>
          </a:p>
          <a:p>
            <a:pPr indent="0" fontAlgn="auto">
              <a:lnSpc>
                <a:spcPts val="2200"/>
              </a:lnSpc>
              <a:spcBef>
                <a:spcPts val="600"/>
              </a:spcBef>
              <a:buNone/>
            </a:pPr>
            <a:endParaRPr lang="zh-CN" altLang="en-US" sz="1300" dirty="0">
              <a:solidFill>
                <a:srgbClr val="FF0000"/>
              </a:solidFill>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4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加固</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3" name="表格 2"/>
          <p:cNvGraphicFramePr>
            <a:graphicFrameLocks noGrp="1"/>
          </p:cNvGraphicFramePr>
          <p:nvPr>
            <p:custDataLst>
              <p:tags r:id="rId1"/>
            </p:custDataLst>
          </p:nvPr>
        </p:nvGraphicFramePr>
        <p:xfrm>
          <a:off x="650055" y="683919"/>
          <a:ext cx="10970260" cy="5549265"/>
        </p:xfrm>
        <a:graphic>
          <a:graphicData uri="http://schemas.openxmlformats.org/drawingml/2006/table">
            <a:tbl>
              <a:tblPr/>
              <a:tblGrid>
                <a:gridCol w="532765"/>
                <a:gridCol w="2651760"/>
                <a:gridCol w="2604135"/>
                <a:gridCol w="1661795"/>
                <a:gridCol w="1660525"/>
                <a:gridCol w="1003935"/>
                <a:gridCol w="855345"/>
              </a:tblGrid>
              <a:tr h="516255">
                <a:tc gridSpan="7">
                  <a:txBody>
                    <a:bodyPr/>
                    <a:p>
                      <a:pPr algn="ctr" fontAlgn="ctr"/>
                      <a:r>
                        <a:rPr lang="zh-CN" altLang="en-US" sz="2400" b="1" i="0" u="none" strike="noStrike" dirty="0">
                          <a:solidFill>
                            <a:srgbClr val="FFFFFF"/>
                          </a:solidFill>
                          <a:effectLst/>
                          <a:latin typeface="+mn-ea"/>
                        </a:rPr>
                        <a:t>定额子目变化表</a:t>
                      </a:r>
                      <a:endParaRPr lang="zh-CN" altLang="en-US" sz="2400" b="1" i="0" u="none" strike="noStrike" dirty="0">
                        <a:solidFill>
                          <a:srgbClr val="FFFFFF"/>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816610">
                <a:tc rowSpan="2">
                  <a:txBody>
                    <a:bodyPr/>
                    <a:p>
                      <a:pPr algn="ctr" fontAlgn="ctr"/>
                      <a:r>
                        <a:rPr lang="zh-CN" altLang="en-US" sz="2400" b="1" i="0" u="none" strike="noStrike" dirty="0">
                          <a:solidFill>
                            <a:srgbClr val="000000"/>
                          </a:solidFill>
                          <a:effectLst/>
                          <a:latin typeface="+mn-ea"/>
                        </a:rPr>
                        <a:t>序号</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dirty="0">
                          <a:solidFill>
                            <a:srgbClr val="000000"/>
                          </a:solidFill>
                          <a:effectLst/>
                          <a:latin typeface="+mn-ea"/>
                        </a:rPr>
                        <a:t>章节项目</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815975">
                <a:tc vMerge="1">
                  <a:tcPr/>
                </a:tc>
                <a:tc>
                  <a:txBody>
                    <a:bodyPr/>
                    <a:p>
                      <a:pPr algn="ctr" fontAlgn="ctr"/>
                      <a:r>
                        <a:rPr lang="en-US" altLang="zh-CN" sz="2400" b="1" i="0" u="none" strike="noStrike" dirty="0">
                          <a:solidFill>
                            <a:srgbClr val="000000"/>
                          </a:solidFill>
                          <a:effectLst/>
                          <a:latin typeface="+mn-ea"/>
                          <a:cs typeface="+mn-ea"/>
                        </a:rPr>
                        <a:t>09</a:t>
                      </a:r>
                      <a:r>
                        <a:rPr lang="zh-CN" altLang="en-US" sz="2400" b="1" i="0" u="none" strike="noStrike" dirty="0">
                          <a:solidFill>
                            <a:srgbClr val="000000"/>
                          </a:solidFill>
                          <a:effectLst/>
                          <a:latin typeface="+mn-ea"/>
                          <a:cs typeface="+mn-ea"/>
                        </a:rPr>
                        <a:t>湖北修缮节名称</a:t>
                      </a:r>
                      <a:endParaRPr lang="zh-CN" altLang="en-US" sz="24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6255">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dirty="0">
                          <a:solidFill>
                            <a:srgbClr val="000000"/>
                          </a:solidFill>
                          <a:effectLst/>
                          <a:latin typeface="+mn-ea"/>
                        </a:rPr>
                        <a:t>混凝土加固</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a:solidFill>
                            <a:srgbClr val="000000"/>
                          </a:solidFill>
                          <a:effectLst/>
                          <a:latin typeface="+mn-ea"/>
                        </a:rPr>
                        <a:t>混凝土加固</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516890">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dirty="0">
                          <a:solidFill>
                            <a:srgbClr val="000000"/>
                          </a:solidFill>
                          <a:effectLst/>
                          <a:latin typeface="+mn-ea"/>
                        </a:rPr>
                        <a:t>钢加固</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zh-CN" altLang="en-US" sz="2400" b="1" i="0" u="none" strike="noStrike" dirty="0">
                          <a:solidFill>
                            <a:srgbClr val="000000"/>
                          </a:solidFill>
                          <a:effectLst/>
                          <a:latin typeface="+mn-ea"/>
                        </a:rPr>
                        <a:t>钢加固</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95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29</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66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7525">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a:solidFill>
                            <a:srgbClr val="000000"/>
                          </a:solidFill>
                          <a:effectLst/>
                          <a:latin typeface="+mn-ea"/>
                        </a:rPr>
                        <a:t>砌体加固</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dirty="0">
                          <a:solidFill>
                            <a:srgbClr val="000000"/>
                          </a:solidFill>
                          <a:effectLst/>
                          <a:latin typeface="+mn-ea"/>
                        </a:rPr>
                        <a:t>砌体加固</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815975">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混凝土内植筋（生筋锚固）</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p>
                      <a:pPr algn="ctr" fontAlgn="ctr"/>
                      <a:r>
                        <a:rPr lang="zh-CN" altLang="en-US" sz="2400" b="1" i="0" u="none" strike="noStrike" dirty="0">
                          <a:solidFill>
                            <a:srgbClr val="000000"/>
                          </a:solidFill>
                          <a:effectLst/>
                          <a:latin typeface="+mn-ea"/>
                        </a:rPr>
                        <a:t>特殊加固</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10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a:solidFill>
                            <a:srgbClr val="000000"/>
                          </a:solidFill>
                          <a:effectLst/>
                          <a:latin typeface="+mn-ea"/>
                        </a:rPr>
                        <a:t>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p>
                      <a:pPr algn="ctr" fontAlgn="ctr"/>
                      <a:r>
                        <a:rPr lang="en-US" altLang="zh-CN" sz="2400" b="1" i="0" u="none" strike="noStrike">
                          <a:solidFill>
                            <a:srgbClr val="000000"/>
                          </a:solidFill>
                          <a:effectLst/>
                          <a:latin typeface="+mn-ea"/>
                        </a:rPr>
                        <a:t>10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7525">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dirty="0">
                          <a:solidFill>
                            <a:srgbClr val="000000"/>
                          </a:solidFill>
                          <a:effectLst/>
                          <a:latin typeface="+mn-ea"/>
                        </a:rPr>
                        <a:t>粘贴碳纤维布加固</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cPr/>
                </a:tc>
                <a:tc>
                  <a:txBody>
                    <a:bodyPr/>
                    <a:p>
                      <a:pPr algn="ctr" fontAlgn="ctr"/>
                      <a:r>
                        <a:rPr lang="en-US" altLang="zh-CN" sz="2400" b="1" i="0" u="none" strike="noStrike" dirty="0">
                          <a:solidFill>
                            <a:srgbClr val="000000"/>
                          </a:solidFill>
                          <a:effectLst/>
                          <a:latin typeface="+mn-ea"/>
                        </a:rPr>
                        <a:t>8</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cPr/>
                </a:tc>
                <a:tc vMerge="1">
                  <a:tcPr/>
                </a:tc>
                <a:tc vMerge="1">
                  <a:tcPr/>
                </a:tc>
              </a:tr>
              <a:tr h="516255">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小计</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400" b="1" i="0" u="none" strike="noStrike">
                          <a:solidFill>
                            <a:srgbClr val="000000"/>
                          </a:solidFill>
                          <a:effectLst/>
                          <a:latin typeface="+mn-ea"/>
                        </a:rPr>
                        <a:t>132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65</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11</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78</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4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加固工程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975995" y="718185"/>
            <a:ext cx="10513060" cy="536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20000"/>
              </a:lnSpc>
              <a:spcBef>
                <a:spcPts val="600"/>
              </a:spcBef>
              <a:buNone/>
            </a:pPr>
            <a:r>
              <a:rPr lang="zh-CN" altLang="en-US" sz="2800" b="1" dirty="0">
                <a:solidFill>
                  <a:srgbClr val="1F2DA8"/>
                </a:solidFill>
                <a:sym typeface="+mn-ea"/>
              </a:rPr>
              <a:t>二、说明及工程量计算规则主要变化情况</a:t>
            </a:r>
            <a:endParaRPr lang="en-US" altLang="zh-CN"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a:t>
            </a:r>
            <a:r>
              <a:rPr lang="zh-CN" altLang="en-US" sz="2800" b="1" dirty="0">
                <a:solidFill>
                  <a:srgbClr val="C00000"/>
                </a:solidFill>
                <a:sym typeface="+mn-ea"/>
              </a:rPr>
              <a:t>植筋定额</a:t>
            </a:r>
            <a:r>
              <a:rPr lang="zh-CN" altLang="en-US" sz="2800" b="1" dirty="0">
                <a:solidFill>
                  <a:srgbClr val="000000"/>
                </a:solidFill>
                <a:sym typeface="+mn-ea"/>
              </a:rPr>
              <a:t>不包括植入的钢筋制作、化学螺栓，钢筋制作按钢筋制作与安装相应项目执行，化学螺栓另行计算；使用化学螺栓应扣除植筋胶的消耗量。</a:t>
            </a:r>
            <a:endParaRPr lang="zh-CN" altLang="en-US" sz="2800" b="1" dirty="0">
              <a:solidFill>
                <a:srgbClr val="000000"/>
              </a:solidFill>
              <a:sym typeface="+mn-ea"/>
            </a:endParaRPr>
          </a:p>
          <a:p>
            <a:pPr eaLnBrk="1" fontAlgn="auto" latinLnBrk="0" hangingPunct="1">
              <a:lnSpc>
                <a:spcPct val="150000"/>
              </a:lnSpc>
              <a:spcBef>
                <a:spcPts val="600"/>
              </a:spcBef>
              <a:buNone/>
            </a:pPr>
            <a:r>
              <a:rPr lang="en-US" altLang="zh-CN" sz="2800" b="1" dirty="0">
                <a:solidFill>
                  <a:srgbClr val="000000"/>
                </a:solidFill>
                <a:latin typeface="+mn-ea"/>
                <a:ea typeface="+mn-ea"/>
                <a:sym typeface="+mn-ea"/>
              </a:rPr>
              <a:t>    2</a:t>
            </a:r>
            <a:r>
              <a:rPr lang="zh-CN" altLang="en-US" sz="2800" b="1" dirty="0">
                <a:solidFill>
                  <a:srgbClr val="000000"/>
                </a:solidFill>
                <a:latin typeface="+mn-ea"/>
                <a:ea typeface="+mn-ea"/>
                <a:sym typeface="+mn-ea"/>
              </a:rPr>
              <a:t>、</a:t>
            </a:r>
            <a:r>
              <a:rPr sz="2800" b="1" dirty="0">
                <a:solidFill>
                  <a:srgbClr val="000000"/>
                </a:solidFill>
                <a:latin typeface="+mn-ea"/>
                <a:ea typeface="+mn-ea"/>
                <a:sym typeface="+mn-ea"/>
              </a:rPr>
              <a:t>现浇混凝土加固项目</a:t>
            </a:r>
            <a:r>
              <a:rPr lang="zh-CN" sz="2800" b="1" dirty="0">
                <a:solidFill>
                  <a:srgbClr val="C00000"/>
                </a:solidFill>
                <a:latin typeface="+mn-ea"/>
                <a:ea typeface="+mn-ea"/>
                <a:sym typeface="+mn-ea"/>
              </a:rPr>
              <a:t>不</a:t>
            </a:r>
            <a:r>
              <a:rPr sz="2800" b="1" dirty="0">
                <a:solidFill>
                  <a:srgbClr val="C00000"/>
                </a:solidFill>
                <a:latin typeface="+mn-ea"/>
                <a:ea typeface="+mn-ea"/>
                <a:sym typeface="+mn-ea"/>
              </a:rPr>
              <a:t>包括</a:t>
            </a:r>
            <a:r>
              <a:rPr sz="2800" b="1" dirty="0">
                <a:solidFill>
                  <a:srgbClr val="000000"/>
                </a:solidFill>
                <a:latin typeface="+mn-ea"/>
                <a:ea typeface="+mn-ea"/>
                <a:sym typeface="+mn-ea"/>
              </a:rPr>
              <a:t>模板</a:t>
            </a:r>
            <a:r>
              <a:rPr lang="zh-CN" sz="2800" b="1" dirty="0">
                <a:solidFill>
                  <a:srgbClr val="000000"/>
                </a:solidFill>
                <a:latin typeface="+mn-ea"/>
                <a:ea typeface="+mn-ea"/>
                <a:sym typeface="+mn-ea"/>
              </a:rPr>
              <a:t>和支架，钢筋、预埋铁件、钢丝网等的用量，另按相应定额执行</a:t>
            </a:r>
            <a:r>
              <a:rPr lang="zh-CN" altLang="en-US" sz="2800" b="1" dirty="0">
                <a:solidFill>
                  <a:srgbClr val="000000"/>
                </a:solidFill>
                <a:latin typeface="+mn-ea"/>
                <a:ea typeface="+mn-ea"/>
                <a:sym typeface="+mn-ea"/>
              </a:rPr>
              <a:t>。</a:t>
            </a:r>
            <a:endParaRPr lang="en-US" altLang="zh-CN" sz="2800" b="1" dirty="0">
              <a:solidFill>
                <a:srgbClr val="000000"/>
              </a:solidFill>
              <a:latin typeface="+mn-ea"/>
              <a:ea typeface="+mn-ea"/>
            </a:endParaRPr>
          </a:p>
          <a:p>
            <a:pPr eaLnBrk="1" fontAlgn="auto" latinLnBrk="0" hangingPunct="1">
              <a:lnSpc>
                <a:spcPct val="150000"/>
              </a:lnSpc>
              <a:spcBef>
                <a:spcPts val="600"/>
              </a:spcBef>
              <a:buNone/>
            </a:pPr>
            <a:r>
              <a:rPr lang="en-US" altLang="zh-CN" sz="2800" b="1" dirty="0">
                <a:solidFill>
                  <a:srgbClr val="000000"/>
                </a:solidFill>
                <a:latin typeface="+mn-ea"/>
                <a:ea typeface="+mn-ea"/>
                <a:sym typeface="+mn-ea"/>
              </a:rPr>
              <a:t>    3</a:t>
            </a:r>
            <a:r>
              <a:rPr lang="zh-CN" altLang="en-US" sz="2800" b="1" dirty="0">
                <a:solidFill>
                  <a:srgbClr val="000000"/>
                </a:solidFill>
                <a:latin typeface="+mn-ea"/>
                <a:ea typeface="+mn-ea"/>
                <a:sym typeface="+mn-ea"/>
              </a:rPr>
              <a:t>、定额中的粘钢钢材用量与设计不同时允许换算，但人工、机械费不得调整。</a:t>
            </a:r>
            <a:r>
              <a:rPr lang="zh-CN" altLang="en-US" sz="2800" b="1" dirty="0">
                <a:solidFill>
                  <a:srgbClr val="C00000"/>
                </a:solidFill>
                <a:latin typeface="+mn-ea"/>
                <a:ea typeface="+mn-ea"/>
                <a:sym typeface="+mn-ea"/>
              </a:rPr>
              <a:t>钢材损耗率按6%计算</a:t>
            </a:r>
            <a:r>
              <a:rPr lang="zh-CN" altLang="en-US" sz="2800" b="1" dirty="0">
                <a:solidFill>
                  <a:srgbClr val="000000"/>
                </a:solidFill>
                <a:latin typeface="+mn-ea"/>
                <a:ea typeface="+mn-ea"/>
                <a:sym typeface="+mn-ea"/>
              </a:rPr>
              <a:t>。</a:t>
            </a:r>
            <a:endParaRPr lang="zh-CN" altLang="en-US" sz="2800" b="1" dirty="0">
              <a:solidFill>
                <a:srgbClr val="000000"/>
              </a:solidFill>
              <a:latin typeface="+mn-ea"/>
              <a:ea typeface="+mn-ea"/>
              <a:sym typeface="+mn-ea"/>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5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金属结构工程</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3" name="表格 2"/>
          <p:cNvGraphicFramePr>
            <a:graphicFrameLocks noGrp="1"/>
          </p:cNvGraphicFramePr>
          <p:nvPr>
            <p:custDataLst>
              <p:tags r:id="rId1"/>
            </p:custDataLst>
          </p:nvPr>
        </p:nvGraphicFramePr>
        <p:xfrm>
          <a:off x="671967" y="883309"/>
          <a:ext cx="10986770" cy="4509770"/>
        </p:xfrm>
        <a:graphic>
          <a:graphicData uri="http://schemas.openxmlformats.org/drawingml/2006/table">
            <a:tbl>
              <a:tblPr/>
              <a:tblGrid>
                <a:gridCol w="532130"/>
                <a:gridCol w="2609850"/>
                <a:gridCol w="2586355"/>
                <a:gridCol w="1654810"/>
                <a:gridCol w="1726565"/>
                <a:gridCol w="981710"/>
                <a:gridCol w="895350"/>
              </a:tblGrid>
              <a:tr h="491490">
                <a:tc gridSpan="7">
                  <a:txBody>
                    <a:bodyPr/>
                    <a:p>
                      <a:pPr algn="ctr" fontAlgn="ctr"/>
                      <a:r>
                        <a:rPr lang="zh-CN" altLang="en-US" sz="2400" b="1" i="0" u="none" strike="noStrike" dirty="0">
                          <a:solidFill>
                            <a:srgbClr val="FFFFFF"/>
                          </a:solidFill>
                          <a:effectLst/>
                          <a:latin typeface="+mn-ea"/>
                          <a:cs typeface="+mn-ea"/>
                        </a:rPr>
                        <a:t>定额子目变化表   </a:t>
                      </a:r>
                      <a:endParaRPr lang="zh-CN" altLang="en-US" sz="2400" b="1" i="0" u="none" strike="noStrike" dirty="0">
                        <a:solidFill>
                          <a:srgbClr val="FFFFFF"/>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780415">
                <a:tc rowSpan="2">
                  <a:txBody>
                    <a:bodyPr/>
                    <a:p>
                      <a:pPr algn="ctr" fontAlgn="ctr"/>
                      <a:r>
                        <a:rPr lang="zh-CN" altLang="en-US" sz="2400" b="1" i="0" u="none" strike="noStrike">
                          <a:solidFill>
                            <a:srgbClr val="000000"/>
                          </a:solidFill>
                          <a:effectLst/>
                          <a:latin typeface="+mn-ea"/>
                        </a:rPr>
                        <a:t>序号</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章节项目</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779780">
                <a:tc vMerge="1">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1490">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dirty="0">
                          <a:solidFill>
                            <a:srgbClr val="000000"/>
                          </a:solidFill>
                          <a:effectLst/>
                          <a:latin typeface="+mn-ea"/>
                        </a:rPr>
                        <a:t>金属结构整修</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491490">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dirty="0">
                          <a:solidFill>
                            <a:srgbClr val="000000"/>
                          </a:solidFill>
                          <a:effectLst/>
                          <a:latin typeface="+mn-ea"/>
                        </a:rPr>
                        <a:t>金属结构制作</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12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12</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2125">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a:solidFill>
                            <a:srgbClr val="000000"/>
                          </a:solidFill>
                          <a:effectLst/>
                          <a:latin typeface="+mn-ea"/>
                        </a:rPr>
                        <a:t>金属结构安装</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zh-CN" altLang="en-US" sz="2400" b="1" i="0" u="none" strike="noStrike">
                          <a:solidFill>
                            <a:srgbClr val="000000"/>
                          </a:solidFill>
                          <a:effectLst/>
                          <a:latin typeface="+mn-ea"/>
                        </a:rPr>
                        <a:t>金属结构安装</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27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20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491490">
                <a:tc>
                  <a:txBody>
                    <a:bodyPr/>
                    <a:p>
                      <a:pPr algn="ctr" fontAlgn="ctr"/>
                      <a:r>
                        <a:rPr lang="en-US" altLang="zh-CN" sz="2400" b="1" i="0" u="none" strike="noStrike" dirty="0">
                          <a:solidFill>
                            <a:srgbClr val="000000"/>
                          </a:solidFill>
                          <a:effectLst/>
                          <a:latin typeface="+mn-ea"/>
                        </a:rPr>
                        <a:t>4</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dirty="0">
                          <a:solidFill>
                            <a:srgbClr val="000000"/>
                          </a:solidFill>
                          <a:effectLst/>
                          <a:latin typeface="+mn-ea"/>
                        </a:rPr>
                        <a:t>金属构件运输</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7</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1490">
                <a:tc>
                  <a:txBody>
                    <a:bodyPr/>
                    <a:p>
                      <a:pPr algn="ctr" fontAlgn="ctr"/>
                      <a:r>
                        <a:rPr lang="en-US" altLang="zh-CN" sz="2400" b="1" i="0" u="none" strike="noStrike" dirty="0">
                          <a:solidFill>
                            <a:srgbClr val="000000"/>
                          </a:solidFill>
                          <a:effectLst/>
                          <a:latin typeface="+mn-ea"/>
                        </a:rPr>
                        <a:t>5</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dirty="0">
                          <a:solidFill>
                            <a:srgbClr val="000000"/>
                          </a:solidFill>
                          <a:effectLst/>
                          <a:latin typeface="+mn-ea"/>
                        </a:rPr>
                        <a:t>小计</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400" b="1" i="0" u="none" strike="noStrike">
                          <a:solidFill>
                            <a:srgbClr val="000000"/>
                          </a:solidFill>
                          <a:effectLst/>
                          <a:latin typeface="+mn-ea"/>
                        </a:rPr>
                        <a:t>26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33</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26</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19</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5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金属结构工程</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a:p>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794385" y="1225550"/>
            <a:ext cx="10607040" cy="5463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base" latinLnBrk="0" hangingPunct="1">
              <a:lnSpc>
                <a:spcPct val="150000"/>
              </a:lnSpc>
              <a:spcBef>
                <a:spcPts val="600"/>
              </a:spcBef>
              <a:buNone/>
            </a:pPr>
            <a:r>
              <a:rPr lang="zh-CN" altLang="en-US" sz="2800" b="1" dirty="0">
                <a:solidFill>
                  <a:srgbClr val="1F2DA8"/>
                </a:solidFill>
                <a:sym typeface="+mn-ea"/>
              </a:rPr>
              <a:t>二、说明及工程量计算规则主要变化情况</a:t>
            </a:r>
            <a:endParaRPr lang="en-US" altLang="zh-CN" sz="2800" b="1" dirty="0">
              <a:solidFill>
                <a:srgbClr val="1F2DA8"/>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、金属结构整修项目均包括</a:t>
            </a:r>
            <a:r>
              <a:rPr lang="zh-CN" altLang="en-US" sz="2800" b="1" dirty="0">
                <a:solidFill>
                  <a:srgbClr val="C00000"/>
                </a:solidFill>
                <a:sym typeface="+mn-ea"/>
              </a:rPr>
              <a:t>拆除、制作、安装</a:t>
            </a:r>
            <a:r>
              <a:rPr lang="zh-CN" altLang="en-US" sz="2800" b="1" dirty="0">
                <a:solidFill>
                  <a:srgbClr val="000000"/>
                </a:solidFill>
                <a:sym typeface="+mn-ea"/>
              </a:rPr>
              <a:t>等全部内容。</a:t>
            </a:r>
            <a:endParaRPr lang="zh-CN" altLang="en-US"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、需</a:t>
            </a:r>
            <a:r>
              <a:rPr lang="zh-CN" altLang="en-US" sz="2800" b="1" dirty="0">
                <a:solidFill>
                  <a:srgbClr val="C00000"/>
                </a:solidFill>
                <a:sym typeface="+mn-ea"/>
              </a:rPr>
              <a:t>埋入混凝土中的铁件及螺栓</a:t>
            </a:r>
            <a:r>
              <a:rPr lang="zh-CN" altLang="en-US" sz="2800" b="1" dirty="0">
                <a:solidFill>
                  <a:srgbClr val="000000"/>
                </a:solidFill>
                <a:sym typeface="+mn-ea"/>
              </a:rPr>
              <a:t>执行第三</a:t>
            </a:r>
            <a:r>
              <a:rPr lang="zh-CN" altLang="en-US" sz="2800" b="1" dirty="0">
                <a:solidFill>
                  <a:srgbClr val="000000"/>
                </a:solidFill>
                <a:sym typeface="+mn-ea"/>
              </a:rPr>
              <a:t>混凝土及钢筋混凝土工程中的相应项目。</a:t>
            </a:r>
            <a:endParaRPr lang="zh-CN" altLang="en-US" sz="2800" b="1" dirty="0">
              <a:solidFill>
                <a:srgbClr val="000000"/>
              </a:solidFill>
            </a:endParaRPr>
          </a:p>
          <a:p>
            <a:pPr eaLnBrk="1" fontAlgn="auto" latinLnBrk="0" hangingPunct="1">
              <a:lnSpc>
                <a:spcPct val="150000"/>
              </a:lnSpc>
              <a:spcBef>
                <a:spcPts val="600"/>
              </a:spcBef>
              <a:buNone/>
            </a:pPr>
            <a:r>
              <a:rPr lang="en-US" altLang="zh-CN" sz="2800" b="1" dirty="0">
                <a:solidFill>
                  <a:srgbClr val="000000"/>
                </a:solidFill>
                <a:sym typeface="+mn-ea"/>
              </a:rPr>
              <a:t>    3</a:t>
            </a:r>
            <a:r>
              <a:rPr lang="zh-CN" altLang="en-US" sz="2800" b="1" dirty="0">
                <a:solidFill>
                  <a:srgbClr val="000000"/>
                </a:solidFill>
                <a:sym typeface="+mn-ea"/>
              </a:rPr>
              <a:t>、钢构件安装项目中</a:t>
            </a:r>
            <a:r>
              <a:rPr lang="zh-CN" altLang="en-US" sz="2800" b="1" dirty="0">
                <a:solidFill>
                  <a:srgbClr val="C00000"/>
                </a:solidFill>
                <a:sym typeface="+mn-ea"/>
              </a:rPr>
              <a:t>已考虑</a:t>
            </a:r>
            <a:r>
              <a:rPr lang="zh-CN" altLang="en-US" sz="2800" b="1" dirty="0">
                <a:solidFill>
                  <a:srgbClr val="000000"/>
                </a:solidFill>
                <a:sym typeface="+mn-ea"/>
              </a:rPr>
              <a:t>现场拼装平台摊销定额项目。</a:t>
            </a:r>
            <a:endParaRPr lang="zh-CN" altLang="en-US" sz="2800" b="1" dirty="0">
              <a:solidFill>
                <a:srgbClr val="000000"/>
              </a:solidFill>
              <a:sym typeface="+mn-ea"/>
            </a:endParaRPr>
          </a:p>
          <a:p>
            <a:pPr eaLnBrk="1" fontAlgn="auto" latinLnBrk="0" hangingPunct="1">
              <a:lnSpc>
                <a:spcPct val="150000"/>
              </a:lnSpc>
              <a:spcBef>
                <a:spcPts val="600"/>
              </a:spcBef>
              <a:buNone/>
            </a:pPr>
            <a:endParaRPr lang="en-US" altLang="zh-CN" sz="2800" b="1" dirty="0">
              <a:solidFill>
                <a:srgbClr val="000000"/>
              </a:solidFill>
            </a:endParaRPr>
          </a:p>
          <a:p>
            <a:pPr fontAlgn="auto">
              <a:lnSpc>
                <a:spcPct val="120000"/>
              </a:lnSpc>
              <a:spcBef>
                <a:spcPts val="600"/>
              </a:spcBef>
              <a:buNone/>
            </a:pPr>
            <a:endParaRPr lang="zh-CN" altLang="en-US" sz="2800" b="1" dirty="0">
              <a:solidFill>
                <a:srgbClr val="000000"/>
              </a:solidFill>
            </a:endParaRPr>
          </a:p>
          <a:p>
            <a:pPr fontAlgn="auto">
              <a:lnSpc>
                <a:spcPct val="120000"/>
              </a:lnSpc>
              <a:spcBef>
                <a:spcPts val="600"/>
              </a:spcBef>
              <a:buNone/>
            </a:pPr>
            <a:endParaRPr lang="zh-CN" altLang="en-US" sz="2800" b="1" dirty="0">
              <a:solidFill>
                <a:srgbClr val="000000"/>
              </a:solidFill>
              <a:sym typeface="+mn-ea"/>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6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木</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结构工程</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a:p>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4" name="表格 3"/>
          <p:cNvGraphicFramePr>
            <a:graphicFrameLocks noGrp="1"/>
          </p:cNvGraphicFramePr>
          <p:nvPr>
            <p:custDataLst>
              <p:tags r:id="rId1"/>
            </p:custDataLst>
          </p:nvPr>
        </p:nvGraphicFramePr>
        <p:xfrm>
          <a:off x="787029" y="1038115"/>
          <a:ext cx="10772140" cy="3921125"/>
        </p:xfrm>
        <a:graphic>
          <a:graphicData uri="http://schemas.openxmlformats.org/drawingml/2006/table">
            <a:tbl>
              <a:tblPr/>
              <a:tblGrid>
                <a:gridCol w="513715"/>
                <a:gridCol w="2563495"/>
                <a:gridCol w="2513330"/>
                <a:gridCol w="1614805"/>
                <a:gridCol w="1616710"/>
                <a:gridCol w="1047750"/>
                <a:gridCol w="902335"/>
              </a:tblGrid>
              <a:tr h="397510">
                <a:tc gridSpan="7">
                  <a:txBody>
                    <a:bodyPr/>
                    <a:p>
                      <a:pPr algn="ctr" fontAlgn="ctr"/>
                      <a:r>
                        <a:rPr lang="zh-CN" altLang="en-US" sz="2400" b="1" i="0" u="none" strike="noStrike" dirty="0">
                          <a:solidFill>
                            <a:srgbClr val="FFFFFF"/>
                          </a:solidFill>
                          <a:effectLst/>
                          <a:latin typeface="+mn-ea"/>
                        </a:rPr>
                        <a:t>定额子目变化表</a:t>
                      </a:r>
                      <a:endParaRPr lang="zh-CN" altLang="en-US" sz="2400" b="1" i="0" u="none" strike="noStrike" dirty="0">
                        <a:solidFill>
                          <a:srgbClr val="FFFFFF"/>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776605">
                <a:tc rowSpan="2">
                  <a:txBody>
                    <a:bodyPr/>
                    <a:p>
                      <a:pPr algn="ctr" fontAlgn="ctr"/>
                      <a:r>
                        <a:rPr lang="zh-CN" altLang="en-US" sz="2400" b="1" i="0" u="none" strike="noStrike" dirty="0">
                          <a:solidFill>
                            <a:srgbClr val="000000"/>
                          </a:solidFill>
                          <a:effectLst/>
                          <a:latin typeface="+mn-ea"/>
                        </a:rPr>
                        <a:t>序号</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章节项目</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776605">
                <a:tc vMerge="1">
                  <a:tcPr/>
                </a:tc>
                <a:tc>
                  <a:txBody>
                    <a:bodyPr/>
                    <a:p>
                      <a:pPr algn="ctr" fontAlgn="ctr"/>
                      <a:r>
                        <a:rPr lang="en-US" altLang="zh-CN" sz="2400" b="1" i="0" u="none" strike="noStrike" dirty="0">
                          <a:solidFill>
                            <a:srgbClr val="000000"/>
                          </a:solidFill>
                          <a:effectLst/>
                          <a:latin typeface="+mn-ea"/>
                          <a:cs typeface="+mn-ea"/>
                        </a:rPr>
                        <a:t>09</a:t>
                      </a:r>
                      <a:r>
                        <a:rPr lang="zh-CN" altLang="en-US" sz="2400" b="1" i="0" u="none" strike="noStrike" dirty="0">
                          <a:solidFill>
                            <a:srgbClr val="000000"/>
                          </a:solidFill>
                          <a:effectLst/>
                          <a:latin typeface="+mn-ea"/>
                          <a:cs typeface="+mn-ea"/>
                        </a:rPr>
                        <a:t>湖北修缮节名称</a:t>
                      </a:r>
                      <a:endParaRPr lang="zh-CN" altLang="en-US" sz="24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065">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dirty="0">
                          <a:solidFill>
                            <a:srgbClr val="000000"/>
                          </a:solidFill>
                          <a:effectLst/>
                          <a:latin typeface="+mn-ea"/>
                        </a:rPr>
                        <a:t>整修工程</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dirty="0">
                          <a:solidFill>
                            <a:srgbClr val="000000"/>
                          </a:solidFill>
                          <a:effectLst/>
                          <a:latin typeface="+mn-ea"/>
                        </a:rPr>
                        <a:t>整修工程</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24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31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94335">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400" b="1" i="0" u="none" strike="noStrike" dirty="0">
                          <a:solidFill>
                            <a:srgbClr val="000000"/>
                          </a:solidFill>
                          <a:effectLst/>
                          <a:latin typeface="+mn-ea"/>
                        </a:rPr>
                        <a:t>新做工程</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dirty="0">
                          <a:solidFill>
                            <a:srgbClr val="000000"/>
                          </a:solidFill>
                          <a:effectLst/>
                          <a:latin typeface="+mn-ea"/>
                        </a:rPr>
                        <a:t>新做工程</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42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51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9</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4335">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木楼梯</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dirty="0">
                          <a:solidFill>
                            <a:srgbClr val="000000"/>
                          </a:solidFill>
                          <a:effectLst/>
                          <a:latin typeface="+mn-ea"/>
                        </a:rPr>
                        <a:t>　</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5</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94335">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400" b="1" i="0" u="none" strike="noStrike">
                          <a:solidFill>
                            <a:srgbClr val="000000"/>
                          </a:solidFill>
                          <a:effectLst/>
                          <a:latin typeface="+mn-ea"/>
                        </a:rPr>
                        <a:t>木构件运输</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7</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4335">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小计</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400" b="1" i="0" u="none" strike="noStrike">
                          <a:solidFill>
                            <a:srgbClr val="000000"/>
                          </a:solidFill>
                          <a:effectLst/>
                          <a:latin typeface="+mn-ea"/>
                        </a:rPr>
                        <a:t>78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82</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16</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12</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编制概况</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1</a:t>
            </a:r>
            <a:endParaRPr lang="zh-CN" altLang="en-US" dirty="0">
              <a:solidFill>
                <a:schemeClr val="accent2"/>
              </a:solidFill>
            </a:endParaRPr>
          </a:p>
        </p:txBody>
      </p:sp>
      <p:sp>
        <p:nvSpPr>
          <p:cNvPr id="5" name="TextBox 4"/>
          <p:cNvSpPr txBox="1"/>
          <p:nvPr/>
        </p:nvSpPr>
        <p:spPr>
          <a:xfrm>
            <a:off x="311903" y="980728"/>
            <a:ext cx="11572956" cy="4523105"/>
          </a:xfrm>
          <a:prstGeom prst="rect">
            <a:avLst/>
          </a:prstGeom>
          <a:noFill/>
        </p:spPr>
        <p:txBody>
          <a:bodyPr wrap="square" rtlCol="0">
            <a:spAutoFit/>
          </a:bodyPr>
          <a:lstStyle/>
          <a:p>
            <a:pPr eaLnBrk="1" latinLnBrk="0" hangingPunct="1">
              <a:lnSpc>
                <a:spcPct val="150000"/>
              </a:lnSpc>
            </a:pPr>
            <a:r>
              <a:rPr lang="en-US" altLang="zh-CN" sz="2800" b="1" dirty="0" smtClean="0">
                <a:latin typeface="+mn-ea"/>
                <a:ea typeface="+mn-ea"/>
                <a:cs typeface="+mn-ea"/>
              </a:rPr>
              <a:t>      </a:t>
            </a:r>
            <a:r>
              <a:rPr lang="en-US" altLang="zh-CN" sz="2800" b="1" dirty="0" smtClean="0">
                <a:solidFill>
                  <a:srgbClr val="000000"/>
                </a:solidFill>
                <a:latin typeface="+mn-ea"/>
                <a:ea typeface="+mn-ea"/>
                <a:cs typeface="+mn-ea"/>
              </a:rPr>
              <a:t> </a:t>
            </a:r>
            <a:r>
              <a:rPr lang="zh-CN" altLang="en-US" sz="2800" b="1" dirty="0" smtClean="0">
                <a:solidFill>
                  <a:srgbClr val="1F2DA8"/>
                </a:solidFill>
                <a:latin typeface="+mn-ea"/>
                <a:ea typeface="+mn-ea"/>
                <a:cs typeface="+mn-ea"/>
              </a:rPr>
              <a:t>一、修编的必要性</a:t>
            </a:r>
            <a:endParaRPr lang="en-US" altLang="zh-CN" sz="2800" dirty="0" smtClean="0">
              <a:latin typeface="+mn-ea"/>
              <a:ea typeface="+mn-ea"/>
              <a:cs typeface="+mn-ea"/>
            </a:endParaRPr>
          </a:p>
          <a:p>
            <a:pPr eaLnBrk="1" latinLnBrk="0" hangingPunct="1">
              <a:lnSpc>
                <a:spcPct val="200000"/>
              </a:lnSpc>
            </a:pPr>
            <a:r>
              <a:rPr lang="en-US" altLang="zh-CN" sz="2800" b="1" dirty="0">
                <a:latin typeface="微软雅黑" panose="020B0503020204020204" pitchFamily="34" charset="-122"/>
                <a:ea typeface="微软雅黑" panose="020B0503020204020204" pitchFamily="34" charset="-122"/>
                <a:sym typeface="+mn-ea"/>
              </a:rPr>
              <a:t>        </a:t>
            </a:r>
            <a:r>
              <a:rPr lang="en-US" altLang="zh-CN" sz="2800" b="1" dirty="0">
                <a:solidFill>
                  <a:srgbClr val="000000"/>
                </a:solidFill>
                <a:latin typeface="微软雅黑" panose="020B0503020204020204" pitchFamily="34" charset="-122"/>
                <a:ea typeface="微软雅黑" panose="020B0503020204020204" pitchFamily="34" charset="-122"/>
                <a:sym typeface="+mn-ea"/>
              </a:rPr>
              <a:t>  1</a:t>
            </a:r>
            <a:r>
              <a:rPr lang="zh-CN" altLang="en-US" sz="2800" b="1" dirty="0">
                <a:solidFill>
                  <a:srgbClr val="000000"/>
                </a:solidFill>
                <a:latin typeface="微软雅黑" panose="020B0503020204020204" pitchFamily="34" charset="-122"/>
                <a:ea typeface="微软雅黑" panose="020B0503020204020204" pitchFamily="34" charset="-122"/>
                <a:sym typeface="+mn-ea"/>
              </a:rPr>
              <a:t>、推进工程造价管理改革，构建科学合理计价依据体系的需要。</a:t>
            </a:r>
            <a:endParaRPr lang="zh-CN" altLang="en-US" sz="2800" b="1" dirty="0">
              <a:solidFill>
                <a:srgbClr val="000000"/>
              </a:solidFill>
              <a:latin typeface="微软雅黑" panose="020B0503020204020204" pitchFamily="34" charset="-122"/>
              <a:ea typeface="微软雅黑" panose="020B0503020204020204" pitchFamily="34" charset="-122"/>
              <a:sym typeface="+mn-ea"/>
            </a:endParaRPr>
          </a:p>
          <a:p>
            <a:pPr eaLnBrk="1" latinLnBrk="0" hangingPunct="1">
              <a:lnSpc>
                <a:spcPct val="200000"/>
              </a:lnSpc>
            </a:pPr>
            <a:r>
              <a:rPr lang="zh-CN" altLang="en-US" sz="2800" b="1" dirty="0">
                <a:solidFill>
                  <a:srgbClr val="000000"/>
                </a:solidFill>
                <a:latin typeface="微软雅黑" panose="020B0503020204020204" pitchFamily="34" charset="-122"/>
                <a:ea typeface="微软雅黑" panose="020B0503020204020204" pitchFamily="34" charset="-122"/>
                <a:sym typeface="+mn-ea"/>
              </a:rPr>
              <a:t>          </a:t>
            </a:r>
            <a:r>
              <a:rPr lang="en-US" altLang="zh-CN" sz="2800" b="1" dirty="0">
                <a:solidFill>
                  <a:srgbClr val="000000"/>
                </a:solidFill>
                <a:latin typeface="微软雅黑" panose="020B0503020204020204" pitchFamily="34" charset="-122"/>
                <a:ea typeface="微软雅黑" panose="020B0503020204020204" pitchFamily="34" charset="-122"/>
                <a:sym typeface="+mn-ea"/>
              </a:rPr>
              <a:t>2</a:t>
            </a:r>
            <a:r>
              <a:rPr lang="zh-CN" altLang="en-US" sz="2800" b="1" dirty="0">
                <a:solidFill>
                  <a:srgbClr val="000000"/>
                </a:solidFill>
                <a:latin typeface="微软雅黑" panose="020B0503020204020204" pitchFamily="34" charset="-122"/>
                <a:ea typeface="微软雅黑" panose="020B0503020204020204" pitchFamily="34" charset="-122"/>
                <a:sym typeface="+mn-ea"/>
              </a:rPr>
              <a:t>、合理确定和有效控制工程造价，更好地为国有资金投资工程</a:t>
            </a:r>
            <a:endParaRPr lang="zh-CN" altLang="en-US" sz="2800" b="1" dirty="0">
              <a:solidFill>
                <a:srgbClr val="000000"/>
              </a:solidFill>
              <a:latin typeface="微软雅黑" panose="020B0503020204020204" pitchFamily="34" charset="-122"/>
              <a:ea typeface="微软雅黑" panose="020B0503020204020204" pitchFamily="34" charset="-122"/>
              <a:sym typeface="+mn-ea"/>
            </a:endParaRPr>
          </a:p>
          <a:p>
            <a:pPr eaLnBrk="1" latinLnBrk="0" hangingPunct="1">
              <a:lnSpc>
                <a:spcPct val="200000"/>
              </a:lnSpc>
            </a:pPr>
            <a:r>
              <a:rPr lang="zh-CN" altLang="en-US" sz="2800" b="1" dirty="0">
                <a:solidFill>
                  <a:srgbClr val="000000"/>
                </a:solidFill>
                <a:latin typeface="微软雅黑" panose="020B0503020204020204" pitchFamily="34" charset="-122"/>
                <a:ea typeface="微软雅黑" panose="020B0503020204020204" pitchFamily="34" charset="-122"/>
                <a:sym typeface="+mn-ea"/>
              </a:rPr>
              <a:t>                建设服务的需要。</a:t>
            </a:r>
            <a:endParaRPr lang="zh-CN" altLang="en-US" sz="2600" b="1" dirty="0">
              <a:solidFill>
                <a:srgbClr val="000000"/>
              </a:solidFill>
              <a:latin typeface="微软雅黑" panose="020B0503020204020204" pitchFamily="34" charset="-122"/>
              <a:ea typeface="微软雅黑" panose="020B0503020204020204" pitchFamily="34" charset="-122"/>
              <a:sym typeface="+mn-ea"/>
            </a:endParaRPr>
          </a:p>
          <a:p>
            <a:pPr eaLnBrk="1" latinLnBrk="0" hangingPunct="1">
              <a:lnSpc>
                <a:spcPct val="150000"/>
              </a:lnSpc>
            </a:pPr>
            <a:endParaRPr lang="zh-CN" altLang="en-US" sz="2600" b="1" dirty="0">
              <a:solidFill>
                <a:srgbClr val="0A0AFF"/>
              </a:solidFill>
              <a:latin typeface="微软雅黑" panose="020B0503020204020204" pitchFamily="34" charset="-122"/>
              <a:ea typeface="微软雅黑" panose="020B0503020204020204" pitchFamily="34" charset="-122"/>
            </a:endParaRPr>
          </a:p>
          <a:p>
            <a:pPr eaLnBrk="1" latinLnBrk="0" hangingPunct="1">
              <a:lnSpc>
                <a:spcPct val="150000"/>
              </a:lnSpc>
            </a:pPr>
            <a:endParaRPr lang="zh-CN" altLang="zh-CN" sz="2600" dirty="0" smtClean="0">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6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木结构工程</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a:p>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083310" y="902335"/>
            <a:ext cx="10029190" cy="290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buNone/>
            </a:pPr>
            <a:r>
              <a:rPr lang="zh-CN" altLang="en-US" sz="2800" b="1" dirty="0">
                <a:solidFill>
                  <a:srgbClr val="1F2DA8"/>
                </a:solidFill>
                <a:sym typeface="+mn-ea"/>
              </a:rPr>
              <a:t>二、说明及工程量计算规则主要变化情况</a:t>
            </a:r>
            <a:endParaRPr lang="en-US" altLang="zh-CN"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、各种屋架工程量分别</a:t>
            </a:r>
            <a:r>
              <a:rPr lang="zh-CN" altLang="en-US" sz="2800" b="1" dirty="0">
                <a:solidFill>
                  <a:srgbClr val="C00000"/>
                </a:solidFill>
                <a:sym typeface="+mn-ea"/>
              </a:rPr>
              <a:t>按跨度，以</a:t>
            </a:r>
            <a:r>
              <a:rPr lang="en-US" altLang="zh-CN" sz="2800" b="1" dirty="0">
                <a:solidFill>
                  <a:srgbClr val="C00000"/>
                </a:solidFill>
                <a:sym typeface="+mn-ea"/>
              </a:rPr>
              <a:t>“</a:t>
            </a:r>
            <a:r>
              <a:rPr lang="zh-CN" altLang="en-US" sz="2800" b="1" dirty="0">
                <a:solidFill>
                  <a:srgbClr val="C00000"/>
                </a:solidFill>
                <a:sym typeface="+mn-ea"/>
              </a:rPr>
              <a:t>榀</a:t>
            </a:r>
            <a:r>
              <a:rPr lang="en-US" altLang="zh-CN" sz="2800" b="1" dirty="0">
                <a:solidFill>
                  <a:srgbClr val="C00000"/>
                </a:solidFill>
                <a:sym typeface="+mn-ea"/>
              </a:rPr>
              <a:t>”</a:t>
            </a:r>
            <a:r>
              <a:rPr lang="zh-CN" altLang="en-US" sz="2800" b="1" dirty="0">
                <a:solidFill>
                  <a:srgbClr val="C00000"/>
                </a:solidFill>
                <a:sym typeface="+mn-ea"/>
              </a:rPr>
              <a:t>为单位</a:t>
            </a:r>
            <a:r>
              <a:rPr lang="zh-CN" altLang="en-US" sz="2800" b="1" dirty="0">
                <a:solidFill>
                  <a:srgbClr val="000000"/>
                </a:solidFill>
                <a:sym typeface="+mn-ea"/>
              </a:rPr>
              <a:t>计算。</a:t>
            </a:r>
            <a:endParaRPr lang="zh-CN" altLang="en-US" sz="2800" b="1" dirty="0">
              <a:solidFill>
                <a:srgbClr val="000000"/>
              </a:solidFill>
              <a:sym typeface="+mn-ea"/>
            </a:endParaRPr>
          </a:p>
          <a:p>
            <a:pPr eaLnBrk="1"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a:t>
            </a:r>
            <a:r>
              <a:rPr lang="zh-CN" altLang="en-US" sz="2800" b="1" dirty="0">
                <a:solidFill>
                  <a:srgbClr val="C00000"/>
                </a:solidFill>
                <a:sym typeface="+mn-ea"/>
              </a:rPr>
              <a:t>屋架跨度</a:t>
            </a:r>
            <a:r>
              <a:rPr lang="zh-CN" altLang="en-US" sz="2800" b="1" dirty="0">
                <a:solidFill>
                  <a:srgbClr val="000000"/>
                </a:solidFill>
                <a:sym typeface="+mn-ea"/>
              </a:rPr>
              <a:t>是指屋架两端上、下弦中心线交点之间的距离。</a:t>
            </a:r>
            <a:endParaRPr lang="zh-CN" altLang="en-US" sz="2800" b="1" dirty="0">
              <a:solidFill>
                <a:srgbClr val="000000"/>
              </a:solidFill>
              <a:sym typeface="+mn-ea"/>
            </a:endParaRPr>
          </a:p>
          <a:p>
            <a:pPr eaLnBrk="1" latinLnBrk="0" hangingPunct="1">
              <a:lnSpc>
                <a:spcPct val="150000"/>
              </a:lnSpc>
              <a:spcBef>
                <a:spcPts val="600"/>
              </a:spcBef>
              <a:buNone/>
            </a:pPr>
            <a:r>
              <a:rPr lang="en-US" altLang="zh-CN" sz="2800" b="1" dirty="0">
                <a:solidFill>
                  <a:srgbClr val="000000"/>
                </a:solidFill>
                <a:sym typeface="+mn-ea"/>
              </a:rPr>
              <a:t>    3</a:t>
            </a:r>
            <a:r>
              <a:rPr lang="zh-CN" altLang="en-US" sz="2800" b="1" dirty="0">
                <a:solidFill>
                  <a:srgbClr val="000000"/>
                </a:solidFill>
                <a:sym typeface="+mn-ea"/>
              </a:rPr>
              <a:t>、</a:t>
            </a:r>
            <a:r>
              <a:rPr lang="zh-CN" altLang="en-US" sz="2800" b="1" dirty="0">
                <a:solidFill>
                  <a:srgbClr val="000000"/>
                </a:solidFill>
                <a:sym typeface="+mn-ea"/>
              </a:rPr>
              <a:t>钢木屋架定额内</a:t>
            </a:r>
            <a:r>
              <a:rPr lang="zh-CN" altLang="en-US" sz="2800" b="1" dirty="0">
                <a:solidFill>
                  <a:srgbClr val="C00000"/>
                </a:solidFill>
                <a:sym typeface="+mn-ea"/>
              </a:rPr>
              <a:t>已包括钢构件的</a:t>
            </a:r>
            <a:r>
              <a:rPr lang="zh-CN" altLang="en-US" sz="2800" b="1" dirty="0" smtClean="0">
                <a:solidFill>
                  <a:srgbClr val="C00000"/>
                </a:solidFill>
                <a:sym typeface="+mn-ea"/>
              </a:rPr>
              <a:t>用量</a:t>
            </a:r>
            <a:r>
              <a:rPr lang="zh-CN" altLang="en-US" sz="2800" b="1" dirty="0" smtClean="0">
                <a:solidFill>
                  <a:srgbClr val="000000"/>
                </a:solidFill>
                <a:sym typeface="+mn-ea"/>
              </a:rPr>
              <a:t>，不再</a:t>
            </a:r>
            <a:r>
              <a:rPr lang="zh-CN" altLang="en-US" sz="2800" b="1" dirty="0">
                <a:solidFill>
                  <a:srgbClr val="000000"/>
                </a:solidFill>
                <a:sym typeface="+mn-ea"/>
              </a:rPr>
              <a:t>另行计算。</a:t>
            </a:r>
            <a:endParaRPr lang="zh-CN" altLang="en-US" sz="2800" b="1" dirty="0">
              <a:solidFill>
                <a:srgbClr val="000000"/>
              </a:solidFill>
              <a:sym typeface="+mn-ea"/>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7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屋面及防水</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工程</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a:p>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5" name="表格 4"/>
          <p:cNvGraphicFramePr>
            <a:graphicFrameLocks noGrp="1"/>
          </p:cNvGraphicFramePr>
          <p:nvPr>
            <p:custDataLst>
              <p:tags r:id="rId1"/>
            </p:custDataLst>
          </p:nvPr>
        </p:nvGraphicFramePr>
        <p:xfrm>
          <a:off x="413338" y="688553"/>
          <a:ext cx="11256010" cy="5516245"/>
        </p:xfrm>
        <a:graphic>
          <a:graphicData uri="http://schemas.openxmlformats.org/drawingml/2006/table">
            <a:tbl>
              <a:tblPr/>
              <a:tblGrid>
                <a:gridCol w="525780"/>
                <a:gridCol w="2603500"/>
                <a:gridCol w="2704465"/>
                <a:gridCol w="1736090"/>
                <a:gridCol w="1656080"/>
                <a:gridCol w="1274445"/>
                <a:gridCol w="755650"/>
              </a:tblGrid>
              <a:tr h="395605">
                <a:tc gridSpan="7">
                  <a:txBody>
                    <a:bodyPr/>
                    <a:p>
                      <a:pPr algn="ctr" fontAlgn="ctr"/>
                      <a:r>
                        <a:rPr lang="zh-CN" altLang="en-US" sz="2400" b="1" i="0" u="none" strike="noStrike" dirty="0">
                          <a:solidFill>
                            <a:srgbClr val="FFFFFF"/>
                          </a:solidFill>
                          <a:effectLst/>
                          <a:latin typeface="+mn-ea"/>
                        </a:rPr>
                        <a:t>定额子目变化表</a:t>
                      </a:r>
                      <a:endParaRPr lang="zh-CN" altLang="en-US" sz="2400" b="1" i="0" u="none" strike="noStrike" dirty="0">
                        <a:solidFill>
                          <a:srgbClr val="FFFFFF"/>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355600">
                <a:tc rowSpan="2">
                  <a:txBody>
                    <a:bodyPr/>
                    <a:p>
                      <a:pPr algn="ctr" fontAlgn="ctr"/>
                      <a:r>
                        <a:rPr lang="zh-CN" altLang="en-US" sz="2400" b="1" i="0" u="none" strike="noStrike">
                          <a:solidFill>
                            <a:srgbClr val="000000"/>
                          </a:solidFill>
                          <a:effectLst/>
                          <a:latin typeface="+mn-ea"/>
                        </a:rPr>
                        <a:t>序号</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章节项目</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355600">
                <a:tc vMerge="1">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56235">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2">
                  <a:txBody>
                    <a:bodyPr/>
                    <a:p>
                      <a:pPr algn="ctr" fontAlgn="ctr"/>
                      <a:r>
                        <a:rPr lang="zh-CN" altLang="en-US" sz="2400" b="1" i="0" u="none" strike="noStrike">
                          <a:solidFill>
                            <a:srgbClr val="000000"/>
                          </a:solidFill>
                          <a:effectLst/>
                          <a:latin typeface="+mn-ea"/>
                          <a:cs typeface="+mn-ea"/>
                        </a:rPr>
                        <a:t>修补屋面及排水 </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修补屋面</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2">
                  <a:txBody>
                    <a:bodyPr/>
                    <a:p>
                      <a:pPr algn="ctr" fontAlgn="ctr"/>
                      <a:r>
                        <a:rPr lang="en-US" altLang="zh-CN" sz="2400" b="1" i="0" u="none" strike="noStrike">
                          <a:solidFill>
                            <a:srgbClr val="000000"/>
                          </a:solidFill>
                          <a:effectLst/>
                          <a:latin typeface="+mn-ea"/>
                        </a:rPr>
                        <a:t>21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26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2">
                  <a:txBody>
                    <a:bodyPr/>
                    <a:p>
                      <a:pPr algn="ctr" fontAlgn="ctr"/>
                      <a:r>
                        <a:rPr lang="en-US" altLang="zh-CN" sz="2400" b="1" i="0" u="none" strike="noStrike">
                          <a:solidFill>
                            <a:srgbClr val="000000"/>
                          </a:solidFill>
                          <a:effectLst/>
                          <a:latin typeface="+mn-ea"/>
                        </a:rPr>
                        <a:t>10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2">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54965">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l" fontAlgn="ctr"/>
                      <a:r>
                        <a:rPr lang="zh-CN" altLang="en-US" sz="2400" b="1" i="0" u="none" strike="noStrike">
                          <a:solidFill>
                            <a:srgbClr val="000000"/>
                          </a:solidFill>
                          <a:effectLst/>
                          <a:latin typeface="+mn-ea"/>
                        </a:rPr>
                        <a:t>修补排水工程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vMerge="1">
                  <a:tcPr/>
                </a:tc>
              </a:tr>
              <a:tr h="356235">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挑修工程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18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18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56235">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传统做法屋面</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4">
                  <a:txBody>
                    <a:bodyPr/>
                    <a:p>
                      <a:pPr algn="l" fontAlgn="ctr"/>
                      <a:r>
                        <a:rPr lang="zh-CN" altLang="en-US" sz="2400" b="1" i="0" u="none" strike="noStrike">
                          <a:solidFill>
                            <a:srgbClr val="000000"/>
                          </a:solidFill>
                          <a:effectLst/>
                          <a:latin typeface="+mn-ea"/>
                        </a:rPr>
                        <a:t>新做屋面</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4">
                  <a:txBody>
                    <a:bodyPr/>
                    <a:p>
                      <a:pPr algn="ctr" fontAlgn="ctr"/>
                      <a:r>
                        <a:rPr lang="en-US" altLang="zh-CN" sz="2400" b="1" i="0" u="none" strike="noStrike">
                          <a:solidFill>
                            <a:srgbClr val="000000"/>
                          </a:solidFill>
                          <a:effectLst/>
                          <a:latin typeface="+mn-ea"/>
                        </a:rPr>
                        <a:t>21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4">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rowSpan="4">
                  <a:txBody>
                    <a:bodyPr/>
                    <a:p>
                      <a:pPr algn="ctr" fontAlgn="ctr"/>
                      <a:r>
                        <a:rPr lang="en-US" altLang="zh-CN" sz="2400" b="1" i="0" u="none" strike="noStrike">
                          <a:solidFill>
                            <a:srgbClr val="000000"/>
                          </a:solidFill>
                          <a:effectLst/>
                          <a:latin typeface="+mn-ea"/>
                        </a:rPr>
                        <a:t>9</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54965">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坡屋面</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cPr/>
                </a:tc>
                <a:tc>
                  <a:txBody>
                    <a:bodyPr/>
                    <a:p>
                      <a:pPr algn="ctr" fontAlgn="ctr"/>
                      <a:r>
                        <a:rPr lang="en-US" altLang="zh-CN" sz="2400" b="1" i="0" u="none" strike="noStrike">
                          <a:solidFill>
                            <a:srgbClr val="000000"/>
                          </a:solidFill>
                          <a:effectLst/>
                          <a:latin typeface="+mn-ea"/>
                        </a:rPr>
                        <a:t>11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cPr/>
                </a:tc>
                <a:tc vMerge="1">
                  <a:tcPr/>
                </a:tc>
                <a:tc vMerge="1">
                  <a:tcPr/>
                </a:tc>
              </a:tr>
              <a:tr h="356235">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dirty="0">
                          <a:solidFill>
                            <a:srgbClr val="000000"/>
                          </a:solidFill>
                          <a:effectLst/>
                          <a:latin typeface="+mn-ea"/>
                        </a:rPr>
                        <a:t>刚性屋面</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vMerge="1">
                  <a:tcPr/>
                </a:tc>
                <a:tc vMerge="1">
                  <a:tcPr/>
                </a:tc>
                <a:tc vMerge="1">
                  <a:tcPr/>
                </a:tc>
              </a:tr>
              <a:tr h="356235">
                <a:tc>
                  <a:txBody>
                    <a:bodyPr/>
                    <a:p>
                      <a:pPr algn="ctr" fontAlgn="ctr"/>
                      <a:r>
                        <a:rPr lang="en-US" altLang="zh-CN" sz="2400" b="1" i="0" u="none" strike="noStrike">
                          <a:solidFill>
                            <a:srgbClr val="000000"/>
                          </a:solidFill>
                          <a:effectLst/>
                          <a:latin typeface="+mn-ea"/>
                        </a:rPr>
                        <a:t>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铁皮屋面</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cPr/>
                </a:tc>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cPr/>
                </a:tc>
                <a:tc vMerge="1">
                  <a:tcPr/>
                </a:tc>
                <a:tc vMerge="1">
                  <a:tcPr/>
                </a:tc>
              </a:tr>
              <a:tr h="354965">
                <a:tc>
                  <a:txBody>
                    <a:bodyPr/>
                    <a:p>
                      <a:pPr algn="ctr" fontAlgn="ctr"/>
                      <a:r>
                        <a:rPr lang="en-US" altLang="zh-CN" sz="2400" b="1" i="0" u="none" strike="noStrike">
                          <a:solidFill>
                            <a:srgbClr val="000000"/>
                          </a:solidFill>
                          <a:effectLst/>
                          <a:latin typeface="+mn-ea"/>
                        </a:rPr>
                        <a:t>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修补防水工程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修补防水工程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56235">
                <a:tc>
                  <a:txBody>
                    <a:bodyPr/>
                    <a:p>
                      <a:pPr algn="ctr" fontAlgn="ctr"/>
                      <a:r>
                        <a:rPr lang="en-US" altLang="zh-CN" sz="2400" b="1" i="0" u="none" strike="noStrike">
                          <a:solidFill>
                            <a:srgbClr val="000000"/>
                          </a:solidFill>
                          <a:effectLst/>
                          <a:latin typeface="+mn-ea"/>
                        </a:rPr>
                        <a:t>9</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新做防水工程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新做防水工程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53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49</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56235">
                <a:tc>
                  <a:txBody>
                    <a:bodyPr/>
                    <a:p>
                      <a:pPr algn="ctr" fontAlgn="ctr"/>
                      <a:r>
                        <a:rPr lang="en-US" altLang="zh-CN" sz="2400" b="1" i="0" u="none" strike="noStrike">
                          <a:solidFill>
                            <a:srgbClr val="000000"/>
                          </a:solidFill>
                          <a:effectLst/>
                          <a:latin typeface="+mn-ea"/>
                        </a:rPr>
                        <a:t>10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屋面排水</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新做排水工程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54965">
                <a:tc>
                  <a:txBody>
                    <a:bodyPr/>
                    <a:p>
                      <a:pPr algn="ctr" fontAlgn="ctr"/>
                      <a:r>
                        <a:rPr lang="en-US" altLang="zh-CN" sz="2400" b="1" i="0" u="none" strike="noStrike">
                          <a:solidFill>
                            <a:srgbClr val="000000"/>
                          </a:solidFill>
                          <a:effectLst/>
                          <a:latin typeface="+mn-ea"/>
                        </a:rPr>
                        <a:t>11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变形缝盖板</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8</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56235">
                <a:tc>
                  <a:txBody>
                    <a:bodyPr/>
                    <a:p>
                      <a:pPr algn="ctr" fontAlgn="ctr"/>
                      <a:r>
                        <a:rPr lang="en-US" altLang="zh-CN" sz="2400" b="1" i="0" u="none" strike="noStrike">
                          <a:solidFill>
                            <a:srgbClr val="000000"/>
                          </a:solidFill>
                          <a:effectLst/>
                          <a:latin typeface="+mn-ea"/>
                        </a:rPr>
                        <a:t>12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小计</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a:txBody>
                    <a:bodyPr/>
                    <a:p>
                      <a:pPr algn="ctr" fontAlgn="ctr"/>
                      <a:r>
                        <a:rPr lang="en-US" altLang="zh-CN" sz="2400" b="1" i="0" u="none" strike="noStrike">
                          <a:solidFill>
                            <a:srgbClr val="000000"/>
                          </a:solidFill>
                          <a:effectLst/>
                          <a:latin typeface="+mn-ea"/>
                        </a:rPr>
                        <a:t>137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155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37</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19</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7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屋面及防水工程</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a:p>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145540" y="1017270"/>
            <a:ext cx="10029190" cy="4715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20000"/>
              </a:lnSpc>
              <a:spcBef>
                <a:spcPts val="600"/>
              </a:spcBef>
              <a:buNone/>
            </a:pPr>
            <a:r>
              <a:rPr lang="zh-CN" altLang="en-US" sz="2800" b="1" dirty="0">
                <a:solidFill>
                  <a:srgbClr val="1F2DA8"/>
                </a:solidFill>
                <a:sym typeface="+mn-ea"/>
              </a:rPr>
              <a:t>二、说明及工程量计算规则主要变化情况</a:t>
            </a:r>
            <a:endParaRPr lang="en-US" altLang="zh-CN" sz="2800" b="1" dirty="0">
              <a:solidFill>
                <a:srgbClr val="1F2DA8"/>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、屋面防水</a:t>
            </a:r>
            <a:r>
              <a:rPr lang="zh-CN" altLang="en-US" sz="2800" b="1" dirty="0">
                <a:solidFill>
                  <a:srgbClr val="C00000"/>
                </a:solidFill>
                <a:sym typeface="+mn-ea"/>
              </a:rPr>
              <a:t>搭接、拼缝、压边、留槎用量</a:t>
            </a:r>
            <a:r>
              <a:rPr lang="zh-CN" altLang="en-US" sz="2800" b="1" dirty="0">
                <a:solidFill>
                  <a:srgbClr val="000000"/>
                </a:solidFill>
                <a:sym typeface="+mn-ea"/>
              </a:rPr>
              <a:t>已综合考虑，不另行计算。</a:t>
            </a:r>
            <a:endParaRPr lang="zh-CN" altLang="en-US"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、屋面防水</a:t>
            </a:r>
            <a:r>
              <a:rPr lang="zh-CN" altLang="en-US" sz="2800" b="1" dirty="0" smtClean="0">
                <a:solidFill>
                  <a:srgbClr val="000000"/>
                </a:solidFill>
                <a:sym typeface="+mn-ea"/>
              </a:rPr>
              <a:t>工程，防水层</a:t>
            </a:r>
            <a:r>
              <a:rPr lang="zh-CN" altLang="en-US" sz="2800" b="1" dirty="0">
                <a:solidFill>
                  <a:srgbClr val="000000"/>
                </a:solidFill>
                <a:sym typeface="+mn-ea"/>
              </a:rPr>
              <a:t>的</a:t>
            </a:r>
            <a:r>
              <a:rPr lang="zh-CN" altLang="en-US" sz="2800" b="1" dirty="0">
                <a:solidFill>
                  <a:srgbClr val="C00000"/>
                </a:solidFill>
                <a:sym typeface="+mn-ea"/>
              </a:rPr>
              <a:t>立墙高度超过</a:t>
            </a:r>
            <a:r>
              <a:rPr lang="en-US" sz="2800" b="1" dirty="0">
                <a:solidFill>
                  <a:srgbClr val="C00000"/>
                </a:solidFill>
                <a:sym typeface="+mn-ea"/>
              </a:rPr>
              <a:t>0.5m</a:t>
            </a:r>
            <a:r>
              <a:rPr lang="zh-CN" altLang="en-US" sz="2800" b="1" dirty="0" smtClean="0">
                <a:solidFill>
                  <a:srgbClr val="000000"/>
                </a:solidFill>
                <a:sym typeface="+mn-ea"/>
              </a:rPr>
              <a:t>时，其</a:t>
            </a:r>
            <a:r>
              <a:rPr lang="zh-CN" altLang="en-US" sz="2800" b="1" dirty="0">
                <a:solidFill>
                  <a:srgbClr val="000000"/>
                </a:solidFill>
                <a:sym typeface="+mn-ea"/>
              </a:rPr>
              <a:t>工程量应单独计算</a:t>
            </a:r>
            <a:r>
              <a:rPr lang="zh-CN" altLang="en-US" sz="2800" b="1" dirty="0" smtClean="0">
                <a:solidFill>
                  <a:srgbClr val="000000"/>
                </a:solidFill>
                <a:sym typeface="+mn-ea"/>
              </a:rPr>
              <a:t>面积，按</a:t>
            </a:r>
            <a:r>
              <a:rPr lang="zh-CN" altLang="en-US" sz="2800" b="1" dirty="0">
                <a:solidFill>
                  <a:srgbClr val="000000"/>
                </a:solidFill>
                <a:sym typeface="+mn-ea"/>
              </a:rPr>
              <a:t>相应的屋面防水定额</a:t>
            </a:r>
            <a:r>
              <a:rPr lang="zh-CN" altLang="en-US" sz="2800" b="1" dirty="0">
                <a:solidFill>
                  <a:srgbClr val="C00000"/>
                </a:solidFill>
                <a:sym typeface="+mn-ea"/>
              </a:rPr>
              <a:t>人工费乘以</a:t>
            </a:r>
            <a:r>
              <a:rPr lang="en-US" sz="2800" b="1" dirty="0">
                <a:solidFill>
                  <a:srgbClr val="C00000"/>
                </a:solidFill>
                <a:sym typeface="+mn-ea"/>
              </a:rPr>
              <a:t>1.2</a:t>
            </a:r>
            <a:r>
              <a:rPr lang="zh-CN" altLang="en-US" sz="2800" b="1" dirty="0" smtClean="0">
                <a:solidFill>
                  <a:srgbClr val="C00000"/>
                </a:solidFill>
                <a:sym typeface="+mn-ea"/>
              </a:rPr>
              <a:t>系数</a:t>
            </a:r>
            <a:r>
              <a:rPr lang="zh-CN" altLang="en-US" sz="2800" b="1" dirty="0" smtClean="0">
                <a:solidFill>
                  <a:srgbClr val="000000"/>
                </a:solidFill>
                <a:sym typeface="+mn-ea"/>
              </a:rPr>
              <a:t>调整，材料用量</a:t>
            </a:r>
            <a:r>
              <a:rPr lang="zh-CN" altLang="en-US" sz="2800" b="1" dirty="0">
                <a:solidFill>
                  <a:srgbClr val="000000"/>
                </a:solidFill>
                <a:sym typeface="+mn-ea"/>
              </a:rPr>
              <a:t>不变。</a:t>
            </a:r>
            <a:endParaRPr lang="zh-CN" altLang="en-US"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3</a:t>
            </a:r>
            <a:r>
              <a:rPr lang="zh-CN" altLang="en-US" sz="2800" b="1" dirty="0">
                <a:solidFill>
                  <a:srgbClr val="000000"/>
                </a:solidFill>
                <a:sym typeface="+mn-ea"/>
              </a:rPr>
              <a:t>、变形缝盖板按实际发生</a:t>
            </a:r>
            <a:r>
              <a:rPr lang="zh-CN" altLang="en-US" sz="2800" b="1" dirty="0">
                <a:solidFill>
                  <a:srgbClr val="C00000"/>
                </a:solidFill>
                <a:sym typeface="+mn-ea"/>
              </a:rPr>
              <a:t>面积</a:t>
            </a:r>
            <a:r>
              <a:rPr lang="zh-CN" altLang="en-US" sz="2800" b="1" dirty="0">
                <a:solidFill>
                  <a:srgbClr val="000000"/>
                </a:solidFill>
                <a:sym typeface="+mn-ea"/>
              </a:rPr>
              <a:t>计算。</a:t>
            </a:r>
            <a:endParaRPr lang="zh-CN" altLang="en-US" sz="2800" b="1" dirty="0">
              <a:solidFill>
                <a:srgbClr val="000000"/>
              </a:solidFill>
              <a:sym typeface="+mn-ea"/>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8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保温</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工程</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a:p>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3" name="表格 2"/>
          <p:cNvGraphicFramePr>
            <a:graphicFrameLocks noGrp="1"/>
          </p:cNvGraphicFramePr>
          <p:nvPr>
            <p:custDataLst>
              <p:tags r:id="rId1"/>
            </p:custDataLst>
          </p:nvPr>
        </p:nvGraphicFramePr>
        <p:xfrm>
          <a:off x="697096" y="1203092"/>
          <a:ext cx="10827385" cy="3435350"/>
        </p:xfrm>
        <a:graphic>
          <a:graphicData uri="http://schemas.openxmlformats.org/drawingml/2006/table">
            <a:tbl>
              <a:tblPr/>
              <a:tblGrid>
                <a:gridCol w="554990"/>
                <a:gridCol w="2553335"/>
                <a:gridCol w="2560320"/>
                <a:gridCol w="1652905"/>
                <a:gridCol w="1616075"/>
                <a:gridCol w="965200"/>
                <a:gridCol w="924560"/>
              </a:tblGrid>
              <a:tr h="387985">
                <a:tc gridSpan="7">
                  <a:txBody>
                    <a:bodyPr/>
                    <a:p>
                      <a:pPr algn="ctr" fontAlgn="ctr"/>
                      <a:r>
                        <a:rPr lang="zh-CN" altLang="en-US" sz="2400" b="1" i="0" u="none" strike="noStrike" dirty="0">
                          <a:solidFill>
                            <a:srgbClr val="FFFFFF"/>
                          </a:solidFill>
                          <a:effectLst/>
                          <a:latin typeface="+mn-ea"/>
                        </a:rPr>
                        <a:t>定额子目变化表</a:t>
                      </a:r>
                      <a:endParaRPr lang="zh-CN" altLang="en-US" sz="2400" b="1" i="0" u="none" strike="noStrike" dirty="0">
                        <a:solidFill>
                          <a:srgbClr val="FFFFFF"/>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747395">
                <a:tc rowSpan="2">
                  <a:txBody>
                    <a:bodyPr/>
                    <a:p>
                      <a:pPr algn="ctr" fontAlgn="ctr"/>
                      <a:r>
                        <a:rPr lang="zh-CN" altLang="en-US" sz="2400" b="1" i="0" u="none" strike="noStrike">
                          <a:solidFill>
                            <a:srgbClr val="000000"/>
                          </a:solidFill>
                          <a:effectLst/>
                          <a:latin typeface="+mn-ea"/>
                        </a:rPr>
                        <a:t>序号</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章节项目</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747395">
                <a:tc vMerge="1">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cs typeface="+mn-ea"/>
                        </a:rPr>
                        <a:t>18</a:t>
                      </a:r>
                      <a:r>
                        <a:rPr lang="zh-CN" altLang="en-US" sz="2400" b="1" i="0" u="none" strike="noStrike" dirty="0">
                          <a:solidFill>
                            <a:srgbClr val="000000"/>
                          </a:solidFill>
                          <a:effectLst/>
                          <a:latin typeface="+mn-ea"/>
                          <a:cs typeface="+mn-ea"/>
                        </a:rPr>
                        <a:t>湖北修缮节名称</a:t>
                      </a:r>
                      <a:endParaRPr lang="zh-CN" altLang="en-US" sz="2400" b="1" i="0" u="none" strike="noStrike" dirty="0">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dirty="0">
                          <a:solidFill>
                            <a:srgbClr val="000000"/>
                          </a:solidFill>
                          <a:effectLst/>
                          <a:latin typeface="+mn-ea"/>
                        </a:rPr>
                        <a:t>“</a:t>
                      </a:r>
                      <a:r>
                        <a:rPr lang="en-US" altLang="zh-CN" sz="2400" b="1" i="0" u="none" strike="noStrike" dirty="0">
                          <a:solidFill>
                            <a:srgbClr val="000000"/>
                          </a:solidFill>
                          <a:effectLst/>
                          <a:latin typeface="+mn-ea"/>
                        </a:rPr>
                        <a:t>-”</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7985">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屋面保温工程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屋面保温</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87985">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dirty="0">
                          <a:solidFill>
                            <a:srgbClr val="000000"/>
                          </a:solidFill>
                          <a:effectLst/>
                          <a:latin typeface="+mn-ea"/>
                        </a:rPr>
                        <a:t>墙面保温整修</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16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16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8620">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天棚保温</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天棚保温</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14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387985">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p>
                      <a:pPr algn="ctr" fontAlgn="ctr"/>
                      <a:r>
                        <a:rPr lang="zh-CN" altLang="en-US" sz="2400" b="1" i="0" u="none" strike="noStrike">
                          <a:solidFill>
                            <a:srgbClr val="000000"/>
                          </a:solidFill>
                          <a:effectLst/>
                          <a:latin typeface="+mn-ea"/>
                        </a:rPr>
                        <a:t>小计</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p>
                      <a:pPr algn="ctr" fontAlgn="ctr"/>
                      <a:r>
                        <a:rPr lang="en-US" altLang="zh-CN" sz="2400" b="1" i="0" u="none" strike="noStrike">
                          <a:solidFill>
                            <a:srgbClr val="000000"/>
                          </a:solidFill>
                          <a:effectLst/>
                          <a:latin typeface="+mn-ea"/>
                        </a:rPr>
                        <a:t>20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43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23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8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保温工程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145540" y="1017270"/>
            <a:ext cx="10029190" cy="4921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二、说明及工程量计算规则主要变化情况</a:t>
            </a:r>
            <a:endParaRPr lang="en-US" altLang="zh-CN"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、保温工程是按标准或常用材料</a:t>
            </a:r>
            <a:r>
              <a:rPr lang="zh-CN" altLang="en-US" sz="2800" b="1" dirty="0" smtClean="0">
                <a:solidFill>
                  <a:srgbClr val="000000"/>
                </a:solidFill>
                <a:sym typeface="+mn-ea"/>
              </a:rPr>
              <a:t>编制，设计</a:t>
            </a:r>
            <a:r>
              <a:rPr lang="zh-CN" altLang="en-US" sz="2800" b="1" dirty="0">
                <a:solidFill>
                  <a:srgbClr val="000000"/>
                </a:solidFill>
                <a:sym typeface="+mn-ea"/>
              </a:rPr>
              <a:t>与定额不</a:t>
            </a:r>
            <a:r>
              <a:rPr lang="zh-CN" altLang="en-US" sz="2800" b="1" dirty="0" smtClean="0">
                <a:solidFill>
                  <a:srgbClr val="000000"/>
                </a:solidFill>
                <a:sym typeface="+mn-ea"/>
              </a:rPr>
              <a:t>同时，材料</a:t>
            </a:r>
            <a:r>
              <a:rPr lang="zh-CN" altLang="en-US" sz="2800" b="1" dirty="0">
                <a:solidFill>
                  <a:srgbClr val="000000"/>
                </a:solidFill>
                <a:sym typeface="+mn-ea"/>
              </a:rPr>
              <a:t>可以</a:t>
            </a:r>
            <a:r>
              <a:rPr lang="zh-CN" altLang="en-US" sz="2800" b="1" dirty="0" smtClean="0">
                <a:solidFill>
                  <a:srgbClr val="000000"/>
                </a:solidFill>
                <a:sym typeface="+mn-ea"/>
              </a:rPr>
              <a:t>换算，人工</a:t>
            </a:r>
            <a:r>
              <a:rPr lang="zh-CN" altLang="en-US" sz="2800" b="1" dirty="0">
                <a:solidFill>
                  <a:srgbClr val="000000"/>
                </a:solidFill>
                <a:sym typeface="+mn-ea"/>
              </a:rPr>
              <a:t>机械不变。</a:t>
            </a:r>
            <a:endParaRPr lang="zh-CN" altLang="en-US" sz="2800" b="1" dirty="0">
              <a:solidFill>
                <a:srgbClr val="000000"/>
              </a:solidFill>
              <a:sym typeface="+mn-ea"/>
            </a:endParaRPr>
          </a:p>
          <a:p>
            <a:pPr eaLnBrk="1" fontAlgn="auto"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、墙面保温整修工程中</a:t>
            </a:r>
            <a:r>
              <a:rPr lang="zh-CN" altLang="en-US" sz="2800" b="1" dirty="0">
                <a:solidFill>
                  <a:srgbClr val="C00000"/>
                </a:solidFill>
                <a:sym typeface="+mn-ea"/>
              </a:rPr>
              <a:t>已含拆除</a:t>
            </a:r>
            <a:r>
              <a:rPr lang="zh-CN" altLang="en-US" sz="2800" b="1" dirty="0">
                <a:solidFill>
                  <a:srgbClr val="000000"/>
                </a:solidFill>
                <a:sym typeface="+mn-ea"/>
              </a:rPr>
              <a:t>，发生时不再另行计算。</a:t>
            </a:r>
            <a:endParaRPr lang="zh-CN" altLang="en-US" sz="2800" b="1" dirty="0">
              <a:solidFill>
                <a:srgbClr val="000000"/>
              </a:solidFill>
              <a:sym typeface="+mn-ea"/>
            </a:endParaRPr>
          </a:p>
          <a:p>
            <a:pPr eaLnBrk="1" fontAlgn="auto" latinLnBrk="0" hangingPunct="1">
              <a:lnSpc>
                <a:spcPct val="150000"/>
              </a:lnSpc>
              <a:spcBef>
                <a:spcPts val="600"/>
              </a:spcBef>
              <a:buNone/>
            </a:pPr>
            <a:r>
              <a:rPr lang="en-US" altLang="zh-CN" sz="2800" b="1" dirty="0">
                <a:solidFill>
                  <a:srgbClr val="000000"/>
                </a:solidFill>
                <a:sym typeface="+mn-ea"/>
              </a:rPr>
              <a:t>    3</a:t>
            </a:r>
            <a:r>
              <a:rPr lang="zh-CN" altLang="en-US" sz="2800" b="1" dirty="0">
                <a:solidFill>
                  <a:srgbClr val="000000"/>
                </a:solidFill>
                <a:sym typeface="+mn-ea"/>
              </a:rPr>
              <a:t>、管道、设备保温执行本册定额中的第三册给排水、采暖工程和第四册通风空调工程。</a:t>
            </a:r>
            <a:endParaRPr lang="en-US" altLang="zh-CN" sz="2800" dirty="0"/>
          </a:p>
          <a:p>
            <a:pPr eaLnBrk="1" latinLnBrk="0" hangingPunct="1">
              <a:lnSpc>
                <a:spcPct val="150000"/>
              </a:lnSpc>
              <a:spcBef>
                <a:spcPts val="600"/>
              </a:spcBef>
              <a:buNone/>
            </a:pPr>
            <a:r>
              <a:rPr lang="en-US" altLang="zh-CN" sz="2800" b="1" dirty="0">
                <a:solidFill>
                  <a:srgbClr val="000000"/>
                </a:solidFill>
                <a:sym typeface="+mn-ea"/>
              </a:rPr>
              <a:t>   </a:t>
            </a:r>
            <a:endParaRPr lang="zh-CN" altLang="en-US" sz="2800" b="1" dirty="0">
              <a:solidFill>
                <a:srgbClr val="000000"/>
              </a:solidFill>
              <a:sym typeface="+mn-ea"/>
            </a:endParaRPr>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9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措施项目</a:t>
            </a:r>
            <a:endParaRPr lang="zh-CN" altLang="en-US" sz="2800" dirty="0" smtClean="0">
              <a:solidFill>
                <a:schemeClr val="accent2"/>
              </a:solidFill>
              <a:latin typeface="微软雅黑" panose="020B0503020204020204" pitchFamily="34" charset="-122"/>
              <a:ea typeface="微软雅黑" panose="020B0503020204020204" pitchFamily="34" charset="-122"/>
              <a:sym typeface="+mn-ea"/>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graphicFrame>
        <p:nvGraphicFramePr>
          <p:cNvPr id="8" name="表格 7"/>
          <p:cNvGraphicFramePr>
            <a:graphicFrameLocks noGrp="1"/>
          </p:cNvGraphicFramePr>
          <p:nvPr>
            <p:custDataLst>
              <p:tags r:id="rId1"/>
            </p:custDataLst>
          </p:nvPr>
        </p:nvGraphicFramePr>
        <p:xfrm>
          <a:off x="669761" y="872598"/>
          <a:ext cx="11118850" cy="5475605"/>
        </p:xfrm>
        <a:graphic>
          <a:graphicData uri="http://schemas.openxmlformats.org/drawingml/2006/table">
            <a:tbl>
              <a:tblPr/>
              <a:tblGrid>
                <a:gridCol w="560070"/>
                <a:gridCol w="2585720"/>
                <a:gridCol w="2792095"/>
                <a:gridCol w="1604010"/>
                <a:gridCol w="1645920"/>
                <a:gridCol w="1033145"/>
                <a:gridCol w="897890"/>
              </a:tblGrid>
              <a:tr h="452120">
                <a:tc gridSpan="7">
                  <a:txBody>
                    <a:bodyPr/>
                    <a:p>
                      <a:pPr algn="ctr" fontAlgn="ctr"/>
                      <a:r>
                        <a:rPr lang="zh-CN" altLang="en-US" sz="2400" b="1" i="0" u="none" strike="noStrike" dirty="0">
                          <a:solidFill>
                            <a:srgbClr val="FFFFFF"/>
                          </a:solidFill>
                          <a:effectLst/>
                          <a:latin typeface="+mn-ea"/>
                        </a:rPr>
                        <a:t>定额子目变化表</a:t>
                      </a:r>
                      <a:endParaRPr lang="zh-CN" altLang="en-US" sz="2400" b="1" i="0" u="none" strike="noStrike" dirty="0">
                        <a:solidFill>
                          <a:srgbClr val="FFFFFF"/>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hMerge="1">
                  <a:tcPr/>
                </a:tc>
                <a:tc hMerge="1">
                  <a:tcPr/>
                </a:tc>
                <a:tc hMerge="1">
                  <a:tcPr/>
                </a:tc>
                <a:tc hMerge="1">
                  <a:tcPr/>
                </a:tc>
                <a:tc hMerge="1">
                  <a:tcPr/>
                </a:tc>
                <a:tc hMerge="1">
                  <a:tcPr/>
                </a:tc>
              </a:tr>
              <a:tr h="803910">
                <a:tc rowSpan="2">
                  <a:txBody>
                    <a:bodyPr/>
                    <a:p>
                      <a:pPr algn="ctr" fontAlgn="ctr"/>
                      <a:r>
                        <a:rPr lang="zh-CN" altLang="en-US" sz="2400" b="1" i="0" u="none" strike="noStrike">
                          <a:solidFill>
                            <a:srgbClr val="000000"/>
                          </a:solidFill>
                          <a:effectLst/>
                          <a:latin typeface="+mn-ea"/>
                        </a:rPr>
                        <a:t>序号</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p>
                      <a:pPr algn="ctr" fontAlgn="ctr"/>
                      <a:r>
                        <a:rPr lang="zh-CN" altLang="en-US" sz="2400" b="1" i="0" u="none" strike="noStrike">
                          <a:solidFill>
                            <a:srgbClr val="000000"/>
                          </a:solidFill>
                          <a:effectLst/>
                          <a:latin typeface="+mn-ea"/>
                        </a:rPr>
                        <a:t>章节项目</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c gridSpan="2">
                  <a:txBody>
                    <a:bodyPr/>
                    <a:p>
                      <a:pPr algn="ctr" fontAlgn="ctr"/>
                      <a:r>
                        <a:rPr lang="zh-CN" altLang="en-US" sz="2400" b="1" i="0" u="none" strike="noStrike">
                          <a:solidFill>
                            <a:srgbClr val="000000"/>
                          </a:solidFill>
                          <a:effectLst/>
                          <a:latin typeface="+mn-ea"/>
                        </a:rPr>
                        <a:t>子目数量变化</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hMerge="1">
                  <a:tcPr/>
                </a:tc>
              </a:tr>
              <a:tr h="803275">
                <a:tc vMerge="1">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湖北修缮节名称</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09</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cs typeface="+mn-ea"/>
                        </a:rPr>
                        <a:t>18</a:t>
                      </a:r>
                      <a:r>
                        <a:rPr lang="zh-CN" altLang="en-US" sz="2400" b="1" i="0" u="none" strike="noStrike">
                          <a:solidFill>
                            <a:srgbClr val="000000"/>
                          </a:solidFill>
                          <a:effectLst/>
                          <a:latin typeface="+mn-ea"/>
                          <a:cs typeface="+mn-ea"/>
                        </a:rPr>
                        <a:t>湖北修缮</a:t>
                      </a:r>
                      <a:endParaRPr lang="zh-CN" altLang="en-US" sz="2400" b="1" i="0" u="none" strike="noStrike">
                        <a:solidFill>
                          <a:srgbClr val="000000"/>
                        </a:solidFill>
                        <a:effectLst/>
                        <a:latin typeface="+mn-ea"/>
                        <a:cs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a:solidFill>
                            <a:srgbClr val="000000"/>
                          </a:solidFill>
                          <a:effectLst/>
                          <a:latin typeface="+mn-ea"/>
                        </a:rPr>
                        <a:t>“</a:t>
                      </a:r>
                      <a:r>
                        <a:rPr lang="en-US" altLang="zh-CN" sz="2400" b="1" i="0" u="none" strike="noStrike">
                          <a:solidFill>
                            <a:srgbClr val="000000"/>
                          </a:solidFill>
                          <a:effectLst/>
                          <a:latin typeface="+mn-ea"/>
                        </a:rPr>
                        <a:t>+”</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zh-CN" altLang="en-US" sz="2400" b="1" i="0" u="none" strike="noStrike" dirty="0">
                          <a:solidFill>
                            <a:srgbClr val="000000"/>
                          </a:solidFill>
                          <a:effectLst/>
                          <a:latin typeface="+mn-ea"/>
                        </a:rPr>
                        <a:t>“</a:t>
                      </a:r>
                      <a:r>
                        <a:rPr lang="en-US" altLang="zh-CN" sz="2400" b="1" i="0" u="none" strike="noStrike" dirty="0">
                          <a:solidFill>
                            <a:srgbClr val="000000"/>
                          </a:solidFill>
                          <a:effectLst/>
                          <a:latin typeface="+mn-ea"/>
                        </a:rPr>
                        <a:t>-”</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52120">
                <a:tc>
                  <a:txBody>
                    <a:bodyPr/>
                    <a:p>
                      <a:pPr algn="ctr" fontAlgn="ctr"/>
                      <a:r>
                        <a:rPr lang="en-US" altLang="zh-CN" sz="2400" b="1" i="0" u="none" strike="noStrike">
                          <a:solidFill>
                            <a:srgbClr val="000000"/>
                          </a:solidFill>
                          <a:effectLst/>
                          <a:latin typeface="+mn-ea"/>
                        </a:rPr>
                        <a:t>1</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脚手架工程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脚手架工程</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22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24</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2</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dirty="0">
                          <a:solidFill>
                            <a:srgbClr val="000000"/>
                          </a:solidFill>
                          <a:effectLst/>
                          <a:latin typeface="+mn-ea"/>
                        </a:rPr>
                        <a:t>0</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452120">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l"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dirty="0">
                          <a:solidFill>
                            <a:srgbClr val="000000"/>
                          </a:solidFill>
                          <a:effectLst/>
                          <a:latin typeface="+mn-ea"/>
                        </a:rPr>
                        <a:t>垂直运输</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03910">
                <a:tc>
                  <a:txBody>
                    <a:bodyPr/>
                    <a:p>
                      <a:pPr algn="ctr" fontAlgn="ctr"/>
                      <a:r>
                        <a:rPr lang="en-US" altLang="zh-CN" sz="2400" b="1" i="0" u="none" strike="noStrike">
                          <a:solidFill>
                            <a:srgbClr val="000000"/>
                          </a:solidFill>
                          <a:effectLst/>
                          <a:latin typeface="+mn-ea"/>
                        </a:rPr>
                        <a:t>3</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dirty="0">
                          <a:solidFill>
                            <a:srgbClr val="000000"/>
                          </a:solidFill>
                          <a:effectLst/>
                          <a:latin typeface="+mn-ea"/>
                        </a:rPr>
                        <a:t>建筑物超高施工增加</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803275">
                <a:tc>
                  <a:txBody>
                    <a:bodyPr/>
                    <a:p>
                      <a:pPr algn="ctr" fontAlgn="ctr"/>
                      <a:r>
                        <a:rPr lang="en-US" altLang="zh-CN" sz="2400" b="1" i="0" u="none" strike="noStrike">
                          <a:solidFill>
                            <a:srgbClr val="000000"/>
                          </a:solidFill>
                          <a:effectLst/>
                          <a:latin typeface="+mn-ea"/>
                        </a:rPr>
                        <a:t>4</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dirty="0">
                          <a:solidFill>
                            <a:srgbClr val="000000"/>
                          </a:solidFill>
                          <a:effectLst/>
                          <a:latin typeface="+mn-ea"/>
                        </a:rPr>
                        <a:t>混凝土、钢筋混凝土模板及支撑工程</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l" fontAlgn="ctr"/>
                      <a:r>
                        <a:rPr lang="zh-CN" altLang="en-US" sz="2400" b="1" i="0" u="none" strike="noStrike">
                          <a:solidFill>
                            <a:srgbClr val="000000"/>
                          </a:solidFill>
                          <a:effectLst/>
                          <a:latin typeface="+mn-ea"/>
                        </a:rPr>
                        <a:t>　</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62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p>
                      <a:pPr algn="ctr" fontAlgn="ctr"/>
                      <a:r>
                        <a:rPr lang="en-US" altLang="zh-CN" sz="2400" b="1" i="0" u="none" strike="noStrike">
                          <a:solidFill>
                            <a:srgbClr val="000000"/>
                          </a:solidFill>
                          <a:effectLst/>
                          <a:latin typeface="+mn-ea"/>
                        </a:rPr>
                        <a:t>62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52755">
                <a:tc>
                  <a:txBody>
                    <a:bodyPr/>
                    <a:p>
                      <a:pPr algn="ctr" fontAlgn="ctr"/>
                      <a:r>
                        <a:rPr lang="en-US" altLang="zh-CN" sz="2400" b="1" i="0" u="none" strike="noStrike">
                          <a:solidFill>
                            <a:srgbClr val="000000"/>
                          </a:solidFill>
                          <a:effectLst/>
                          <a:latin typeface="+mn-ea"/>
                        </a:rPr>
                        <a:t>5</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a:solidFill>
                            <a:srgbClr val="000000"/>
                          </a:solidFill>
                          <a:effectLst/>
                          <a:latin typeface="+mn-ea"/>
                        </a:rPr>
                        <a:t>支拆木挡土板</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l" fontAlgn="ctr"/>
                      <a:r>
                        <a:rPr lang="zh-CN" altLang="en-US" sz="2400" b="1" i="0" u="none" strike="noStrike" dirty="0">
                          <a:solidFill>
                            <a:srgbClr val="000000"/>
                          </a:solidFill>
                          <a:effectLst/>
                          <a:latin typeface="+mn-ea"/>
                        </a:rPr>
                        <a:t>　</a:t>
                      </a:r>
                      <a:endParaRPr lang="zh-CN" altLang="en-US"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0</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p>
                      <a:pPr algn="ctr" fontAlgn="ctr"/>
                      <a:r>
                        <a:rPr lang="en-US" altLang="zh-CN" sz="2400" b="1" i="0" u="none" strike="noStrike">
                          <a:solidFill>
                            <a:srgbClr val="000000"/>
                          </a:solidFill>
                          <a:effectLst/>
                          <a:latin typeface="+mn-ea"/>
                        </a:rPr>
                        <a:t>2</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r>
              <a:tr h="452120">
                <a:tc>
                  <a:txBody>
                    <a:bodyPr/>
                    <a:p>
                      <a:pPr algn="ctr" fontAlgn="ctr"/>
                      <a:r>
                        <a:rPr lang="en-US" altLang="zh-CN" sz="2400" b="1" i="0" u="none" strike="noStrike">
                          <a:solidFill>
                            <a:srgbClr val="000000"/>
                          </a:solidFill>
                          <a:effectLst/>
                          <a:latin typeface="+mn-ea"/>
                        </a:rPr>
                        <a:t>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p>
                      <a:pPr algn="ctr" fontAlgn="ctr"/>
                      <a:r>
                        <a:rPr lang="zh-CN" altLang="en-US" sz="2400" b="1" i="0" u="none" strike="noStrike">
                          <a:solidFill>
                            <a:srgbClr val="000000"/>
                          </a:solidFill>
                          <a:effectLst/>
                          <a:latin typeface="+mn-ea"/>
                        </a:rPr>
                        <a:t>小计</a:t>
                      </a:r>
                      <a:endParaRPr lang="zh-CN" altLang="en-US"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a:txBody>
                    <a:bodyPr/>
                    <a:p>
                      <a:pPr algn="ctr" fontAlgn="ctr"/>
                      <a:r>
                        <a:rPr lang="en-US" altLang="zh-CN" sz="2400" b="1" i="0" u="none" strike="noStrike">
                          <a:solidFill>
                            <a:srgbClr val="000000"/>
                          </a:solidFill>
                          <a:effectLst/>
                          <a:latin typeface="+mn-ea"/>
                        </a:rPr>
                        <a:t>86</a:t>
                      </a:r>
                      <a:endParaRPr lang="en-US" altLang="zh-CN" sz="2400" b="1" i="0" u="none" strike="noStrike">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35</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13</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p>
                      <a:pPr algn="ctr" fontAlgn="ctr"/>
                      <a:r>
                        <a:rPr lang="en-US" altLang="zh-CN" sz="2400" b="1" i="0" u="none" strike="noStrike" dirty="0">
                          <a:solidFill>
                            <a:srgbClr val="000000"/>
                          </a:solidFill>
                          <a:effectLst/>
                          <a:latin typeface="+mn-ea"/>
                        </a:rPr>
                        <a:t>64</a:t>
                      </a:r>
                      <a:endParaRPr lang="en-US" altLang="zh-CN" sz="2400" b="1" i="0" u="none" strike="noStrike" dirty="0">
                        <a:solidFill>
                          <a:srgbClr val="000000"/>
                        </a:solidFill>
                        <a:effectLst/>
                        <a:latin typeface="+mn-ea"/>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advTm="5140">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9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措施项目</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145540" y="730250"/>
            <a:ext cx="10029190" cy="521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二、说明及工程量计算规则主要变化情况</a:t>
            </a:r>
            <a:endParaRPr lang="en-US" altLang="zh-CN"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、本章脚手架措施项目是指施工需要的脚手架搭、拆、运输及脚手架一次投入量的工料消耗。</a:t>
            </a:r>
            <a:r>
              <a:rPr lang="en-US" sz="2800" b="1" dirty="0">
                <a:solidFill>
                  <a:srgbClr val="000000"/>
                </a:solidFill>
                <a:sym typeface="+mn-ea"/>
              </a:rPr>
              <a:t> </a:t>
            </a:r>
            <a:endParaRPr lang="zh-CN" altLang="en-US"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2</a:t>
            </a:r>
            <a:r>
              <a:rPr lang="zh-CN" altLang="en-US" sz="2800" b="1" dirty="0">
                <a:solidFill>
                  <a:srgbClr val="000000"/>
                </a:solidFill>
                <a:sym typeface="+mn-ea"/>
              </a:rPr>
              <a:t>、砌筑高度在</a:t>
            </a:r>
            <a:r>
              <a:rPr lang="en-US" altLang="zh-CN" sz="2800" b="1" dirty="0">
                <a:solidFill>
                  <a:srgbClr val="C00000"/>
                </a:solidFill>
                <a:sym typeface="+mn-ea"/>
              </a:rPr>
              <a:t>3.6m</a:t>
            </a:r>
            <a:r>
              <a:rPr lang="zh-CN" altLang="en-US" sz="2800" b="1" dirty="0">
                <a:solidFill>
                  <a:srgbClr val="C00000"/>
                </a:solidFill>
                <a:sym typeface="+mn-ea"/>
              </a:rPr>
              <a:t>以内的墙体</a:t>
            </a:r>
            <a:r>
              <a:rPr lang="zh-CN" altLang="en-US" sz="2800" b="1" dirty="0">
                <a:solidFill>
                  <a:srgbClr val="000000"/>
                </a:solidFill>
                <a:sym typeface="+mn-ea"/>
              </a:rPr>
              <a:t>，执行里脚手架项目</a:t>
            </a:r>
            <a:r>
              <a:rPr lang="zh-CN" altLang="en-US" sz="2800" b="1" dirty="0">
                <a:solidFill>
                  <a:srgbClr val="000000"/>
                </a:solidFill>
                <a:sym typeface="+mn-ea"/>
              </a:rPr>
              <a:t>；砌筑高度在</a:t>
            </a:r>
            <a:r>
              <a:rPr lang="en-US" altLang="zh-CN" sz="2800" b="1" dirty="0">
                <a:solidFill>
                  <a:srgbClr val="C00000"/>
                </a:solidFill>
                <a:sym typeface="+mn-ea"/>
              </a:rPr>
              <a:t>3.6m</a:t>
            </a:r>
            <a:r>
              <a:rPr lang="zh-CN" altLang="en-US" sz="2800" b="1" dirty="0">
                <a:solidFill>
                  <a:srgbClr val="C00000"/>
                </a:solidFill>
                <a:sym typeface="+mn-ea"/>
              </a:rPr>
              <a:t>以外的墙体</a:t>
            </a:r>
            <a:r>
              <a:rPr lang="zh-CN" altLang="en-US" sz="2800" b="1" dirty="0">
                <a:solidFill>
                  <a:srgbClr val="000000"/>
                </a:solidFill>
                <a:sym typeface="+mn-ea"/>
              </a:rPr>
              <a:t>，执行单排外脚手架项目。</a:t>
            </a:r>
            <a:endParaRPr lang="zh-CN" altLang="en-US" sz="2800" b="1" dirty="0">
              <a:solidFill>
                <a:srgbClr val="000000"/>
              </a:solidFill>
              <a:sym typeface="+mn-ea"/>
            </a:endParaRPr>
          </a:p>
          <a:p>
            <a:pPr eaLnBrk="1" latinLnBrk="0" hangingPunct="1">
              <a:lnSpc>
                <a:spcPct val="150000"/>
              </a:lnSpc>
              <a:spcBef>
                <a:spcPts val="600"/>
              </a:spcBef>
              <a:buNone/>
            </a:pPr>
            <a:r>
              <a:rPr lang="zh-CN" altLang="en-US" sz="2800" b="1" dirty="0">
                <a:solidFill>
                  <a:srgbClr val="000000"/>
                </a:solidFill>
                <a:sym typeface="+mn-ea"/>
              </a:rPr>
              <a:t>    </a:t>
            </a:r>
            <a:r>
              <a:rPr lang="en-US" altLang="zh-CN" sz="2800" b="1" dirty="0">
                <a:solidFill>
                  <a:srgbClr val="000000"/>
                </a:solidFill>
                <a:sym typeface="+mn-ea"/>
              </a:rPr>
              <a:t>3</a:t>
            </a:r>
            <a:r>
              <a:rPr lang="zh-CN" altLang="en-US" sz="2800" b="1" dirty="0">
                <a:solidFill>
                  <a:srgbClr val="000000"/>
                </a:solidFill>
                <a:sym typeface="+mn-ea"/>
              </a:rPr>
              <a:t>、墙面粉饰高度在</a:t>
            </a:r>
            <a:r>
              <a:rPr lang="en-US" altLang="zh-CN" sz="2800" b="1" dirty="0">
                <a:solidFill>
                  <a:srgbClr val="C00000"/>
                </a:solidFill>
                <a:sym typeface="+mn-ea"/>
              </a:rPr>
              <a:t>3.6m</a:t>
            </a:r>
            <a:r>
              <a:rPr lang="zh-CN" altLang="en-US" sz="2800" b="1" dirty="0">
                <a:solidFill>
                  <a:srgbClr val="C00000"/>
                </a:solidFill>
                <a:sym typeface="+mn-ea"/>
              </a:rPr>
              <a:t>以外</a:t>
            </a:r>
            <a:r>
              <a:rPr lang="zh-CN" altLang="en-US" sz="2800" b="1" dirty="0">
                <a:solidFill>
                  <a:srgbClr val="000000"/>
                </a:solidFill>
                <a:sym typeface="+mn-ea"/>
              </a:rPr>
              <a:t>时，执行内墙面粉饰脚手架。</a:t>
            </a:r>
            <a:endParaRPr lang="zh-CN" altLang="en-US" sz="2800" dirty="0"/>
          </a:p>
          <a:p>
            <a:pPr eaLnBrk="1" latinLnBrk="0" hangingPunct="1">
              <a:lnSpc>
                <a:spcPct val="100000"/>
              </a:lnSpc>
              <a:spcBef>
                <a:spcPts val="600"/>
              </a:spcBef>
              <a:buNone/>
            </a:pPr>
            <a:endParaRPr lang="zh-CN" altLang="en-US" sz="2800" dirty="0"/>
          </a:p>
          <a:p>
            <a:pPr eaLnBrk="1" latinLnBrk="0" hangingPunct="1">
              <a:lnSpc>
                <a:spcPct val="100000"/>
              </a:lnSpc>
              <a:spcBef>
                <a:spcPts val="600"/>
              </a:spcBef>
              <a:buNone/>
            </a:pPr>
            <a:endParaRPr lang="zh-CN" altLang="en-US" sz="2800" dirty="0"/>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3.1.</a:t>
            </a:r>
            <a:r>
              <a:rPr lang="en-US" sz="2800" dirty="0" smtClean="0">
                <a:solidFill>
                  <a:schemeClr val="accent2"/>
                </a:solidFill>
                <a:latin typeface="微软雅黑" panose="020B0503020204020204" pitchFamily="34" charset="-122"/>
                <a:ea typeface="微软雅黑" panose="020B0503020204020204" pitchFamily="34" charset="-122"/>
                <a:sym typeface="+mn-ea"/>
              </a:rPr>
              <a:t>9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措施项目</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10" name="矩形 47"/>
          <p:cNvSpPr>
            <a:spLocks noChangeArrowheads="1"/>
          </p:cNvSpPr>
          <p:nvPr/>
        </p:nvSpPr>
        <p:spPr bwMode="auto">
          <a:xfrm>
            <a:off x="1083945" y="746760"/>
            <a:ext cx="10029190" cy="5137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二、说明及工程量计算规则主要变化情况</a:t>
            </a:r>
            <a:endParaRPr lang="en-US" altLang="zh-CN"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4</a:t>
            </a:r>
            <a:r>
              <a:rPr lang="zh-CN" altLang="en-US" sz="2800" b="1" dirty="0">
                <a:solidFill>
                  <a:srgbClr val="000000"/>
                </a:solidFill>
                <a:sym typeface="+mn-ea"/>
              </a:rPr>
              <a:t>、</a:t>
            </a:r>
            <a:r>
              <a:rPr lang="en-US" altLang="zh-CN" sz="2800" b="1" dirty="0">
                <a:solidFill>
                  <a:srgbClr val="000000"/>
                </a:solidFill>
                <a:sym typeface="+mn-ea"/>
              </a:rPr>
              <a:t> </a:t>
            </a:r>
            <a:r>
              <a:rPr lang="zh-CN" altLang="en-US" sz="2800" b="1" dirty="0">
                <a:solidFill>
                  <a:srgbClr val="000000"/>
                </a:solidFill>
                <a:sym typeface="+mn-ea"/>
              </a:rPr>
              <a:t>垂直运输是指合理工期内完成修缮工程全部施工内容所需要的垂直运输费用</a:t>
            </a:r>
            <a:r>
              <a:rPr lang="en-US" sz="2800" b="1" dirty="0">
                <a:solidFill>
                  <a:srgbClr val="000000"/>
                </a:solidFill>
                <a:sym typeface="+mn-ea"/>
              </a:rPr>
              <a:t>(</a:t>
            </a:r>
            <a:r>
              <a:rPr lang="zh-CN" altLang="en-US" sz="2800" b="1" dirty="0">
                <a:solidFill>
                  <a:srgbClr val="000000"/>
                </a:solidFill>
                <a:sym typeface="+mn-ea"/>
              </a:rPr>
              <a:t>不含拆除</a:t>
            </a:r>
            <a:r>
              <a:rPr lang="en-US" sz="2800" b="1" dirty="0">
                <a:solidFill>
                  <a:srgbClr val="000000"/>
                </a:solidFill>
                <a:sym typeface="+mn-ea"/>
              </a:rPr>
              <a:t>)</a:t>
            </a:r>
            <a:r>
              <a:rPr lang="zh-CN" altLang="en-US" sz="2800" b="1" dirty="0">
                <a:solidFill>
                  <a:srgbClr val="000000"/>
                </a:solidFill>
                <a:sym typeface="+mn-ea"/>
              </a:rPr>
              <a:t>。 </a:t>
            </a:r>
            <a:r>
              <a:rPr lang="zh-CN" altLang="en-US" sz="2800" b="1" dirty="0">
                <a:solidFill>
                  <a:srgbClr val="C00000"/>
                </a:solidFill>
                <a:sym typeface="+mn-ea"/>
              </a:rPr>
              <a:t>已考虑了</a:t>
            </a:r>
            <a:r>
              <a:rPr lang="zh-CN" altLang="en-US" sz="2800" b="1" dirty="0">
                <a:solidFill>
                  <a:srgbClr val="000000"/>
                </a:solidFill>
                <a:sym typeface="+mn-ea"/>
              </a:rPr>
              <a:t>修缮高度小于</a:t>
            </a:r>
            <a:r>
              <a:rPr lang="en-US" sz="2800" b="1" dirty="0">
                <a:solidFill>
                  <a:srgbClr val="000000"/>
                </a:solidFill>
                <a:sym typeface="+mn-ea"/>
              </a:rPr>
              <a:t>3.6m</a:t>
            </a:r>
            <a:r>
              <a:rPr lang="zh-CN" altLang="en-US" sz="2800" b="1" dirty="0">
                <a:solidFill>
                  <a:srgbClr val="000000"/>
                </a:solidFill>
                <a:sym typeface="+mn-ea"/>
              </a:rPr>
              <a:t>的垂直</a:t>
            </a:r>
            <a:r>
              <a:rPr lang="zh-CN" altLang="en-US" sz="2800" b="1" dirty="0" smtClean="0">
                <a:solidFill>
                  <a:srgbClr val="000000"/>
                </a:solidFill>
                <a:sym typeface="+mn-ea"/>
              </a:rPr>
              <a:t>运输，</a:t>
            </a:r>
            <a:r>
              <a:rPr lang="zh-CN" altLang="en-US" sz="2800" b="1" dirty="0" smtClean="0">
                <a:solidFill>
                  <a:srgbClr val="C00000"/>
                </a:solidFill>
                <a:sym typeface="+mn-ea"/>
              </a:rPr>
              <a:t>超过</a:t>
            </a:r>
            <a:r>
              <a:rPr lang="en-US" sz="2800" b="1" dirty="0">
                <a:solidFill>
                  <a:srgbClr val="C00000"/>
                </a:solidFill>
                <a:sym typeface="+mn-ea"/>
              </a:rPr>
              <a:t>3.6m</a:t>
            </a:r>
            <a:r>
              <a:rPr lang="zh-CN" altLang="en-US" sz="2800" b="1" dirty="0" smtClean="0">
                <a:solidFill>
                  <a:srgbClr val="C00000"/>
                </a:solidFill>
                <a:sym typeface="+mn-ea"/>
              </a:rPr>
              <a:t>者</a:t>
            </a:r>
            <a:r>
              <a:rPr lang="zh-CN" altLang="en-US" sz="2800" b="1" dirty="0" smtClean="0">
                <a:solidFill>
                  <a:srgbClr val="000000"/>
                </a:solidFill>
                <a:sym typeface="+mn-ea"/>
              </a:rPr>
              <a:t>，可</a:t>
            </a:r>
            <a:r>
              <a:rPr lang="zh-CN" altLang="en-US" sz="2800" b="1" dirty="0">
                <a:solidFill>
                  <a:srgbClr val="000000"/>
                </a:solidFill>
                <a:sym typeface="+mn-ea"/>
              </a:rPr>
              <a:t>计算垂直运输费用。</a:t>
            </a:r>
            <a:endParaRPr lang="zh-CN" altLang="en-US"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5</a:t>
            </a:r>
            <a:r>
              <a:rPr lang="zh-CN" altLang="en-US" sz="2800" b="1" dirty="0">
                <a:solidFill>
                  <a:srgbClr val="000000"/>
                </a:solidFill>
                <a:sym typeface="+mn-ea"/>
              </a:rPr>
              <a:t>、建筑物超高施工增加适用于单层建筑物修缮高度超过</a:t>
            </a:r>
            <a:r>
              <a:rPr lang="en-US" sz="2800" b="1" dirty="0" smtClean="0">
                <a:solidFill>
                  <a:srgbClr val="000000"/>
                </a:solidFill>
                <a:sym typeface="+mn-ea"/>
              </a:rPr>
              <a:t>20m</a:t>
            </a:r>
            <a:r>
              <a:rPr lang="zh-CN" altLang="en-US" sz="2800" b="1" dirty="0" smtClean="0">
                <a:solidFill>
                  <a:srgbClr val="000000"/>
                </a:solidFill>
                <a:sym typeface="+mn-ea"/>
              </a:rPr>
              <a:t>，多层建筑</a:t>
            </a:r>
            <a:r>
              <a:rPr lang="zh-CN" altLang="en-US" sz="2800" b="1" dirty="0">
                <a:solidFill>
                  <a:srgbClr val="000000"/>
                </a:solidFill>
                <a:sym typeface="+mn-ea"/>
              </a:rPr>
              <a:t>物超过</a:t>
            </a:r>
            <a:r>
              <a:rPr lang="en-US" sz="2800" b="1" dirty="0">
                <a:solidFill>
                  <a:srgbClr val="000000"/>
                </a:solidFill>
                <a:sym typeface="+mn-ea"/>
              </a:rPr>
              <a:t>6</a:t>
            </a:r>
            <a:r>
              <a:rPr lang="zh-CN" altLang="en-US" sz="2800" b="1" dirty="0">
                <a:solidFill>
                  <a:srgbClr val="000000"/>
                </a:solidFill>
                <a:sym typeface="+mn-ea"/>
              </a:rPr>
              <a:t>层的项目。</a:t>
            </a:r>
            <a:endParaRPr lang="zh-CN" altLang="en-US" sz="2800" dirty="0"/>
          </a:p>
          <a:p>
            <a:pPr eaLnBrk="1" latinLnBrk="0" hangingPunct="1">
              <a:lnSpc>
                <a:spcPct val="100000"/>
              </a:lnSpc>
              <a:spcBef>
                <a:spcPts val="600"/>
              </a:spcBef>
              <a:buNone/>
            </a:pPr>
            <a:endParaRPr lang="zh-CN" altLang="en-US" sz="2800" dirty="0"/>
          </a:p>
          <a:p>
            <a:pPr eaLnBrk="1" latinLnBrk="0" hangingPunct="1">
              <a:lnSpc>
                <a:spcPct val="100000"/>
              </a:lnSpc>
              <a:spcBef>
                <a:spcPts val="600"/>
              </a:spcBef>
              <a:buNone/>
            </a:pPr>
            <a:endParaRPr lang="zh-CN" altLang="en-US" sz="2800" dirty="0"/>
          </a:p>
        </p:txBody>
      </p:sp>
    </p:spTree>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4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 y="2561994"/>
            <a:ext cx="12196800" cy="4403503"/>
          </a:xfrm>
          <a:prstGeom prst="rect">
            <a:avLst/>
          </a:prstGeom>
        </p:spPr>
      </p:pic>
      <p:sp>
        <p:nvSpPr>
          <p:cNvPr id="13" name="TextBox 12"/>
          <p:cNvSpPr txBox="1"/>
          <p:nvPr/>
        </p:nvSpPr>
        <p:spPr>
          <a:xfrm>
            <a:off x="2662691" y="3142774"/>
            <a:ext cx="6585369" cy="829945"/>
          </a:xfrm>
          <a:prstGeom prst="rect">
            <a:avLst/>
          </a:prstGeom>
          <a:noFill/>
        </p:spPr>
        <p:txBody>
          <a:bodyPr wrap="square" rtlCol="0">
            <a:spAutoFit/>
          </a:bodyPr>
          <a:lstStyle/>
          <a:p>
            <a:pPr algn="ctr"/>
            <a:r>
              <a:rPr lang="zh-CN" altLang="en-US" sz="4800" b="1" dirty="0" smtClean="0">
                <a:solidFill>
                  <a:schemeClr val="accent2"/>
                </a:solidFill>
                <a:latin typeface="微软雅黑" panose="020B0503020204020204" pitchFamily="34" charset="-122"/>
                <a:ea typeface="微软雅黑" panose="020B0503020204020204" pitchFamily="34" charset="-122"/>
              </a:rPr>
              <a:t>第二册   装饰工程</a:t>
            </a:r>
            <a:endParaRPr lang="zh-CN" altLang="en-US" sz="4800" b="1" dirty="0">
              <a:solidFill>
                <a:schemeClr val="accent2"/>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bwMode="auto">
          <a:xfrm>
            <a:off x="3362325" y="4090670"/>
            <a:ext cx="5256530"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Box 12"/>
          <p:cNvSpPr txBox="1"/>
          <p:nvPr/>
        </p:nvSpPr>
        <p:spPr>
          <a:xfrm>
            <a:off x="2679836" y="1625759"/>
            <a:ext cx="6585369" cy="829945"/>
          </a:xfrm>
          <a:prstGeom prst="rect">
            <a:avLst/>
          </a:prstGeom>
          <a:noFill/>
        </p:spPr>
        <p:txBody>
          <a:bodyPr wrap="square" rtlCol="0">
            <a:spAutoFit/>
          </a:bodyPr>
          <a:p>
            <a:pPr algn="ctr"/>
            <a:r>
              <a:rPr lang="zh-CN" altLang="en-US" sz="4800" b="1" dirty="0" smtClean="0">
                <a:solidFill>
                  <a:srgbClr val="002060"/>
                </a:solidFill>
                <a:latin typeface="微软雅黑" panose="020B0503020204020204" pitchFamily="34" charset="-122"/>
                <a:ea typeface="微软雅黑" panose="020B0503020204020204" pitchFamily="34" charset="-122"/>
              </a:rPr>
              <a:t>主要内容及变化</a:t>
            </a:r>
            <a:r>
              <a:rPr lang="zh-CN" altLang="en-US" sz="4800" b="1" dirty="0" smtClean="0">
                <a:solidFill>
                  <a:schemeClr val="accent2"/>
                </a:solidFill>
                <a:latin typeface="微软雅黑" panose="020B0503020204020204" pitchFamily="34" charset="-122"/>
                <a:ea typeface="微软雅黑" panose="020B0503020204020204" pitchFamily="34" charset="-122"/>
              </a:rPr>
              <a:t> </a:t>
            </a:r>
            <a:endParaRPr lang="zh-CN" altLang="en-US" sz="48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5435">
    <p:push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3.2 </a:t>
            </a:r>
            <a:r>
              <a:rPr lang="zh-CN" altLang="en-US" sz="2800" dirty="0" smtClean="0">
                <a:solidFill>
                  <a:schemeClr val="accent2"/>
                </a:solidFill>
                <a:latin typeface="微软雅黑" panose="020B0503020204020204" pitchFamily="34" charset="-122"/>
                <a:ea typeface="微软雅黑" panose="020B0503020204020204" pitchFamily="34" charset="-122"/>
              </a:rPr>
              <a:t>装饰工程</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smtClean="0">
                <a:solidFill>
                  <a:schemeClr val="accent2"/>
                </a:solidFill>
              </a:rPr>
              <a:t>3</a:t>
            </a:r>
            <a:endParaRPr lang="en-US" dirty="0">
              <a:solidFill>
                <a:schemeClr val="accent2"/>
              </a:solidFill>
            </a:endParaRPr>
          </a:p>
        </p:txBody>
      </p:sp>
      <p:sp>
        <p:nvSpPr>
          <p:cNvPr id="70" name="TextBox 69"/>
          <p:cNvSpPr txBox="1"/>
          <p:nvPr/>
        </p:nvSpPr>
        <p:spPr>
          <a:xfrm>
            <a:off x="1204523" y="928670"/>
            <a:ext cx="9965956" cy="3969385"/>
          </a:xfrm>
          <a:prstGeom prst="rect">
            <a:avLst/>
          </a:prstGeom>
          <a:noFill/>
        </p:spPr>
        <p:txBody>
          <a:bodyPr wrap="square" rtlCol="0">
            <a:spAutoFit/>
          </a:bodyPr>
          <a:lstStyle/>
          <a:p>
            <a:pPr indent="711200" eaLnBrk="1" latinLnBrk="0" hangingPunct="1">
              <a:lnSpc>
                <a:spcPct val="150000"/>
              </a:lnSpc>
              <a:extLst>
                <a:ext uri="{35155182-B16C-46BC-9424-99874614C6A1}">
                  <wpsdc:indentchars xmlns:wpsdc="http://www.wps.cn/officeDocument/2017/drawingmlCustomData" val="200" checksum="3773799597"/>
                </a:ext>
              </a:extLst>
            </a:pPr>
            <a:r>
              <a:rPr altLang="zh-CN" sz="2800" b="1" dirty="0" smtClean="0">
                <a:solidFill>
                  <a:srgbClr val="000000"/>
                </a:solidFill>
                <a:latin typeface="+mn-ea"/>
                <a:ea typeface="+mn-ea"/>
                <a:cs typeface="+mn-ea"/>
                <a:sym typeface="+mn-ea"/>
              </a:rPr>
              <a:t>《</a:t>
            </a:r>
            <a:r>
              <a:rPr lang="zh-CN" sz="2800" b="1" dirty="0" smtClean="0">
                <a:solidFill>
                  <a:srgbClr val="000000"/>
                </a:solidFill>
                <a:latin typeface="+mn-ea"/>
                <a:ea typeface="+mn-ea"/>
                <a:cs typeface="+mn-ea"/>
                <a:sym typeface="+mn-ea"/>
              </a:rPr>
              <a:t>湖北省</a:t>
            </a:r>
            <a:r>
              <a:rPr altLang="zh-CN" sz="2800" b="1" dirty="0" smtClean="0">
                <a:solidFill>
                  <a:srgbClr val="000000"/>
                </a:solidFill>
                <a:latin typeface="+mn-ea"/>
                <a:ea typeface="+mn-ea"/>
                <a:cs typeface="+mn-ea"/>
                <a:sym typeface="+mn-ea"/>
              </a:rPr>
              <a:t>房屋修缮工程消耗量定额</a:t>
            </a:r>
            <a:r>
              <a:rPr lang="zh-CN" sz="2800" b="1" dirty="0" smtClean="0">
                <a:solidFill>
                  <a:srgbClr val="000000"/>
                </a:solidFill>
                <a:latin typeface="+mn-ea"/>
                <a:ea typeface="+mn-ea"/>
                <a:cs typeface="+mn-ea"/>
                <a:sym typeface="+mn-ea"/>
              </a:rPr>
              <a:t>及全费用基价表</a:t>
            </a:r>
            <a:r>
              <a:rPr altLang="zh-CN" sz="2800" b="1" dirty="0" smtClean="0">
                <a:solidFill>
                  <a:srgbClr val="000000"/>
                </a:solidFill>
                <a:latin typeface="+mn-ea"/>
                <a:ea typeface="+mn-ea"/>
                <a:cs typeface="+mn-ea"/>
                <a:sym typeface="+mn-ea"/>
              </a:rPr>
              <a:t>》第二册 装饰工程，</a:t>
            </a:r>
            <a:r>
              <a:rPr lang="zh-CN" sz="2800" b="1" dirty="0" smtClean="0">
                <a:solidFill>
                  <a:srgbClr val="000000"/>
                </a:solidFill>
                <a:latin typeface="+mn-ea"/>
                <a:ea typeface="+mn-ea"/>
                <a:cs typeface="+mn-ea"/>
                <a:sym typeface="+mn-ea"/>
              </a:rPr>
              <a:t>包括</a:t>
            </a:r>
            <a:r>
              <a:rPr altLang="zh-CN" sz="2800" b="1" dirty="0" smtClean="0">
                <a:solidFill>
                  <a:srgbClr val="000000"/>
                </a:solidFill>
                <a:latin typeface="+mn-ea"/>
                <a:ea typeface="+mn-ea"/>
                <a:cs typeface="+mn-ea"/>
                <a:sym typeface="+mn-ea"/>
              </a:rPr>
              <a:t>拆除工程，门窗工程，楼地面工程，墙、柱面工程，天棚工程，油漆、涂料、裱糊工程，其他工程</a:t>
            </a:r>
            <a:r>
              <a:rPr lang="zh-CN" sz="2800" b="1" dirty="0" smtClean="0">
                <a:solidFill>
                  <a:srgbClr val="000000"/>
                </a:solidFill>
                <a:latin typeface="+mn-ea"/>
                <a:ea typeface="+mn-ea"/>
                <a:cs typeface="+mn-ea"/>
                <a:sym typeface="+mn-ea"/>
              </a:rPr>
              <a:t>，共七章</a:t>
            </a:r>
            <a:r>
              <a:rPr lang="en-US" altLang="zh-CN" sz="2800" b="1" dirty="0" smtClean="0">
                <a:solidFill>
                  <a:srgbClr val="000000"/>
                </a:solidFill>
                <a:latin typeface="+mn-ea"/>
                <a:ea typeface="+mn-ea"/>
                <a:cs typeface="+mn-ea"/>
                <a:sym typeface="+mn-ea"/>
              </a:rPr>
              <a:t>1203</a:t>
            </a:r>
            <a:r>
              <a:rPr lang="zh-CN" altLang="en-US" sz="2800" b="1" dirty="0" smtClean="0">
                <a:solidFill>
                  <a:srgbClr val="000000"/>
                </a:solidFill>
                <a:latin typeface="+mn-ea"/>
                <a:ea typeface="+mn-ea"/>
                <a:cs typeface="+mn-ea"/>
                <a:sym typeface="+mn-ea"/>
              </a:rPr>
              <a:t>个子目</a:t>
            </a:r>
            <a:r>
              <a:rPr altLang="zh-CN" sz="2800" b="1" dirty="0" smtClean="0">
                <a:solidFill>
                  <a:srgbClr val="000000"/>
                </a:solidFill>
                <a:latin typeface="+mn-ea"/>
                <a:ea typeface="+mn-ea"/>
                <a:cs typeface="+mn-ea"/>
                <a:sym typeface="+mn-ea"/>
              </a:rPr>
              <a:t>。将09定额中“墙、柱面工程”中第七节“其它”改为第七章“其他工程”，与《湖北省房屋建筑与装饰工程消耗量定额及全费用基价表》2018版章节划分相衔接</a:t>
            </a:r>
            <a:r>
              <a:rPr lang="zh-CN" altLang="zh-CN" sz="2800" b="1" dirty="0" smtClean="0">
                <a:solidFill>
                  <a:srgbClr val="000000"/>
                </a:solidFill>
                <a:latin typeface="+mn-ea"/>
                <a:ea typeface="+mn-ea"/>
                <a:cs typeface="+mn-ea"/>
                <a:sym typeface="+mn-ea"/>
              </a:rPr>
              <a:t>。</a:t>
            </a:r>
            <a:endParaRPr lang="zh-CN" altLang="zh-CN" sz="2800" b="1" dirty="0" smtClean="0">
              <a:solidFill>
                <a:srgbClr val="000000"/>
              </a:solidFill>
              <a:latin typeface="+mn-ea"/>
              <a:ea typeface="+mn-ea"/>
              <a:cs typeface="+mn-ea"/>
              <a:sym typeface="+mn-ea"/>
            </a:endParaRPr>
          </a:p>
        </p:txBody>
      </p:sp>
    </p:spTree>
  </p:cSld>
  <p:clrMapOvr>
    <a:masterClrMapping/>
  </p:clrMapOvr>
  <p:transition spd="slow" advTm="514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编制概况</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1</a:t>
            </a:r>
            <a:endParaRPr lang="zh-CN" altLang="en-US" dirty="0">
              <a:solidFill>
                <a:schemeClr val="accent2"/>
              </a:solidFill>
            </a:endParaRPr>
          </a:p>
        </p:txBody>
      </p:sp>
      <p:sp>
        <p:nvSpPr>
          <p:cNvPr id="5" name="TextBox 4"/>
          <p:cNvSpPr txBox="1"/>
          <p:nvPr/>
        </p:nvSpPr>
        <p:spPr>
          <a:xfrm>
            <a:off x="311903" y="980728"/>
            <a:ext cx="11572956" cy="3738245"/>
          </a:xfrm>
          <a:prstGeom prst="rect">
            <a:avLst/>
          </a:prstGeom>
          <a:noFill/>
        </p:spPr>
        <p:txBody>
          <a:bodyPr wrap="square" rtlCol="0">
            <a:spAutoFit/>
          </a:bodyPr>
          <a:lstStyle/>
          <a:p>
            <a:pPr eaLnBrk="1" latinLnBrk="0" hangingPunct="1">
              <a:lnSpc>
                <a:spcPct val="150000"/>
              </a:lnSpc>
            </a:pPr>
            <a:r>
              <a:rPr lang="en-US" altLang="zh-CN" sz="2800" b="1" dirty="0" smtClean="0">
                <a:latin typeface="+mn-ea"/>
                <a:ea typeface="+mn-ea"/>
                <a:cs typeface="+mn-ea"/>
              </a:rPr>
              <a:t>       </a:t>
            </a:r>
            <a:r>
              <a:rPr lang="zh-CN" altLang="en-US" sz="2800" b="1" dirty="0" smtClean="0">
                <a:solidFill>
                  <a:srgbClr val="1F2DA8"/>
                </a:solidFill>
                <a:latin typeface="+mn-ea"/>
                <a:ea typeface="+mn-ea"/>
                <a:cs typeface="+mn-ea"/>
              </a:rPr>
              <a:t>二、修编过程</a:t>
            </a:r>
            <a:endParaRPr lang="zh-CN" altLang="en-US" sz="2800" b="1" dirty="0" smtClean="0">
              <a:latin typeface="+mn-ea"/>
              <a:ea typeface="+mn-ea"/>
              <a:cs typeface="+mn-ea"/>
            </a:endParaRPr>
          </a:p>
          <a:p>
            <a:pPr eaLnBrk="1" latinLnBrk="0" hangingPunct="1">
              <a:lnSpc>
                <a:spcPct val="150000"/>
              </a:lnSpc>
            </a:pPr>
            <a:r>
              <a:rPr lang="en-US" altLang="zh-CN" sz="2600" b="1" dirty="0">
                <a:latin typeface="微软雅黑" panose="020B0503020204020204" pitchFamily="34" charset="-122"/>
                <a:ea typeface="微软雅黑" panose="020B0503020204020204" pitchFamily="34" charset="-122"/>
                <a:sym typeface="+mn-ea"/>
              </a:rPr>
              <a:t>         </a:t>
            </a:r>
            <a:r>
              <a:rPr lang="en-US" altLang="zh-CN" sz="2600" b="1" dirty="0">
                <a:solidFill>
                  <a:srgbClr val="000000"/>
                </a:solidFill>
                <a:latin typeface="微软雅黑" panose="020B0503020204020204" pitchFamily="34" charset="-122"/>
                <a:ea typeface="微软雅黑" panose="020B0503020204020204" pitchFamily="34" charset="-122"/>
                <a:sym typeface="+mn-ea"/>
              </a:rPr>
              <a:t> 1</a:t>
            </a:r>
            <a:r>
              <a:rPr lang="zh-CN" altLang="en-US" sz="2600" b="1" dirty="0">
                <a:solidFill>
                  <a:srgbClr val="000000"/>
                </a:solidFill>
                <a:latin typeface="微软雅黑" panose="020B0503020204020204" pitchFamily="34" charset="-122"/>
                <a:ea typeface="微软雅黑" panose="020B0503020204020204" pitchFamily="34" charset="-122"/>
                <a:sym typeface="+mn-ea"/>
              </a:rPr>
              <a:t>、第一阶段：前期准备工作（ 2017年11月~2018年2月）</a:t>
            </a:r>
            <a:endParaRPr lang="zh-CN" altLang="en-US" sz="2600" b="1" dirty="0">
              <a:solidFill>
                <a:srgbClr val="000000"/>
              </a:solidFill>
              <a:latin typeface="微软雅黑" panose="020B0503020204020204" pitchFamily="34" charset="-122"/>
              <a:ea typeface="微软雅黑" panose="020B0503020204020204" pitchFamily="34" charset="-122"/>
              <a:sym typeface="+mn-ea"/>
            </a:endParaRPr>
          </a:p>
          <a:p>
            <a:pPr eaLnBrk="1" latinLnBrk="0" hangingPunct="1">
              <a:lnSpc>
                <a:spcPct val="150000"/>
              </a:lnSpc>
            </a:pPr>
            <a:r>
              <a:rPr lang="zh-CN" altLang="en-US" sz="2600" b="1" dirty="0">
                <a:solidFill>
                  <a:srgbClr val="000000"/>
                </a:solidFill>
                <a:latin typeface="微软雅黑" panose="020B0503020204020204" pitchFamily="34" charset="-122"/>
                <a:ea typeface="微软雅黑" panose="020B0503020204020204" pitchFamily="34" charset="-122"/>
                <a:sym typeface="+mn-ea"/>
              </a:rPr>
              <a:t>          </a:t>
            </a:r>
            <a:r>
              <a:rPr lang="en-US" altLang="zh-CN" sz="2600" b="1" dirty="0">
                <a:solidFill>
                  <a:srgbClr val="000000"/>
                </a:solidFill>
                <a:latin typeface="微软雅黑" panose="020B0503020204020204" pitchFamily="34" charset="-122"/>
                <a:ea typeface="微软雅黑" panose="020B0503020204020204" pitchFamily="34" charset="-122"/>
                <a:sym typeface="+mn-ea"/>
              </a:rPr>
              <a:t>2</a:t>
            </a:r>
            <a:r>
              <a:rPr lang="zh-CN" altLang="en-US" sz="2600" b="1" dirty="0">
                <a:solidFill>
                  <a:srgbClr val="000000"/>
                </a:solidFill>
                <a:latin typeface="微软雅黑" panose="020B0503020204020204" pitchFamily="34" charset="-122"/>
                <a:ea typeface="微软雅黑" panose="020B0503020204020204" pitchFamily="34" charset="-122"/>
                <a:sym typeface="+mn-ea"/>
              </a:rPr>
              <a:t>、第二阶段：项目划分与确定 （2018年3月～2018年6月）</a:t>
            </a:r>
            <a:endParaRPr lang="zh-CN" altLang="en-US" sz="2600" b="1" dirty="0">
              <a:solidFill>
                <a:srgbClr val="000000"/>
              </a:solidFill>
              <a:latin typeface="微软雅黑" panose="020B0503020204020204" pitchFamily="34" charset="-122"/>
              <a:ea typeface="微软雅黑" panose="020B0503020204020204" pitchFamily="34" charset="-122"/>
              <a:sym typeface="+mn-ea"/>
            </a:endParaRPr>
          </a:p>
          <a:p>
            <a:pPr eaLnBrk="1" latinLnBrk="0" hangingPunct="1">
              <a:lnSpc>
                <a:spcPct val="150000"/>
              </a:lnSpc>
            </a:pPr>
            <a:r>
              <a:rPr lang="zh-CN" altLang="zh-CN" sz="2600" b="1" dirty="0" smtClean="0">
                <a:solidFill>
                  <a:srgbClr val="000000"/>
                </a:solidFill>
                <a:latin typeface="+mn-ea"/>
                <a:ea typeface="+mn-ea"/>
                <a:cs typeface="+mn-ea"/>
              </a:rPr>
              <a:t>          </a:t>
            </a:r>
            <a:r>
              <a:rPr lang="en-US" altLang="zh-CN" sz="2600" b="1" dirty="0" smtClean="0">
                <a:solidFill>
                  <a:srgbClr val="000000"/>
                </a:solidFill>
                <a:latin typeface="+mn-ea"/>
                <a:ea typeface="+mn-ea"/>
                <a:cs typeface="+mn-ea"/>
              </a:rPr>
              <a:t>3</a:t>
            </a:r>
            <a:r>
              <a:rPr lang="zh-CN" altLang="en-US" sz="2600" b="1" dirty="0" smtClean="0">
                <a:solidFill>
                  <a:srgbClr val="000000"/>
                </a:solidFill>
                <a:latin typeface="+mn-ea"/>
                <a:ea typeface="+mn-ea"/>
                <a:cs typeface="+mn-ea"/>
              </a:rPr>
              <a:t>、第三阶段：消耗量水平测算及初稿（ 2018年7月～2019年8月）</a:t>
            </a:r>
            <a:endParaRPr lang="zh-CN" altLang="en-US" sz="2600" b="1" dirty="0" smtClean="0">
              <a:solidFill>
                <a:srgbClr val="000000"/>
              </a:solidFill>
              <a:latin typeface="+mn-ea"/>
              <a:ea typeface="+mn-ea"/>
              <a:cs typeface="+mn-ea"/>
            </a:endParaRPr>
          </a:p>
          <a:p>
            <a:pPr eaLnBrk="1" latinLnBrk="0" hangingPunct="1">
              <a:lnSpc>
                <a:spcPct val="150000"/>
              </a:lnSpc>
            </a:pPr>
            <a:r>
              <a:rPr lang="zh-CN" altLang="en-US" sz="2600" b="1" dirty="0" smtClean="0">
                <a:solidFill>
                  <a:srgbClr val="000000"/>
                </a:solidFill>
                <a:latin typeface="+mn-ea"/>
                <a:ea typeface="+mn-ea"/>
                <a:cs typeface="+mn-ea"/>
              </a:rPr>
              <a:t>          </a:t>
            </a:r>
            <a:r>
              <a:rPr lang="en-US" altLang="zh-CN" sz="2600" b="1" dirty="0" smtClean="0">
                <a:solidFill>
                  <a:srgbClr val="000000"/>
                </a:solidFill>
                <a:latin typeface="+mn-ea"/>
                <a:ea typeface="+mn-ea"/>
                <a:cs typeface="+mn-ea"/>
              </a:rPr>
              <a:t>4</a:t>
            </a:r>
            <a:r>
              <a:rPr lang="zh-CN" altLang="en-US" sz="2600" b="1" dirty="0" smtClean="0">
                <a:solidFill>
                  <a:srgbClr val="000000"/>
                </a:solidFill>
                <a:latin typeface="+mn-ea"/>
                <a:ea typeface="+mn-ea"/>
                <a:cs typeface="+mn-ea"/>
              </a:rPr>
              <a:t>、第四阶段：定额水平测算 （2019年9月）</a:t>
            </a:r>
            <a:endParaRPr lang="zh-CN" altLang="en-US" sz="2600" b="1" dirty="0" smtClean="0">
              <a:solidFill>
                <a:srgbClr val="000000"/>
              </a:solidFill>
              <a:latin typeface="+mn-ea"/>
              <a:ea typeface="+mn-ea"/>
              <a:cs typeface="+mn-ea"/>
            </a:endParaRPr>
          </a:p>
          <a:p>
            <a:pPr eaLnBrk="1" latinLnBrk="0" hangingPunct="1">
              <a:lnSpc>
                <a:spcPct val="150000"/>
              </a:lnSpc>
            </a:pPr>
            <a:r>
              <a:rPr lang="zh-CN" altLang="en-US" sz="2600" b="1" dirty="0" smtClean="0">
                <a:solidFill>
                  <a:srgbClr val="000000"/>
                </a:solidFill>
                <a:latin typeface="+mn-ea"/>
                <a:ea typeface="+mn-ea"/>
                <a:cs typeface="+mn-ea"/>
              </a:rPr>
              <a:t>          </a:t>
            </a:r>
            <a:r>
              <a:rPr lang="en-US" altLang="zh-CN" sz="2600" b="1" dirty="0" smtClean="0">
                <a:solidFill>
                  <a:srgbClr val="000000"/>
                </a:solidFill>
                <a:latin typeface="+mn-ea"/>
                <a:ea typeface="+mn-ea"/>
                <a:cs typeface="+mn-ea"/>
              </a:rPr>
              <a:t>5</a:t>
            </a:r>
            <a:r>
              <a:rPr lang="zh-CN" altLang="en-US" sz="2600" b="1" dirty="0" smtClean="0">
                <a:solidFill>
                  <a:srgbClr val="000000"/>
                </a:solidFill>
                <a:latin typeface="+mn-ea"/>
                <a:ea typeface="+mn-ea"/>
                <a:cs typeface="+mn-ea"/>
              </a:rPr>
              <a:t>、第五阶段：征求意见、审查及报批（ 2019年10月～2019年11月）</a:t>
            </a:r>
            <a:endParaRPr lang="zh-CN" altLang="en-US" sz="2600" b="1" dirty="0" smtClean="0">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3.2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装饰</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3</a:t>
            </a:r>
            <a:endParaRPr lang="zh-CN" altLang="en-US" dirty="0">
              <a:solidFill>
                <a:schemeClr val="accent2"/>
              </a:solidFill>
            </a:endParaRPr>
          </a:p>
        </p:txBody>
      </p:sp>
      <p:sp>
        <p:nvSpPr>
          <p:cNvPr id="5" name="TextBox 4"/>
          <p:cNvSpPr txBox="1"/>
          <p:nvPr/>
        </p:nvSpPr>
        <p:spPr>
          <a:xfrm>
            <a:off x="915035" y="658495"/>
            <a:ext cx="10366375" cy="6554470"/>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需要注意的问题</a:t>
            </a:r>
            <a:endParaRPr lang="zh-CN" altLang="en-US" sz="2800" b="1" dirty="0" smtClean="0">
              <a:solidFill>
                <a:srgbClr val="1F2DA8"/>
              </a:solidFill>
              <a:latin typeface="+mn-ea"/>
              <a:ea typeface="+mn-ea"/>
              <a:cs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1、本册定额考虑了房屋修缮工程</a:t>
            </a:r>
            <a:r>
              <a:rPr lang="zh-CN" altLang="en-US" sz="2800" b="1" dirty="0" smtClean="0">
                <a:solidFill>
                  <a:srgbClr val="C00000"/>
                </a:solidFill>
                <a:latin typeface="+mn-ea"/>
                <a:ea typeface="+mn-ea"/>
                <a:cs typeface="+mn-ea"/>
                <a:sym typeface="+mn-ea"/>
              </a:rPr>
              <a:t>施工现场狭窄、维修内容零星分散、连续作业差、材料运输困难</a:t>
            </a:r>
            <a:r>
              <a:rPr lang="zh-CN" altLang="en-US" sz="2800" b="1" dirty="0" smtClean="0">
                <a:solidFill>
                  <a:srgbClr val="000000"/>
                </a:solidFill>
                <a:latin typeface="+mn-ea"/>
                <a:ea typeface="+mn-ea"/>
                <a:cs typeface="+mn-ea"/>
                <a:sym typeface="+mn-ea"/>
              </a:rPr>
              <a:t>等造成的不利因素的影响。</a:t>
            </a:r>
            <a:endParaRPr lang="zh-CN" altLang="en-US" sz="2800" b="1" dirty="0" smtClean="0">
              <a:solidFill>
                <a:srgbClr val="000000"/>
              </a:solidFill>
              <a:latin typeface="+mn-ea"/>
              <a:ea typeface="+mn-ea"/>
              <a:cs typeface="+mn-ea"/>
              <a:sym typeface="+mn-ea"/>
            </a:endParaRPr>
          </a:p>
          <a:p>
            <a:pPr eaLnBrk="1" latinLnBrk="0" hangingPunct="1">
              <a:lnSpc>
                <a:spcPct val="150000"/>
              </a:lnSpc>
            </a:pPr>
            <a:r>
              <a:rPr lang="zh-CN" altLang="en-US" sz="2800" b="1" dirty="0" smtClean="0">
                <a:solidFill>
                  <a:srgbClr val="000000"/>
                </a:solidFill>
                <a:latin typeface="+mn-ea"/>
                <a:ea typeface="+mn-ea"/>
                <a:cs typeface="+mn-ea"/>
                <a:sym typeface="+mn-ea"/>
              </a:rPr>
              <a:t>    </a:t>
            </a:r>
            <a:r>
              <a:rPr lang="en-US" altLang="zh-CN" sz="2800" b="1" dirty="0" smtClean="0">
                <a:solidFill>
                  <a:srgbClr val="000000"/>
                </a:solidFill>
                <a:latin typeface="+mn-ea"/>
                <a:ea typeface="+mn-ea"/>
                <a:cs typeface="+mn-ea"/>
                <a:sym typeface="+mn-ea"/>
              </a:rPr>
              <a:t>2</a:t>
            </a:r>
            <a:r>
              <a:rPr lang="zh-CN" altLang="en-US" sz="2800" b="1" dirty="0" smtClean="0">
                <a:solidFill>
                  <a:srgbClr val="000000"/>
                </a:solidFill>
                <a:latin typeface="+mn-ea"/>
                <a:ea typeface="+mn-ea"/>
                <a:cs typeface="+mn-ea"/>
                <a:sym typeface="+mn-ea"/>
              </a:rPr>
              <a:t>、本册各项修缮工程定额中均包括</a:t>
            </a:r>
            <a:r>
              <a:rPr lang="zh-CN" altLang="en-US" sz="2800" b="1" dirty="0" smtClean="0">
                <a:solidFill>
                  <a:srgbClr val="C00000"/>
                </a:solidFill>
                <a:latin typeface="+mn-ea"/>
                <a:ea typeface="+mn-ea"/>
                <a:cs typeface="+mn-ea"/>
                <a:sym typeface="+mn-ea"/>
              </a:rPr>
              <a:t>必要的支顶保护等措施、成品保护、清理现场</a:t>
            </a:r>
            <a:r>
              <a:rPr lang="zh-CN" altLang="en-US" sz="2800" b="1" dirty="0" smtClean="0">
                <a:solidFill>
                  <a:srgbClr val="000000"/>
                </a:solidFill>
                <a:latin typeface="+mn-ea"/>
                <a:ea typeface="+mn-ea"/>
                <a:cs typeface="+mn-ea"/>
                <a:sym typeface="+mn-ea"/>
              </a:rPr>
              <a:t>等工作。</a:t>
            </a:r>
            <a:endParaRPr lang="zh-CN" altLang="en-US" sz="2800" b="1" dirty="0" smtClean="0">
              <a:solidFill>
                <a:srgbClr val="000000"/>
              </a:solidFill>
              <a:latin typeface="+mn-ea"/>
              <a:ea typeface="+mn-ea"/>
              <a:cs typeface="+mn-ea"/>
            </a:endParaRPr>
          </a:p>
          <a:p>
            <a:pPr algn="l">
              <a:lnSpc>
                <a:spcPct val="150000"/>
              </a:lnSpc>
              <a:buClrTx/>
              <a:buSzTx/>
              <a:buNone/>
            </a:pPr>
            <a:r>
              <a:rPr lang="zh-CN" altLang="en-US" sz="2800" b="1" dirty="0" smtClean="0">
                <a:solidFill>
                  <a:srgbClr val="000000"/>
                </a:solidFill>
                <a:latin typeface="+mn-ea"/>
                <a:ea typeface="+mn-ea"/>
                <a:cs typeface="+mn-ea"/>
                <a:sym typeface="+mn-ea"/>
              </a:rPr>
              <a:t>    </a:t>
            </a:r>
            <a:r>
              <a:rPr lang="en-US" altLang="zh-CN" sz="2800" b="1" dirty="0" smtClean="0">
                <a:solidFill>
                  <a:srgbClr val="000000"/>
                </a:solidFill>
                <a:latin typeface="+mn-ea"/>
                <a:ea typeface="+mn-ea"/>
                <a:cs typeface="+mn-ea"/>
                <a:sym typeface="+mn-ea"/>
              </a:rPr>
              <a:t>3</a:t>
            </a:r>
            <a:r>
              <a:rPr lang="zh-CN" altLang="en-US" sz="2800" b="1" dirty="0" smtClean="0">
                <a:solidFill>
                  <a:srgbClr val="000000"/>
                </a:solidFill>
                <a:latin typeface="+mn-ea"/>
                <a:ea typeface="+mn-ea"/>
                <a:cs typeface="+mn-ea"/>
                <a:sym typeface="+mn-ea"/>
              </a:rPr>
              <a:t>、本册定额各项目均包括了</a:t>
            </a:r>
            <a:r>
              <a:rPr lang="zh-CN" altLang="en-US" sz="2800" b="1" dirty="0" smtClean="0">
                <a:solidFill>
                  <a:srgbClr val="C00000"/>
                </a:solidFill>
                <a:latin typeface="+mn-ea"/>
                <a:ea typeface="+mn-ea"/>
                <a:cs typeface="+mn-ea"/>
                <a:sym typeface="+mn-ea"/>
              </a:rPr>
              <a:t>搭拆</a:t>
            </a:r>
            <a:r>
              <a:rPr lang="en-US" altLang="zh-CN" sz="2800" b="1" dirty="0" smtClean="0">
                <a:solidFill>
                  <a:srgbClr val="C00000"/>
                </a:solidFill>
                <a:latin typeface="+mn-ea"/>
                <a:ea typeface="+mn-ea"/>
                <a:cs typeface="+mn-ea"/>
                <a:sym typeface="+mn-ea"/>
              </a:rPr>
              <a:t>3</a:t>
            </a:r>
            <a:r>
              <a:rPr lang="zh-CN" altLang="en-US" sz="2800" b="1" dirty="0" smtClean="0">
                <a:solidFill>
                  <a:srgbClr val="C00000"/>
                </a:solidFill>
                <a:latin typeface="+mn-ea"/>
                <a:ea typeface="+mn-ea"/>
                <a:cs typeface="+mn-ea"/>
                <a:sym typeface="+mn-ea"/>
              </a:rPr>
              <a:t>.</a:t>
            </a:r>
            <a:r>
              <a:rPr lang="en-US" altLang="zh-CN" sz="2800" b="1" dirty="0" smtClean="0">
                <a:solidFill>
                  <a:srgbClr val="C00000"/>
                </a:solidFill>
                <a:latin typeface="+mn-ea"/>
                <a:ea typeface="+mn-ea"/>
                <a:cs typeface="+mn-ea"/>
                <a:sym typeface="+mn-ea"/>
              </a:rPr>
              <a:t>6</a:t>
            </a:r>
            <a:r>
              <a:rPr lang="zh-CN" altLang="en-US" sz="2800" b="1" dirty="0" smtClean="0">
                <a:solidFill>
                  <a:srgbClr val="C00000"/>
                </a:solidFill>
                <a:latin typeface="+mn-ea"/>
                <a:ea typeface="+mn-ea"/>
                <a:cs typeface="+mn-ea"/>
                <a:sym typeface="+mn-ea"/>
              </a:rPr>
              <a:t>ｍ 以内的简易脚手架</a:t>
            </a:r>
            <a:r>
              <a:rPr lang="zh-CN" altLang="en-US" sz="2800" b="1" dirty="0" smtClean="0">
                <a:solidFill>
                  <a:srgbClr val="000000"/>
                </a:solidFill>
                <a:latin typeface="+mn-ea"/>
                <a:ea typeface="+mn-ea"/>
                <a:cs typeface="+mn-ea"/>
                <a:sym typeface="+mn-ea"/>
              </a:rPr>
              <a:t>，超过上述高度需要支搭脚手架时，执行第一册结构工程中相应定额</a:t>
            </a:r>
            <a:r>
              <a:rPr lang="zh-CN" altLang="en-US" sz="2800" b="1" dirty="0" smtClean="0">
                <a:solidFill>
                  <a:srgbClr val="000000"/>
                </a:solidFill>
                <a:latin typeface="+mn-ea"/>
                <a:ea typeface="+mn-ea"/>
                <a:cs typeface="+mn-ea"/>
                <a:sym typeface="+mn-ea"/>
              </a:rPr>
              <a:t>。如发生垂直运输、建筑物超高施工增加项目时，借用第一册结构工程中相应定额。</a:t>
            </a:r>
            <a:endParaRPr lang="zh-CN" altLang="en-US" sz="2800" b="1" dirty="0" smtClean="0">
              <a:solidFill>
                <a:srgbClr val="000000"/>
              </a:solidFill>
              <a:latin typeface="+mn-ea"/>
              <a:ea typeface="+mn-ea"/>
              <a:cs typeface="+mn-ea"/>
            </a:endParaRPr>
          </a:p>
          <a:p>
            <a:pPr algn="l" eaLnBrk="1" latinLnBrk="0" hangingPunct="1">
              <a:lnSpc>
                <a:spcPct val="150000"/>
              </a:lnSpc>
              <a:buClrTx/>
              <a:buSzTx/>
            </a:pPr>
            <a:endParaRPr lang="zh-CN" altLang="en-US" sz="2800" b="1"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3.2.1 </a:t>
            </a:r>
            <a:r>
              <a:rPr lang="zh-CN" altLang="en-US" sz="2800" dirty="0" smtClean="0">
                <a:solidFill>
                  <a:schemeClr val="accent2"/>
                </a:solidFill>
                <a:latin typeface="微软雅黑" panose="020B0503020204020204" pitchFamily="34" charset="-122"/>
                <a:ea typeface="微软雅黑" panose="020B0503020204020204" pitchFamily="34" charset="-122"/>
              </a:rPr>
              <a:t>拆除工程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5" name="Rectangle 8"/>
          <p:cNvSpPr>
            <a:spLocks noChangeArrowheads="1"/>
          </p:cNvSpPr>
          <p:nvPr/>
        </p:nvSpPr>
        <p:spPr bwMode="auto">
          <a:xfrm>
            <a:off x="923925" y="2341245"/>
            <a:ext cx="10406380" cy="3639185"/>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8" name="Freeform 7"/>
          <p:cNvSpPr/>
          <p:nvPr/>
        </p:nvSpPr>
        <p:spPr bwMode="auto">
          <a:xfrm>
            <a:off x="841375" y="2110105"/>
            <a:ext cx="116840" cy="55245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Freeform 9"/>
          <p:cNvSpPr/>
          <p:nvPr/>
        </p:nvSpPr>
        <p:spPr bwMode="auto">
          <a:xfrm>
            <a:off x="841375" y="2127885"/>
            <a:ext cx="4043680" cy="42672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3" name="TextBox 32"/>
          <p:cNvSpPr txBox="1"/>
          <p:nvPr/>
        </p:nvSpPr>
        <p:spPr>
          <a:xfrm>
            <a:off x="923925" y="2127885"/>
            <a:ext cx="1720850" cy="460375"/>
          </a:xfrm>
          <a:prstGeom prst="rect">
            <a:avLst/>
          </a:prstGeom>
          <a:noFill/>
        </p:spPr>
        <p:txBody>
          <a:bodyPr wrap="square" rtlCol="0">
            <a:spAutoFit/>
          </a:bodyPr>
          <a:lstStyle/>
          <a:p>
            <a:r>
              <a:rPr lang="zh-CN" altLang="en-US" sz="2400" b="1" dirty="0" smtClean="0">
                <a:solidFill>
                  <a:schemeClr val="accent2"/>
                </a:solidFill>
                <a:latin typeface="+mj-ea"/>
                <a:ea typeface="+mj-ea"/>
              </a:rPr>
              <a:t>增加项目</a:t>
            </a:r>
            <a:endParaRPr lang="zh-CN" altLang="en-US" sz="2400" b="1" dirty="0">
              <a:solidFill>
                <a:schemeClr val="accent2"/>
              </a:solidFill>
              <a:latin typeface="+mj-ea"/>
              <a:ea typeface="+mj-ea"/>
            </a:endParaRPr>
          </a:p>
        </p:txBody>
      </p:sp>
      <p:sp>
        <p:nvSpPr>
          <p:cNvPr id="36" name="TextBox 35"/>
          <p:cNvSpPr txBox="1"/>
          <p:nvPr/>
        </p:nvSpPr>
        <p:spPr>
          <a:xfrm>
            <a:off x="1243965" y="2657475"/>
            <a:ext cx="9646285" cy="3322955"/>
          </a:xfrm>
          <a:prstGeom prst="rect">
            <a:avLst/>
          </a:prstGeom>
          <a:noFill/>
        </p:spPr>
        <p:txBody>
          <a:bodyPr wrap="square" rtlCol="0">
            <a:spAutoFit/>
          </a:bodyPr>
          <a:lstStyle/>
          <a:p>
            <a:r>
              <a:rPr lang="en-US" sz="2400" b="1" dirty="0" smtClean="0">
                <a:solidFill>
                  <a:srgbClr val="000000"/>
                </a:solidFill>
                <a:latin typeface="+mn-ea"/>
                <a:ea typeface="+mn-ea"/>
              </a:rPr>
              <a:t>1</a:t>
            </a:r>
            <a:r>
              <a:rPr lang="zh-CN" altLang="en-US" sz="2400" b="1" dirty="0" smtClean="0">
                <a:solidFill>
                  <a:srgbClr val="000000"/>
                </a:solidFill>
                <a:latin typeface="+mn-ea"/>
                <a:ea typeface="+mn-ea"/>
              </a:rPr>
              <a:t>、</a:t>
            </a:r>
            <a:r>
              <a:rPr sz="2400" b="1" dirty="0" smtClean="0">
                <a:solidFill>
                  <a:srgbClr val="000000"/>
                </a:solidFill>
                <a:latin typeface="+mn-ea"/>
                <a:ea typeface="+mn-ea"/>
              </a:rPr>
              <a:t>楼地面拆除增加“塑胶地面”拆除项目；</a:t>
            </a:r>
            <a:endParaRPr sz="2400" b="1" dirty="0" smtClean="0">
              <a:solidFill>
                <a:srgbClr val="000000"/>
              </a:solidFill>
              <a:latin typeface="+mn-ea"/>
              <a:ea typeface="+mn-ea"/>
            </a:endParaRPr>
          </a:p>
          <a:p>
            <a:r>
              <a:rPr lang="en-US" sz="2400" b="1" dirty="0" smtClean="0">
                <a:solidFill>
                  <a:srgbClr val="000000"/>
                </a:solidFill>
                <a:latin typeface="+mn-ea"/>
                <a:ea typeface="+mn-ea"/>
              </a:rPr>
              <a:t>2</a:t>
            </a:r>
            <a:r>
              <a:rPr lang="zh-CN" altLang="en-US" sz="2400" b="1" dirty="0" smtClean="0">
                <a:solidFill>
                  <a:srgbClr val="000000"/>
                </a:solidFill>
                <a:latin typeface="+mn-ea"/>
                <a:ea typeface="+mn-ea"/>
              </a:rPr>
              <a:t>、</a:t>
            </a:r>
            <a:r>
              <a:rPr sz="2400" b="1" dirty="0" smtClean="0">
                <a:solidFill>
                  <a:srgbClr val="000000"/>
                </a:solidFill>
                <a:latin typeface="+mn-ea"/>
                <a:ea typeface="+mn-ea"/>
              </a:rPr>
              <a:t>墙柱面拆除增加“砂浆、面砖、干挂石材骨架、防火隔离带、玻璃拆除”等项目；</a:t>
            </a:r>
            <a:endParaRPr sz="2400" b="1" dirty="0" smtClean="0">
              <a:solidFill>
                <a:srgbClr val="000000"/>
              </a:solidFill>
              <a:latin typeface="+mn-ea"/>
              <a:ea typeface="+mn-ea"/>
            </a:endParaRPr>
          </a:p>
          <a:p>
            <a:r>
              <a:rPr lang="en-US" sz="2400" b="1" dirty="0" smtClean="0">
                <a:solidFill>
                  <a:srgbClr val="000000"/>
                </a:solidFill>
                <a:latin typeface="+mn-ea"/>
                <a:ea typeface="+mn-ea"/>
              </a:rPr>
              <a:t>3</a:t>
            </a:r>
            <a:r>
              <a:rPr lang="zh-CN" altLang="en-US" sz="2400" b="1" dirty="0" smtClean="0">
                <a:solidFill>
                  <a:srgbClr val="000000"/>
                </a:solidFill>
                <a:latin typeface="+mn-ea"/>
                <a:ea typeface="+mn-ea"/>
              </a:rPr>
              <a:t>、</a:t>
            </a:r>
            <a:r>
              <a:rPr sz="2400" b="1" dirty="0" smtClean="0">
                <a:solidFill>
                  <a:srgbClr val="000000"/>
                </a:solidFill>
                <a:latin typeface="+mn-ea"/>
                <a:ea typeface="+mn-ea"/>
              </a:rPr>
              <a:t>天棚拆除增加“天棚面石灰砂浆面、水泥及混合砂浆面拆除”等项目；</a:t>
            </a:r>
            <a:endParaRPr sz="2400" b="1" dirty="0" smtClean="0">
              <a:solidFill>
                <a:srgbClr val="000000"/>
              </a:solidFill>
              <a:latin typeface="+mn-ea"/>
              <a:ea typeface="+mn-ea"/>
            </a:endParaRPr>
          </a:p>
          <a:p>
            <a:r>
              <a:rPr lang="en-US" sz="2400" b="1" dirty="0" smtClean="0">
                <a:solidFill>
                  <a:srgbClr val="000000"/>
                </a:solidFill>
                <a:latin typeface="+mn-ea"/>
                <a:ea typeface="+mn-ea"/>
              </a:rPr>
              <a:t>4</a:t>
            </a:r>
            <a:r>
              <a:rPr lang="zh-CN" altLang="en-US" sz="2400" b="1" dirty="0" smtClean="0">
                <a:solidFill>
                  <a:srgbClr val="000000"/>
                </a:solidFill>
                <a:latin typeface="+mn-ea"/>
                <a:ea typeface="+mn-ea"/>
              </a:rPr>
              <a:t>、</a:t>
            </a:r>
            <a:r>
              <a:rPr sz="2400" b="1" dirty="0" smtClean="0">
                <a:solidFill>
                  <a:srgbClr val="000000"/>
                </a:solidFill>
                <a:latin typeface="+mn-ea"/>
                <a:ea typeface="+mn-ea"/>
              </a:rPr>
              <a:t>增加“铲除抹灰面油漆涂料、木材面油漆、撕墙纸”项目；</a:t>
            </a:r>
            <a:endParaRPr sz="2400" b="1" dirty="0" smtClean="0">
              <a:solidFill>
                <a:srgbClr val="000000"/>
              </a:solidFill>
              <a:latin typeface="+mn-ea"/>
              <a:ea typeface="+mn-ea"/>
            </a:endParaRPr>
          </a:p>
          <a:p>
            <a:r>
              <a:rPr lang="en-US" altLang="zh-CN" sz="2400" b="1" dirty="0" smtClean="0">
                <a:solidFill>
                  <a:srgbClr val="000000"/>
                </a:solidFill>
                <a:latin typeface="+mn-ea"/>
                <a:ea typeface="+mn-ea"/>
              </a:rPr>
              <a:t>5</a:t>
            </a:r>
            <a:r>
              <a:rPr lang="zh-CN" altLang="en-US" sz="2400" b="1" dirty="0" smtClean="0">
                <a:solidFill>
                  <a:srgbClr val="000000"/>
                </a:solidFill>
                <a:latin typeface="+mn-ea"/>
                <a:ea typeface="+mn-ea"/>
              </a:rPr>
              <a:t>、</a:t>
            </a:r>
            <a:r>
              <a:rPr sz="2400" b="1" dirty="0" smtClean="0">
                <a:solidFill>
                  <a:srgbClr val="000000"/>
                </a:solidFill>
                <a:latin typeface="+mn-ea"/>
                <a:ea typeface="+mn-ea"/>
              </a:rPr>
              <a:t>其他拆除工程增加“嵌入式柜体拆除”项目，增加不同材质栏杆拆除项目</a:t>
            </a:r>
            <a:r>
              <a:rPr lang="zh-CN" sz="2400" b="1" dirty="0" smtClean="0">
                <a:solidFill>
                  <a:srgbClr val="000000"/>
                </a:solidFill>
                <a:latin typeface="+mn-ea"/>
                <a:ea typeface="+mn-ea"/>
              </a:rPr>
              <a:t>。</a:t>
            </a:r>
            <a:endParaRPr dirty="0" smtClean="0">
              <a:solidFill>
                <a:schemeClr val="accent1"/>
              </a:solidFill>
              <a:latin typeface="+mn-ea"/>
              <a:ea typeface="+mn-ea"/>
            </a:endParaRPr>
          </a:p>
          <a:p>
            <a:endParaRPr lang="zh-CN" altLang="zh-CN" dirty="0" smtClean="0">
              <a:solidFill>
                <a:schemeClr val="accent1"/>
              </a:solidFill>
              <a:latin typeface="+mn-ea"/>
              <a:ea typeface="+mn-ea"/>
            </a:endParaRPr>
          </a:p>
        </p:txBody>
      </p:sp>
      <p:sp>
        <p:nvSpPr>
          <p:cNvPr id="100" name="文本框 99"/>
          <p:cNvSpPr txBox="1"/>
          <p:nvPr/>
        </p:nvSpPr>
        <p:spPr>
          <a:xfrm>
            <a:off x="958215" y="744220"/>
            <a:ext cx="10573385" cy="1198880"/>
          </a:xfrm>
          <a:prstGeom prst="rect">
            <a:avLst/>
          </a:prstGeom>
          <a:noFill/>
          <a:ln w="9525">
            <a:noFill/>
          </a:ln>
        </p:spPr>
        <p:txBody>
          <a:bodyPr wrap="square">
            <a:spAutoFit/>
          </a:bodyPr>
          <a:p>
            <a:pPr marL="0" indent="266700" eaLnBrk="1" latinLnBrk="0" hangingPunct="1">
              <a:lnSpc>
                <a:spcPct val="150000"/>
              </a:lnSpc>
            </a:pPr>
            <a:r>
              <a:rPr lang="en-US" altLang="zh-CN" sz="2400" b="1">
                <a:solidFill>
                  <a:srgbClr val="000000"/>
                </a:solidFill>
                <a:ea typeface="宋体" panose="02010600030101010101" pitchFamily="2" charset="-122"/>
              </a:rPr>
              <a:t>   </a:t>
            </a:r>
            <a:r>
              <a:rPr lang="en-US" altLang="zh-CN" sz="2400" b="1">
                <a:solidFill>
                  <a:srgbClr val="000000"/>
                </a:solidFill>
                <a:latin typeface="+mn-ea"/>
                <a:ea typeface="+mn-ea"/>
                <a:cs typeface="+mn-ea"/>
              </a:rPr>
              <a:t> </a:t>
            </a:r>
            <a:r>
              <a:rPr lang="zh-CN" sz="2400" b="1">
                <a:solidFill>
                  <a:srgbClr val="000000"/>
                </a:solidFill>
                <a:latin typeface="+mn-ea"/>
                <a:ea typeface="+mn-ea"/>
                <a:cs typeface="+mn-ea"/>
              </a:rPr>
              <a:t>本章包括门窗拆除，楼地面拆除，墙柱面拆除，天棚拆除，油漆、涂料、裱糊面铲除，其他构配件拆除，共六节48个子目。</a:t>
            </a:r>
            <a:endParaRPr lang="zh-CN" altLang="en-US" sz="2400" b="1">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.1 </a:t>
            </a:r>
            <a:r>
              <a:rPr lang="zh-CN" altLang="en-US" sz="2800" dirty="0" smtClean="0">
                <a:solidFill>
                  <a:schemeClr val="accent2"/>
                </a:solidFill>
                <a:latin typeface="微软雅黑" panose="020B0503020204020204" pitchFamily="34" charset="-122"/>
                <a:ea typeface="微软雅黑" panose="020B0503020204020204" pitchFamily="34" charset="-122"/>
              </a:rPr>
              <a:t>拆除工程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a:solidFill>
                  <a:schemeClr val="accent2"/>
                </a:solidFill>
              </a:rPr>
              <a:t>3 </a:t>
            </a:r>
            <a:endParaRPr lang="zh-CN" altLang="en-US" dirty="0">
              <a:solidFill>
                <a:schemeClr val="accent2"/>
              </a:solidFill>
            </a:endParaRPr>
          </a:p>
        </p:txBody>
      </p:sp>
      <p:sp>
        <p:nvSpPr>
          <p:cNvPr id="14" name="矩形 47"/>
          <p:cNvSpPr>
            <a:spLocks noChangeArrowheads="1"/>
          </p:cNvSpPr>
          <p:nvPr/>
        </p:nvSpPr>
        <p:spPr bwMode="auto">
          <a:xfrm>
            <a:off x="1083945" y="730250"/>
            <a:ext cx="10029190" cy="419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说明及工程量计算规则主要变化情况</a:t>
            </a:r>
            <a:endParaRPr lang="en-US" altLang="zh-CN" sz="2800" b="1" dirty="0">
              <a:solidFill>
                <a:srgbClr val="000000"/>
              </a:solidFill>
            </a:endParaRPr>
          </a:p>
          <a:p>
            <a:pPr eaLnBrk="1" latinLnBrk="0" hangingPunct="1">
              <a:lnSpc>
                <a:spcPct val="150000"/>
              </a:lnSpc>
              <a:spcBef>
                <a:spcPts val="600"/>
              </a:spcBef>
              <a:buNone/>
            </a:pPr>
            <a:r>
              <a:rPr lang="en-US" altLang="zh-CN" sz="2800" b="1" dirty="0">
                <a:solidFill>
                  <a:srgbClr val="000000"/>
                </a:solidFill>
                <a:sym typeface="+mn-ea"/>
              </a:rPr>
              <a:t>    1</a:t>
            </a:r>
            <a:r>
              <a:rPr lang="zh-CN" altLang="en-US" sz="2800" b="1" dirty="0">
                <a:solidFill>
                  <a:srgbClr val="000000"/>
                </a:solidFill>
                <a:sym typeface="+mn-ea"/>
              </a:rPr>
              <a:t>、本章定额除说明外</a:t>
            </a:r>
            <a:r>
              <a:rPr lang="zh-CN" altLang="en-US" sz="2800" b="1" dirty="0">
                <a:solidFill>
                  <a:srgbClr val="C00000"/>
                </a:solidFill>
                <a:sym typeface="+mn-ea"/>
              </a:rPr>
              <a:t>不分人工或机械操作</a:t>
            </a:r>
            <a:r>
              <a:rPr lang="zh-CN" altLang="en-US" sz="2800" b="1" dirty="0">
                <a:solidFill>
                  <a:srgbClr val="000000"/>
                </a:solidFill>
                <a:sym typeface="+mn-ea"/>
              </a:rPr>
              <a:t>，均按定额执行。</a:t>
            </a:r>
            <a:endParaRPr lang="zh-CN" altLang="en-US" sz="2800" b="1" dirty="0">
              <a:solidFill>
                <a:srgbClr val="000000"/>
              </a:solidFill>
              <a:sym typeface="+mn-ea"/>
            </a:endParaRPr>
          </a:p>
          <a:p>
            <a:pPr eaLnBrk="1" latinLnBrk="0" hangingPunct="1">
              <a:lnSpc>
                <a:spcPct val="150000"/>
              </a:lnSpc>
              <a:spcBef>
                <a:spcPts val="600"/>
              </a:spcBef>
              <a:buNone/>
            </a:pPr>
            <a:r>
              <a:rPr altLang="zh-CN" sz="2800" b="1" dirty="0" smtClean="0">
                <a:solidFill>
                  <a:srgbClr val="000000"/>
                </a:solidFill>
                <a:sym typeface="+mn-ea"/>
              </a:rPr>
              <a:t>    </a:t>
            </a:r>
            <a:r>
              <a:rPr lang="en-US" sz="2800" b="1" dirty="0" smtClean="0">
                <a:solidFill>
                  <a:srgbClr val="000000"/>
                </a:solidFill>
                <a:sym typeface="+mn-ea"/>
              </a:rPr>
              <a:t>2</a:t>
            </a:r>
            <a:r>
              <a:rPr lang="zh-CN" altLang="en-US" sz="2800" b="1" dirty="0" smtClean="0">
                <a:solidFill>
                  <a:srgbClr val="000000"/>
                </a:solidFill>
                <a:sym typeface="+mn-ea"/>
              </a:rPr>
              <a:t>、</a:t>
            </a:r>
            <a:r>
              <a:rPr altLang="zh-CN" sz="2800" b="1" dirty="0" smtClean="0">
                <a:solidFill>
                  <a:srgbClr val="000000"/>
                </a:solidFill>
                <a:sym typeface="+mn-ea"/>
              </a:rPr>
              <a:t>木门窗、金属门窗、门窗扇拆除按</a:t>
            </a:r>
            <a:r>
              <a:rPr altLang="zh-CN" sz="2800" b="1" dirty="0" smtClean="0">
                <a:solidFill>
                  <a:srgbClr val="C00000"/>
                </a:solidFill>
                <a:sym typeface="+mn-ea"/>
              </a:rPr>
              <a:t>实际拆除面积</a:t>
            </a:r>
            <a:r>
              <a:rPr altLang="zh-CN" sz="2800" b="1" dirty="0" smtClean="0">
                <a:solidFill>
                  <a:srgbClr val="000000"/>
                </a:solidFill>
                <a:sym typeface="+mn-ea"/>
              </a:rPr>
              <a:t>计算，门窗框拆除按</a:t>
            </a:r>
            <a:r>
              <a:rPr altLang="zh-CN" sz="2800" b="1" dirty="0" smtClean="0">
                <a:solidFill>
                  <a:srgbClr val="C00000"/>
                </a:solidFill>
                <a:sym typeface="+mn-ea"/>
              </a:rPr>
              <a:t>设计图示框外围面积</a:t>
            </a:r>
            <a:r>
              <a:rPr altLang="zh-CN" sz="2800" b="1" dirty="0" smtClean="0">
                <a:solidFill>
                  <a:srgbClr val="000000"/>
                </a:solidFill>
                <a:sym typeface="+mn-ea"/>
              </a:rPr>
              <a:t>计算。</a:t>
            </a:r>
            <a:endParaRPr altLang="zh-CN" sz="2800" b="1" dirty="0" smtClean="0">
              <a:solidFill>
                <a:srgbClr val="000000"/>
              </a:solidFill>
              <a:sym typeface="+mn-ea"/>
            </a:endParaRPr>
          </a:p>
          <a:p>
            <a:pPr eaLnBrk="1" latinLnBrk="0" hangingPunct="1">
              <a:lnSpc>
                <a:spcPct val="150000"/>
              </a:lnSpc>
              <a:spcBef>
                <a:spcPts val="600"/>
              </a:spcBef>
              <a:buNone/>
            </a:pPr>
            <a:r>
              <a:rPr lang="zh-CN" altLang="en-US" sz="2800" b="1" dirty="0">
                <a:solidFill>
                  <a:srgbClr val="000000"/>
                </a:solidFill>
              </a:rPr>
              <a:t>   </a:t>
            </a:r>
            <a:r>
              <a:rPr lang="en-US" altLang="zh-CN" sz="2800" b="1" dirty="0">
                <a:solidFill>
                  <a:srgbClr val="000000"/>
                </a:solidFill>
              </a:rPr>
              <a:t> 3</a:t>
            </a:r>
            <a:r>
              <a:rPr lang="zh-CN" altLang="en-US" sz="2800" b="1" dirty="0">
                <a:solidFill>
                  <a:srgbClr val="000000"/>
                </a:solidFill>
              </a:rPr>
              <a:t>、</a:t>
            </a:r>
            <a:r>
              <a:rPr lang="zh-CN" altLang="zh-CN" sz="2800" b="1" dirty="0" smtClean="0">
                <a:solidFill>
                  <a:srgbClr val="000000"/>
                </a:solidFill>
                <a:sym typeface="+mn-ea"/>
              </a:rPr>
              <a:t>暖气罩、嵌入式柜体拆除按正立面边框外围尺寸</a:t>
            </a:r>
            <a:r>
              <a:rPr lang="zh-CN" altLang="zh-CN" sz="2800" b="1" dirty="0" smtClean="0">
                <a:solidFill>
                  <a:srgbClr val="C00000"/>
                </a:solidFill>
                <a:sym typeface="+mn-ea"/>
              </a:rPr>
              <a:t>垂直投影面积</a:t>
            </a:r>
            <a:r>
              <a:rPr lang="zh-CN" altLang="zh-CN" sz="2800" b="1" dirty="0" smtClean="0">
                <a:solidFill>
                  <a:srgbClr val="000000"/>
                </a:solidFill>
                <a:sym typeface="+mn-ea"/>
              </a:rPr>
              <a:t>计算。</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800" advTm="6532">
        <p14:doors dir="vert"/>
      </p:transition>
    </mc:Choice>
    <mc:Fallback>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3.2.</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门窗工程</a:t>
            </a:r>
            <a:endParaRPr lang="zh-CN" altLang="en-US" sz="2800" dirty="0">
              <a:solidFill>
                <a:schemeClr val="accent2"/>
              </a:solidFill>
              <a:latin typeface="微软雅黑" panose="020B0503020204020204" pitchFamily="34" charset="-122"/>
              <a:ea typeface="微软雅黑" panose="020B0503020204020204" pitchFamily="34" charset="-122"/>
            </a:endParaRPr>
          </a:p>
          <a:p>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5" name="Rectangle 8"/>
          <p:cNvSpPr>
            <a:spLocks noChangeArrowheads="1"/>
          </p:cNvSpPr>
          <p:nvPr/>
        </p:nvSpPr>
        <p:spPr bwMode="auto">
          <a:xfrm>
            <a:off x="923925" y="2341245"/>
            <a:ext cx="10406380" cy="3639185"/>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8" name="Freeform 7"/>
          <p:cNvSpPr/>
          <p:nvPr/>
        </p:nvSpPr>
        <p:spPr bwMode="auto">
          <a:xfrm>
            <a:off x="841375" y="2110105"/>
            <a:ext cx="116840" cy="55245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Freeform 9"/>
          <p:cNvSpPr/>
          <p:nvPr/>
        </p:nvSpPr>
        <p:spPr bwMode="auto">
          <a:xfrm>
            <a:off x="841375" y="2127885"/>
            <a:ext cx="4043680" cy="42672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3" name="TextBox 32"/>
          <p:cNvSpPr txBox="1"/>
          <p:nvPr/>
        </p:nvSpPr>
        <p:spPr>
          <a:xfrm>
            <a:off x="923925" y="2127885"/>
            <a:ext cx="1720850" cy="460375"/>
          </a:xfrm>
          <a:prstGeom prst="rect">
            <a:avLst/>
          </a:prstGeom>
          <a:noFill/>
        </p:spPr>
        <p:txBody>
          <a:bodyPr wrap="square" rtlCol="0">
            <a:spAutoFit/>
          </a:bodyPr>
          <a:lstStyle/>
          <a:p>
            <a:r>
              <a:rPr lang="zh-CN" altLang="en-US" sz="2400" b="1" dirty="0" smtClean="0">
                <a:solidFill>
                  <a:schemeClr val="accent2"/>
                </a:solidFill>
                <a:latin typeface="+mj-ea"/>
                <a:ea typeface="+mj-ea"/>
              </a:rPr>
              <a:t>增加项目</a:t>
            </a:r>
            <a:endParaRPr lang="zh-CN" altLang="en-US" sz="2400" b="1" dirty="0">
              <a:solidFill>
                <a:schemeClr val="accent2"/>
              </a:solidFill>
              <a:latin typeface="+mj-ea"/>
              <a:ea typeface="+mj-ea"/>
            </a:endParaRPr>
          </a:p>
        </p:txBody>
      </p:sp>
      <p:sp>
        <p:nvSpPr>
          <p:cNvPr id="36" name="TextBox 35"/>
          <p:cNvSpPr txBox="1"/>
          <p:nvPr/>
        </p:nvSpPr>
        <p:spPr>
          <a:xfrm>
            <a:off x="1243965" y="2657475"/>
            <a:ext cx="9646285" cy="3415030"/>
          </a:xfrm>
          <a:prstGeom prst="rect">
            <a:avLst/>
          </a:prstGeom>
          <a:noFill/>
        </p:spPr>
        <p:txBody>
          <a:bodyPr wrap="square" rtlCol="0">
            <a:spAutoFit/>
          </a:bodyPr>
          <a:lstStyle/>
          <a:p>
            <a:pPr eaLnBrk="1" latinLnBrk="0" hangingPunct="1">
              <a:lnSpc>
                <a:spcPct val="150000"/>
              </a:lnSpc>
            </a:pPr>
            <a:r>
              <a:rPr lang="en-US" altLang="zh-CN" sz="2400" b="1" dirty="0" smtClean="0">
                <a:solidFill>
                  <a:srgbClr val="000000"/>
                </a:solidFill>
                <a:latin typeface="+mn-ea"/>
                <a:ea typeface="+mn-ea"/>
                <a:sym typeface="+mn-ea"/>
              </a:rPr>
              <a:t>1</a:t>
            </a:r>
            <a:r>
              <a:rPr lang="zh-CN" altLang="zh-CN" sz="2400" b="1" dirty="0" smtClean="0">
                <a:solidFill>
                  <a:srgbClr val="000000"/>
                </a:solidFill>
                <a:latin typeface="+mn-ea"/>
                <a:ea typeface="+mn-ea"/>
                <a:sym typeface="+mn-ea"/>
              </a:rPr>
              <a:t>、木门安装按成品木门安装设置项目。</a:t>
            </a:r>
            <a:endParaRPr lang="zh-CN"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2</a:t>
            </a:r>
            <a:r>
              <a:rPr lang="zh-CN" altLang="zh-CN" sz="2400" b="1" dirty="0" smtClean="0">
                <a:solidFill>
                  <a:srgbClr val="000000"/>
                </a:solidFill>
                <a:latin typeface="+mn-ea"/>
                <a:ea typeface="+mn-ea"/>
                <a:sym typeface="+mn-ea"/>
              </a:rPr>
              <a:t>、增加“断桥铝门窗、塑钢门窗、钢制防火门、防盗门安装”项目。</a:t>
            </a:r>
            <a:endParaRPr lang="zh-CN"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3</a:t>
            </a:r>
            <a:r>
              <a:rPr lang="zh-CN" altLang="zh-CN" sz="2400" b="1" dirty="0" smtClean="0">
                <a:solidFill>
                  <a:srgbClr val="000000"/>
                </a:solidFill>
                <a:latin typeface="+mn-ea"/>
                <a:ea typeface="+mn-ea"/>
                <a:sym typeface="+mn-ea"/>
              </a:rPr>
              <a:t>、增加“成品门窗套（筒子板），窗台板铝塑板、不锈钢板面层，成品窗帘轨”等项目。</a:t>
            </a:r>
            <a:endParaRPr lang="zh-CN"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4</a:t>
            </a:r>
            <a:r>
              <a:rPr lang="zh-CN" altLang="zh-CN" sz="2400" b="1" dirty="0" smtClean="0">
                <a:solidFill>
                  <a:srgbClr val="000000"/>
                </a:solidFill>
                <a:latin typeface="+mn-ea"/>
                <a:ea typeface="+mn-ea"/>
                <a:sym typeface="+mn-ea"/>
              </a:rPr>
              <a:t>、调整五金安装项目，增加“电子锁、闭门器”等项目。</a:t>
            </a:r>
            <a:endParaRPr lang="zh-CN" altLang="zh-CN" sz="2400" dirty="0" smtClean="0">
              <a:solidFill>
                <a:schemeClr val="accent1"/>
              </a:solidFill>
              <a:latin typeface="+mn-ea"/>
              <a:ea typeface="+mn-ea"/>
            </a:endParaRPr>
          </a:p>
          <a:p>
            <a:endParaRPr dirty="0" smtClean="0">
              <a:solidFill>
                <a:schemeClr val="accent1"/>
              </a:solidFill>
              <a:latin typeface="+mn-ea"/>
              <a:ea typeface="+mn-ea"/>
            </a:endParaRPr>
          </a:p>
          <a:p>
            <a:endParaRPr lang="zh-CN" altLang="zh-CN" dirty="0" smtClean="0">
              <a:solidFill>
                <a:schemeClr val="accent1"/>
              </a:solidFill>
              <a:latin typeface="+mn-ea"/>
              <a:ea typeface="+mn-ea"/>
            </a:endParaRPr>
          </a:p>
        </p:txBody>
      </p:sp>
      <p:sp>
        <p:nvSpPr>
          <p:cNvPr id="100" name="文本框 99"/>
          <p:cNvSpPr txBox="1"/>
          <p:nvPr/>
        </p:nvSpPr>
        <p:spPr>
          <a:xfrm>
            <a:off x="958215" y="744220"/>
            <a:ext cx="10573385" cy="1198880"/>
          </a:xfrm>
          <a:prstGeom prst="rect">
            <a:avLst/>
          </a:prstGeom>
          <a:noFill/>
          <a:ln w="9525">
            <a:noFill/>
          </a:ln>
        </p:spPr>
        <p:txBody>
          <a:bodyPr wrap="square">
            <a:spAutoFit/>
          </a:bodyPr>
          <a:p>
            <a:pPr marL="0" indent="266700" eaLnBrk="1" latinLnBrk="0" hangingPunct="1">
              <a:lnSpc>
                <a:spcPct val="150000"/>
              </a:lnSpc>
            </a:pPr>
            <a:r>
              <a:rPr lang="en-US" altLang="zh-CN" sz="2400" b="1">
                <a:solidFill>
                  <a:srgbClr val="000000"/>
                </a:solidFill>
                <a:ea typeface="宋体" panose="02010600030101010101" pitchFamily="2" charset="-122"/>
              </a:rPr>
              <a:t>   </a:t>
            </a:r>
            <a:r>
              <a:rPr lang="en-US" altLang="zh-CN" sz="2400" b="1">
                <a:solidFill>
                  <a:srgbClr val="000000"/>
                </a:solidFill>
                <a:latin typeface="+mn-ea"/>
                <a:ea typeface="+mn-ea"/>
                <a:cs typeface="+mn-ea"/>
              </a:rPr>
              <a:t> </a:t>
            </a:r>
            <a:r>
              <a:rPr lang="zh-CN" sz="2400" b="1">
                <a:solidFill>
                  <a:srgbClr val="000000"/>
                </a:solidFill>
                <a:latin typeface="+mn-ea"/>
                <a:ea typeface="+mn-ea"/>
                <a:cs typeface="+mn-ea"/>
              </a:rPr>
              <a:t>本章包括门窗整修，木门安装，金属门、窗安装，特种门及其他门安装，门窗套、窗台板、窗帘盒、轨，门五金共六节129个子目。</a:t>
            </a:r>
            <a:endParaRPr lang="zh-CN" sz="2400" b="1">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.2 </a:t>
            </a:r>
            <a:r>
              <a:rPr lang="zh-CN" altLang="en-US" sz="2800" dirty="0" smtClean="0">
                <a:solidFill>
                  <a:schemeClr val="accent2"/>
                </a:solidFill>
                <a:latin typeface="微软雅黑" panose="020B0503020204020204" pitchFamily="34" charset="-122"/>
                <a:ea typeface="微软雅黑" panose="020B0503020204020204" pitchFamily="34" charset="-122"/>
              </a:rPr>
              <a:t>门窗工程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2" name="Rectangle 11"/>
          <p:cNvSpPr>
            <a:spLocks noChangeArrowheads="1"/>
          </p:cNvSpPr>
          <p:nvPr/>
        </p:nvSpPr>
        <p:spPr bwMode="auto">
          <a:xfrm>
            <a:off x="1006475" y="1340485"/>
            <a:ext cx="10180320" cy="3573780"/>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7" name="Freeform 6"/>
          <p:cNvSpPr/>
          <p:nvPr/>
        </p:nvSpPr>
        <p:spPr bwMode="auto">
          <a:xfrm>
            <a:off x="923925" y="1089660"/>
            <a:ext cx="114935" cy="545465"/>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923925" y="1106805"/>
            <a:ext cx="4120515" cy="421005"/>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1006475" y="1089660"/>
            <a:ext cx="1685925" cy="460375"/>
          </a:xfrm>
          <a:prstGeom prst="rect">
            <a:avLst/>
          </a:prstGeom>
          <a:noFill/>
        </p:spPr>
        <p:txBody>
          <a:bodyPr wrap="square" rtlCol="0">
            <a:spAutoFit/>
          </a:bodyPr>
          <a:lstStyle/>
          <a:p>
            <a:r>
              <a:rPr lang="zh-CN" altLang="en-US" sz="2400" b="1" dirty="0" smtClean="0">
                <a:solidFill>
                  <a:schemeClr val="accent2"/>
                </a:solidFill>
                <a:latin typeface="+mj-ea"/>
                <a:ea typeface="+mj-ea"/>
              </a:rPr>
              <a:t>删除项目</a:t>
            </a:r>
            <a:endParaRPr lang="zh-CN" altLang="en-US" sz="2400" b="1" dirty="0">
              <a:solidFill>
                <a:schemeClr val="accent2"/>
              </a:solidFill>
              <a:latin typeface="+mj-ea"/>
              <a:ea typeface="+mj-ea"/>
            </a:endParaRPr>
          </a:p>
        </p:txBody>
      </p:sp>
      <p:sp>
        <p:nvSpPr>
          <p:cNvPr id="37" name="TextBox 36"/>
          <p:cNvSpPr txBox="1"/>
          <p:nvPr/>
        </p:nvSpPr>
        <p:spPr>
          <a:xfrm>
            <a:off x="1326515" y="1630045"/>
            <a:ext cx="9535795" cy="2861310"/>
          </a:xfrm>
          <a:prstGeom prst="rect">
            <a:avLst/>
          </a:prstGeom>
          <a:noFill/>
        </p:spPr>
        <p:txBody>
          <a:bodyPr wrap="square" rtlCol="0">
            <a:spAutoFit/>
          </a:bodyPr>
          <a:lstStyle/>
          <a:p>
            <a:pPr eaLnBrk="1" latinLnBrk="0" hangingPunct="1">
              <a:lnSpc>
                <a:spcPct val="150000"/>
              </a:lnSpc>
            </a:pPr>
            <a:r>
              <a:rPr lang="en-US" altLang="zh-CN" sz="2400" b="1" dirty="0" smtClean="0">
                <a:solidFill>
                  <a:srgbClr val="000000"/>
                </a:solidFill>
                <a:latin typeface="+mn-ea"/>
                <a:ea typeface="+mn-ea"/>
                <a:cs typeface="+mn-ea"/>
              </a:rPr>
              <a:t>1</a:t>
            </a:r>
            <a:r>
              <a:rPr lang="zh-CN" altLang="en-US" sz="2400" b="1" dirty="0" smtClean="0">
                <a:solidFill>
                  <a:srgbClr val="000000"/>
                </a:solidFill>
                <a:latin typeface="+mn-ea"/>
                <a:ea typeface="+mn-ea"/>
                <a:cs typeface="+mn-ea"/>
              </a:rPr>
              <a:t>、木门安装删除“现场制作木门、木窗”项目。</a:t>
            </a:r>
            <a:endParaRPr lang="en-US" altLang="zh-CN" sz="2400" b="1" dirty="0" smtClean="0">
              <a:solidFill>
                <a:srgbClr val="000000"/>
              </a:solidFill>
              <a:latin typeface="+mn-ea"/>
              <a:ea typeface="+mn-ea"/>
              <a:cs typeface="+mn-ea"/>
            </a:endParaRPr>
          </a:p>
          <a:p>
            <a:pPr eaLnBrk="1" latinLnBrk="0" hangingPunct="1">
              <a:lnSpc>
                <a:spcPct val="150000"/>
              </a:lnSpc>
            </a:pPr>
            <a:r>
              <a:rPr lang="en-US" altLang="zh-CN" sz="2400" b="1" dirty="0" smtClean="0">
                <a:solidFill>
                  <a:srgbClr val="000000"/>
                </a:solidFill>
                <a:latin typeface="+mn-ea"/>
                <a:ea typeface="+mn-ea"/>
                <a:cs typeface="+mn-ea"/>
              </a:rPr>
              <a:t>2</a:t>
            </a:r>
            <a:r>
              <a:rPr lang="zh-CN" altLang="en-US" sz="2400" b="1" dirty="0" smtClean="0">
                <a:solidFill>
                  <a:srgbClr val="000000"/>
                </a:solidFill>
                <a:latin typeface="+mn-ea"/>
                <a:ea typeface="+mn-ea"/>
                <a:cs typeface="+mn-ea"/>
              </a:rPr>
              <a:t>、金属门、窗安装工程删除“钢门窗安装、塑料门窗安装”项目。</a:t>
            </a:r>
            <a:endParaRPr lang="en-US" altLang="zh-CN" sz="2400" b="1" dirty="0" smtClean="0">
              <a:solidFill>
                <a:srgbClr val="000000"/>
              </a:solidFill>
              <a:latin typeface="+mn-ea"/>
              <a:ea typeface="+mn-ea"/>
              <a:cs typeface="+mn-ea"/>
            </a:endParaRPr>
          </a:p>
          <a:p>
            <a:pPr eaLnBrk="1" latinLnBrk="0" hangingPunct="1">
              <a:lnSpc>
                <a:spcPct val="150000"/>
              </a:lnSpc>
            </a:pPr>
            <a:r>
              <a:rPr lang="en-US" altLang="zh-CN" sz="2400" b="1" dirty="0" smtClean="0">
                <a:solidFill>
                  <a:srgbClr val="000000"/>
                </a:solidFill>
                <a:latin typeface="+mn-ea"/>
                <a:ea typeface="+mn-ea"/>
                <a:cs typeface="+mn-ea"/>
              </a:rPr>
              <a:t>3</a:t>
            </a:r>
            <a:r>
              <a:rPr lang="zh-CN" altLang="en-US" sz="2400" b="1" dirty="0" smtClean="0">
                <a:solidFill>
                  <a:srgbClr val="000000"/>
                </a:solidFill>
                <a:latin typeface="+mn-ea"/>
                <a:ea typeface="+mn-ea"/>
                <a:cs typeface="+mn-ea"/>
              </a:rPr>
              <a:t>、特种门及其他门安装工程删除“特种门制作”项目。</a:t>
            </a:r>
            <a:endParaRPr lang="en-US" altLang="zh-CN" sz="2400" b="1" dirty="0" smtClean="0">
              <a:solidFill>
                <a:srgbClr val="000000"/>
              </a:solidFill>
              <a:latin typeface="+mn-ea"/>
              <a:ea typeface="+mn-ea"/>
              <a:cs typeface="+mn-ea"/>
            </a:endParaRPr>
          </a:p>
          <a:p>
            <a:pPr eaLnBrk="1" latinLnBrk="0" hangingPunct="1">
              <a:lnSpc>
                <a:spcPct val="150000"/>
              </a:lnSpc>
            </a:pPr>
            <a:r>
              <a:rPr lang="en-US" altLang="zh-CN" sz="2400" b="1" dirty="0" smtClean="0">
                <a:solidFill>
                  <a:srgbClr val="000000"/>
                </a:solidFill>
                <a:latin typeface="+mn-ea"/>
                <a:ea typeface="+mn-ea"/>
                <a:cs typeface="+mn-ea"/>
              </a:rPr>
              <a:t>4</a:t>
            </a:r>
            <a:r>
              <a:rPr lang="zh-CN" altLang="en-US" sz="2400" b="1" dirty="0" smtClean="0">
                <a:solidFill>
                  <a:srgbClr val="000000"/>
                </a:solidFill>
                <a:latin typeface="+mn-ea"/>
                <a:ea typeface="+mn-ea"/>
                <a:cs typeface="+mn-ea"/>
              </a:rPr>
              <a:t>、门窗套、窗台板、窗帘盒、轨工程删除“水磨石窗台板安装”项目。</a:t>
            </a:r>
            <a:endParaRPr lang="en-US" altLang="zh-CN" sz="2400" b="1" dirty="0" smtClean="0">
              <a:solidFill>
                <a:srgbClr val="000000"/>
              </a:solidFill>
              <a:latin typeface="+mn-ea"/>
              <a:ea typeface="+mn-ea"/>
              <a:cs typeface="+mn-ea"/>
            </a:endParaRPr>
          </a:p>
          <a:p>
            <a:pPr eaLnBrk="1" latinLnBrk="0" hangingPunct="1">
              <a:lnSpc>
                <a:spcPct val="150000"/>
              </a:lnSpc>
            </a:pPr>
            <a:r>
              <a:rPr lang="en-US" altLang="zh-CN" sz="2400" b="1" dirty="0" smtClean="0">
                <a:solidFill>
                  <a:srgbClr val="000000"/>
                </a:solidFill>
                <a:latin typeface="+mn-ea"/>
                <a:ea typeface="+mn-ea"/>
                <a:cs typeface="+mn-ea"/>
              </a:rPr>
              <a:t>5</a:t>
            </a:r>
            <a:r>
              <a:rPr lang="zh-CN" altLang="en-US" sz="2400" b="1" dirty="0" smtClean="0">
                <a:solidFill>
                  <a:srgbClr val="000000"/>
                </a:solidFill>
                <a:latin typeface="+mn-ea"/>
                <a:ea typeface="+mn-ea"/>
                <a:cs typeface="+mn-ea"/>
              </a:rPr>
              <a:t>、</a:t>
            </a:r>
            <a:r>
              <a:rPr lang="zh-CN" altLang="zh-CN" sz="2400" b="1" dirty="0" smtClean="0">
                <a:solidFill>
                  <a:srgbClr val="000000"/>
                </a:solidFill>
                <a:latin typeface="+mn-ea"/>
                <a:ea typeface="+mn-ea"/>
                <a:cs typeface="+mn-ea"/>
              </a:rPr>
              <a:t>删除“插销”等项目</a:t>
            </a:r>
            <a:r>
              <a:rPr lang="zh-CN" altLang="en-US" sz="2400" b="1" dirty="0" smtClean="0">
                <a:solidFill>
                  <a:srgbClr val="000000"/>
                </a:solidFill>
                <a:latin typeface="+mn-ea"/>
                <a:ea typeface="+mn-ea"/>
                <a:cs typeface="+mn-ea"/>
              </a:rPr>
              <a:t>。</a:t>
            </a:r>
            <a:endParaRPr lang="zh-CN" altLang="en-US" sz="2400" b="1" dirty="0" smtClean="0">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门窗工程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a:solidFill>
                  <a:schemeClr val="accent2"/>
                </a:solidFill>
              </a:rPr>
              <a:t>3 </a:t>
            </a:r>
            <a:endParaRPr lang="zh-CN" altLang="en-US" dirty="0">
              <a:solidFill>
                <a:schemeClr val="accent2"/>
              </a:solidFill>
            </a:endParaRPr>
          </a:p>
        </p:txBody>
      </p:sp>
      <p:sp>
        <p:nvSpPr>
          <p:cNvPr id="14" name="矩形 47"/>
          <p:cNvSpPr>
            <a:spLocks noChangeArrowheads="1"/>
          </p:cNvSpPr>
          <p:nvPr/>
        </p:nvSpPr>
        <p:spPr bwMode="auto">
          <a:xfrm>
            <a:off x="1083945" y="730250"/>
            <a:ext cx="10029190"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工程量计算规则主要变化情况</a:t>
            </a:r>
            <a:endParaRPr lang="en-US" altLang="zh-CN" sz="2800" b="1" dirty="0">
              <a:solidFill>
                <a:srgbClr val="000000"/>
              </a:solidFill>
            </a:endParaRPr>
          </a:p>
          <a:p>
            <a:pPr algn="l" eaLnBrk="1" latinLnBrk="0" hangingPunct="1">
              <a:lnSpc>
                <a:spcPct val="130000"/>
              </a:lnSpc>
              <a:spcBef>
                <a:spcPts val="600"/>
              </a:spcBef>
              <a:buClrTx/>
              <a:buSzTx/>
              <a:buNone/>
            </a:pPr>
            <a:r>
              <a:rPr lang="en-US" altLang="zh-CN" sz="2800" b="1" dirty="0">
                <a:solidFill>
                  <a:srgbClr val="000000"/>
                </a:solidFill>
                <a:sym typeface="+mn-ea"/>
              </a:rPr>
              <a:t>    1</a:t>
            </a:r>
            <a:r>
              <a:rPr lang="zh-CN" altLang="en-US" sz="2800" b="1" dirty="0">
                <a:solidFill>
                  <a:srgbClr val="000000"/>
                </a:solidFill>
                <a:sym typeface="+mn-ea"/>
              </a:rPr>
              <a:t>、</a:t>
            </a:r>
            <a:r>
              <a:rPr lang="zh-CN" altLang="zh-CN" sz="2800" b="1" dirty="0" smtClean="0">
                <a:solidFill>
                  <a:srgbClr val="000000"/>
                </a:solidFill>
                <a:sym typeface="+mn-ea"/>
              </a:rPr>
              <a:t>成品木门框安装按设计图示框的中心线长度计算；成品木门扇安装按设计图示扇面积计算；成品套装木门安装按设计图示数量以”樘“计算；木质防火门安装按设计图示洞口面积计算。</a:t>
            </a:r>
            <a:endParaRPr lang="zh-CN" altLang="zh-CN" sz="2800" b="1" dirty="0" smtClean="0">
              <a:solidFill>
                <a:srgbClr val="000000"/>
              </a:solidFill>
              <a:latin typeface="微软雅黑" panose="020B0503020204020204" pitchFamily="34" charset="-122"/>
              <a:ea typeface="微软雅黑" panose="020B0503020204020204" pitchFamily="34" charset="-122"/>
            </a:endParaRPr>
          </a:p>
          <a:p>
            <a:pPr algn="l" eaLnBrk="1" latinLnBrk="0" hangingPunct="1">
              <a:lnSpc>
                <a:spcPct val="130000"/>
              </a:lnSpc>
              <a:spcBef>
                <a:spcPts val="600"/>
              </a:spcBef>
              <a:buClrTx/>
              <a:buSzTx/>
              <a:buNone/>
            </a:pPr>
            <a:r>
              <a:rPr lang="zh-CN" altLang="en-US" sz="2800" b="1" dirty="0">
                <a:solidFill>
                  <a:srgbClr val="000000"/>
                </a:solidFill>
              </a:rPr>
              <a:t>    </a:t>
            </a:r>
            <a:r>
              <a:rPr lang="en-US" altLang="zh-CN" sz="2800" b="1" dirty="0">
                <a:solidFill>
                  <a:srgbClr val="000000"/>
                </a:solidFill>
              </a:rPr>
              <a:t>2</a:t>
            </a:r>
            <a:r>
              <a:rPr lang="zh-CN" altLang="en-US" sz="2800" b="1" dirty="0">
                <a:solidFill>
                  <a:srgbClr val="000000"/>
                </a:solidFill>
              </a:rPr>
              <a:t>、</a:t>
            </a:r>
            <a:r>
              <a:rPr lang="zh-CN" altLang="zh-CN" sz="2800" b="1" dirty="0" smtClean="0">
                <a:solidFill>
                  <a:srgbClr val="000000"/>
                </a:solidFill>
                <a:sym typeface="+mn-ea"/>
              </a:rPr>
              <a:t>金属卷帘（闸）按其安装高度乘以卷帘门实际宽度计算。安装高度算至滚筒顶点为准。带卷筒罩的按其展开面积增加。电动装置安装按设计图示套数计算。</a:t>
            </a:r>
            <a:endParaRPr lang="zh-CN" altLang="zh-CN" sz="2800" b="1" dirty="0" smtClean="0">
              <a:solidFill>
                <a:srgbClr val="000000"/>
              </a:solidFill>
              <a:latin typeface="微软雅黑" panose="020B0503020204020204" pitchFamily="34" charset="-122"/>
              <a:ea typeface="微软雅黑" panose="020B0503020204020204" pitchFamily="34" charset="-122"/>
            </a:endParaRPr>
          </a:p>
          <a:p>
            <a:pPr algn="l" eaLnBrk="1" latinLnBrk="0" hangingPunct="1">
              <a:lnSpc>
                <a:spcPct val="130000"/>
              </a:lnSpc>
              <a:spcBef>
                <a:spcPts val="600"/>
              </a:spcBef>
              <a:buClrTx/>
              <a:buSzTx/>
              <a:buNone/>
            </a:pPr>
            <a:r>
              <a:rPr lang="en-US" altLang="zh-CN" sz="2800" b="1" dirty="0">
                <a:solidFill>
                  <a:srgbClr val="000000"/>
                </a:solidFill>
              </a:rPr>
              <a:t>  </a:t>
            </a:r>
            <a:r>
              <a:rPr lang="zh-CN" altLang="zh-CN" sz="2800" b="1" dirty="0" smtClean="0">
                <a:solidFill>
                  <a:srgbClr val="000000"/>
                </a:solidFill>
              </a:rPr>
              <a:t>  3、</a:t>
            </a:r>
            <a:r>
              <a:rPr lang="zh-CN" altLang="zh-CN" sz="2800" b="1" dirty="0" smtClean="0">
                <a:solidFill>
                  <a:srgbClr val="000000"/>
                </a:solidFill>
                <a:sym typeface="+mn-ea"/>
              </a:rPr>
              <a:t>增加特种门及其他门安装计算规则。</a:t>
            </a:r>
            <a:endParaRPr lang="zh-CN" altLang="zh-CN" sz="2800" b="1" dirty="0" smtClean="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advTm="6532">
        <p14:doors dir="vert"/>
      </p:transition>
    </mc:Choice>
    <mc:Fallback>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.3 </a:t>
            </a:r>
            <a:r>
              <a:rPr lang="zh-CN" altLang="en-US" sz="2800" dirty="0" smtClean="0">
                <a:solidFill>
                  <a:schemeClr val="accent2"/>
                </a:solidFill>
                <a:latin typeface="微软雅黑" panose="020B0503020204020204" pitchFamily="34" charset="-122"/>
                <a:ea typeface="微软雅黑" panose="020B0503020204020204" pitchFamily="34" charset="-122"/>
              </a:rPr>
              <a:t>楼地面工程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5" name="Rectangle 8"/>
          <p:cNvSpPr>
            <a:spLocks noChangeArrowheads="1"/>
          </p:cNvSpPr>
          <p:nvPr/>
        </p:nvSpPr>
        <p:spPr bwMode="auto">
          <a:xfrm>
            <a:off x="923925" y="3417570"/>
            <a:ext cx="10464165" cy="2572385"/>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8" name="Freeform 7"/>
          <p:cNvSpPr/>
          <p:nvPr/>
        </p:nvSpPr>
        <p:spPr bwMode="auto">
          <a:xfrm>
            <a:off x="841375" y="3186430"/>
            <a:ext cx="116840" cy="54737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Freeform 9"/>
          <p:cNvSpPr/>
          <p:nvPr/>
        </p:nvSpPr>
        <p:spPr bwMode="auto">
          <a:xfrm>
            <a:off x="841375" y="3204210"/>
            <a:ext cx="4027170" cy="42291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3" name="TextBox 32"/>
          <p:cNvSpPr txBox="1"/>
          <p:nvPr/>
        </p:nvSpPr>
        <p:spPr>
          <a:xfrm>
            <a:off x="923925" y="3204210"/>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增加项目</a:t>
            </a:r>
            <a:endParaRPr lang="zh-CN" altLang="en-US" sz="2400" b="1" dirty="0">
              <a:solidFill>
                <a:schemeClr val="accent2"/>
              </a:solidFill>
              <a:latin typeface="+mj-ea"/>
              <a:ea typeface="+mj-ea"/>
            </a:endParaRPr>
          </a:p>
        </p:txBody>
      </p:sp>
      <p:sp>
        <p:nvSpPr>
          <p:cNvPr id="36" name="TextBox 35"/>
          <p:cNvSpPr txBox="1"/>
          <p:nvPr/>
        </p:nvSpPr>
        <p:spPr>
          <a:xfrm>
            <a:off x="1243965" y="3733800"/>
            <a:ext cx="9808845" cy="1938020"/>
          </a:xfrm>
          <a:prstGeom prst="rect">
            <a:avLst/>
          </a:prstGeom>
          <a:noFill/>
        </p:spPr>
        <p:txBody>
          <a:bodyPr wrap="square" rtlCol="0">
            <a:spAutoFit/>
          </a:bodyPr>
          <a:lstStyle/>
          <a:p>
            <a:r>
              <a:rPr lang="en-US" altLang="zh-CN" sz="2400" b="1" dirty="0" smtClean="0">
                <a:solidFill>
                  <a:srgbClr val="000000"/>
                </a:solidFill>
                <a:latin typeface="+mn-ea"/>
                <a:ea typeface="+mn-ea"/>
              </a:rPr>
              <a:t>1</a:t>
            </a:r>
            <a:r>
              <a:rPr lang="zh-CN" altLang="en-US" sz="2400" b="1" dirty="0" smtClean="0">
                <a:solidFill>
                  <a:srgbClr val="000000"/>
                </a:solidFill>
                <a:latin typeface="+mn-ea"/>
                <a:ea typeface="+mn-ea"/>
              </a:rPr>
              <a:t>、整体面层增加“细石混凝土地面、水泥基自流平砂浆”项目。</a:t>
            </a:r>
            <a:endParaRPr lang="en-US" altLang="zh-CN" sz="2400" b="1" dirty="0" smtClean="0">
              <a:solidFill>
                <a:srgbClr val="000000"/>
              </a:solidFill>
              <a:latin typeface="+mn-ea"/>
              <a:ea typeface="+mn-ea"/>
            </a:endParaRPr>
          </a:p>
          <a:p>
            <a:r>
              <a:rPr lang="en-US" altLang="zh-CN" sz="2400" b="1" dirty="0" smtClean="0">
                <a:solidFill>
                  <a:srgbClr val="000000"/>
                </a:solidFill>
                <a:latin typeface="+mn-ea"/>
                <a:ea typeface="+mn-ea"/>
              </a:rPr>
              <a:t>2</a:t>
            </a:r>
            <a:r>
              <a:rPr lang="zh-CN" altLang="en-US" sz="2400" b="1" dirty="0" smtClean="0">
                <a:solidFill>
                  <a:srgbClr val="000000"/>
                </a:solidFill>
                <a:latin typeface="+mn-ea"/>
                <a:ea typeface="+mn-ea"/>
              </a:rPr>
              <a:t>、垫层工程增加 “灰土、三合土、细石混凝土、碎砖、炉（矿）渣”项目。</a:t>
            </a:r>
            <a:endParaRPr lang="en-US" altLang="zh-CN" sz="2400" b="1" dirty="0" smtClean="0">
              <a:solidFill>
                <a:srgbClr val="000000"/>
              </a:solidFill>
              <a:latin typeface="+mn-ea"/>
              <a:ea typeface="+mn-ea"/>
            </a:endParaRPr>
          </a:p>
          <a:p>
            <a:r>
              <a:rPr lang="en-US" altLang="zh-CN" sz="2400" b="1" dirty="0" smtClean="0">
                <a:solidFill>
                  <a:srgbClr val="000000"/>
                </a:solidFill>
                <a:latin typeface="+mn-ea"/>
                <a:ea typeface="+mn-ea"/>
              </a:rPr>
              <a:t>3</a:t>
            </a:r>
            <a:r>
              <a:rPr lang="zh-CN" altLang="en-US" sz="2400" b="1" dirty="0" smtClean="0">
                <a:solidFill>
                  <a:srgbClr val="000000"/>
                </a:solidFill>
                <a:latin typeface="+mn-ea"/>
                <a:ea typeface="+mn-ea"/>
              </a:rPr>
              <a:t>、橡塑面层工程增加“橡胶卷材、塑料板、塑料卷材”项目。</a:t>
            </a:r>
            <a:endParaRPr lang="en-US" altLang="zh-CN" sz="2400" b="1" dirty="0" smtClean="0">
              <a:solidFill>
                <a:srgbClr val="000000"/>
              </a:solidFill>
              <a:latin typeface="+mn-ea"/>
              <a:ea typeface="+mn-ea"/>
            </a:endParaRPr>
          </a:p>
          <a:p>
            <a:r>
              <a:rPr lang="en-US" altLang="zh-CN" sz="2400" b="1" dirty="0" smtClean="0">
                <a:solidFill>
                  <a:srgbClr val="000000"/>
                </a:solidFill>
                <a:latin typeface="+mn-ea"/>
                <a:ea typeface="+mn-ea"/>
              </a:rPr>
              <a:t>4</a:t>
            </a:r>
            <a:r>
              <a:rPr lang="zh-CN" altLang="en-US" sz="2400" b="1" dirty="0" smtClean="0">
                <a:solidFill>
                  <a:srgbClr val="000000"/>
                </a:solidFill>
                <a:latin typeface="+mn-ea"/>
                <a:ea typeface="+mn-ea"/>
              </a:rPr>
              <a:t>、</a:t>
            </a:r>
            <a:r>
              <a:rPr lang="zh-CN" altLang="zh-CN" sz="2400" b="1" dirty="0" smtClean="0">
                <a:solidFill>
                  <a:srgbClr val="000000"/>
                </a:solidFill>
                <a:latin typeface="+mn-ea"/>
                <a:ea typeface="+mn-ea"/>
              </a:rPr>
              <a:t>防潮层工程增加“聚合物水泥防水砂浆”项目。</a:t>
            </a:r>
            <a:endParaRPr lang="zh-CN" altLang="zh-CN" sz="2400" b="1" dirty="0" smtClean="0">
              <a:solidFill>
                <a:srgbClr val="000000"/>
              </a:solidFill>
              <a:latin typeface="+mn-ea"/>
              <a:ea typeface="+mn-ea"/>
            </a:endParaRPr>
          </a:p>
        </p:txBody>
      </p:sp>
      <p:sp>
        <p:nvSpPr>
          <p:cNvPr id="100" name="文本框 99"/>
          <p:cNvSpPr txBox="1"/>
          <p:nvPr/>
        </p:nvSpPr>
        <p:spPr>
          <a:xfrm>
            <a:off x="958215" y="744220"/>
            <a:ext cx="10573385" cy="2306955"/>
          </a:xfrm>
          <a:prstGeom prst="rect">
            <a:avLst/>
          </a:prstGeom>
          <a:noFill/>
          <a:ln w="9525">
            <a:noFill/>
          </a:ln>
        </p:spPr>
        <p:txBody>
          <a:bodyPr wrap="square">
            <a:spAutoFit/>
          </a:bodyPr>
          <a:p>
            <a:pPr marL="0" indent="266700" eaLnBrk="1" latinLnBrk="0" hangingPunct="1">
              <a:lnSpc>
                <a:spcPct val="150000"/>
              </a:lnSpc>
            </a:pPr>
            <a:r>
              <a:rPr lang="en-US" altLang="zh-CN" sz="2400" b="1">
                <a:solidFill>
                  <a:srgbClr val="000000"/>
                </a:solidFill>
                <a:ea typeface="宋体" panose="02010600030101010101" pitchFamily="2" charset="-122"/>
              </a:rPr>
              <a:t>   </a:t>
            </a:r>
            <a:r>
              <a:rPr lang="en-US" altLang="zh-CN" sz="2400" b="1">
                <a:solidFill>
                  <a:srgbClr val="000000"/>
                </a:solidFill>
                <a:latin typeface="+mn-ea"/>
                <a:ea typeface="+mn-ea"/>
                <a:cs typeface="+mn-ea"/>
              </a:rPr>
              <a:t> </a:t>
            </a:r>
            <a:r>
              <a:rPr lang="zh-CN" sz="2400" b="1">
                <a:solidFill>
                  <a:srgbClr val="000000"/>
                </a:solidFill>
                <a:latin typeface="+mn-ea"/>
                <a:ea typeface="+mn-ea"/>
                <a:cs typeface="+mn-ea"/>
              </a:rPr>
              <a:t>本章包括整修项目，垫层、找平层、防潮层，整体面层，防腐耐酸面层，块料面层，橡塑面层，木地板、复合地板，其他材料面层，踢脚线，楼梯面层，台阶装饰，零星装饰项目，分格嵌条、防滑条，酸洗打蜡，共十三节189个子目。</a:t>
            </a:r>
            <a:endParaRPr lang="zh-CN" sz="2400" b="1">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.3 </a:t>
            </a:r>
            <a:r>
              <a:rPr lang="zh-CN" altLang="en-US" sz="2800" dirty="0" smtClean="0">
                <a:solidFill>
                  <a:schemeClr val="accent2"/>
                </a:solidFill>
                <a:latin typeface="微软雅黑" panose="020B0503020204020204" pitchFamily="34" charset="-122"/>
                <a:ea typeface="微软雅黑" panose="020B0503020204020204" pitchFamily="34" charset="-122"/>
              </a:rPr>
              <a:t>楼地面工程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19" name="Rectangle 15"/>
          <p:cNvSpPr>
            <a:spLocks noChangeArrowheads="1"/>
          </p:cNvSpPr>
          <p:nvPr/>
        </p:nvSpPr>
        <p:spPr bwMode="auto">
          <a:xfrm>
            <a:off x="923925" y="4417060"/>
            <a:ext cx="10581640" cy="1638300"/>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2" name="Rectangle 11"/>
          <p:cNvSpPr>
            <a:spLocks noChangeArrowheads="1"/>
          </p:cNvSpPr>
          <p:nvPr/>
        </p:nvSpPr>
        <p:spPr bwMode="auto">
          <a:xfrm>
            <a:off x="923925" y="1071880"/>
            <a:ext cx="10464165" cy="2600960"/>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7" name="Freeform 6"/>
          <p:cNvSpPr/>
          <p:nvPr/>
        </p:nvSpPr>
        <p:spPr bwMode="auto">
          <a:xfrm>
            <a:off x="841375" y="820420"/>
            <a:ext cx="116840" cy="545465"/>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841375" y="838200"/>
            <a:ext cx="4187825" cy="421005"/>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Freeform 14"/>
          <p:cNvSpPr/>
          <p:nvPr/>
        </p:nvSpPr>
        <p:spPr bwMode="auto">
          <a:xfrm>
            <a:off x="841375" y="4165600"/>
            <a:ext cx="116840" cy="545465"/>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2" name="Freeform 16"/>
          <p:cNvSpPr/>
          <p:nvPr/>
        </p:nvSpPr>
        <p:spPr bwMode="auto">
          <a:xfrm>
            <a:off x="841375" y="4187825"/>
            <a:ext cx="4187825" cy="421005"/>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923925" y="838200"/>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删除项目</a:t>
            </a:r>
            <a:endParaRPr lang="zh-CN" altLang="en-US" sz="2400" b="1" dirty="0">
              <a:solidFill>
                <a:schemeClr val="accent2"/>
              </a:solidFill>
              <a:latin typeface="+mj-ea"/>
              <a:ea typeface="+mj-ea"/>
            </a:endParaRPr>
          </a:p>
        </p:txBody>
      </p:sp>
      <p:sp>
        <p:nvSpPr>
          <p:cNvPr id="35" name="TextBox 34"/>
          <p:cNvSpPr txBox="1"/>
          <p:nvPr/>
        </p:nvSpPr>
        <p:spPr>
          <a:xfrm>
            <a:off x="923925" y="4165600"/>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合并项目</a:t>
            </a:r>
            <a:endParaRPr lang="zh-CN" altLang="en-US" sz="2400" b="1" dirty="0">
              <a:solidFill>
                <a:schemeClr val="accent2"/>
              </a:solidFill>
              <a:latin typeface="+mj-ea"/>
              <a:ea typeface="+mj-ea"/>
            </a:endParaRPr>
          </a:p>
        </p:txBody>
      </p:sp>
      <p:sp>
        <p:nvSpPr>
          <p:cNvPr id="37" name="TextBox 36"/>
          <p:cNvSpPr txBox="1"/>
          <p:nvPr/>
        </p:nvSpPr>
        <p:spPr>
          <a:xfrm>
            <a:off x="1251585" y="1365885"/>
            <a:ext cx="9808845" cy="2306955"/>
          </a:xfrm>
          <a:prstGeom prst="rect">
            <a:avLst/>
          </a:prstGeom>
          <a:noFill/>
        </p:spPr>
        <p:txBody>
          <a:bodyPr wrap="square" rtlCol="0">
            <a:spAutoFit/>
          </a:bodyPr>
          <a:lstStyle/>
          <a:p>
            <a:pPr eaLnBrk="1" latinLnBrk="0" hangingPunct="1">
              <a:lnSpc>
                <a:spcPct val="150000"/>
              </a:lnSpc>
            </a:pPr>
            <a:r>
              <a:rPr lang="en-US" altLang="zh-CN" sz="2400" b="1" dirty="0" smtClean="0">
                <a:solidFill>
                  <a:srgbClr val="000000"/>
                </a:solidFill>
                <a:latin typeface="+mn-ea"/>
                <a:ea typeface="+mn-ea"/>
              </a:rPr>
              <a:t>1</a:t>
            </a:r>
            <a:r>
              <a:rPr lang="zh-CN" altLang="en-US" sz="2400" b="1" dirty="0" smtClean="0">
                <a:solidFill>
                  <a:srgbClr val="000000"/>
                </a:solidFill>
                <a:latin typeface="+mn-ea"/>
                <a:ea typeface="+mn-ea"/>
              </a:rPr>
              <a:t>、整修工程删除“缸砖”项目。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rPr>
              <a:t>2</a:t>
            </a:r>
            <a:r>
              <a:rPr lang="zh-CN" altLang="en-US" sz="2400" b="1" dirty="0" smtClean="0">
                <a:solidFill>
                  <a:srgbClr val="000000"/>
                </a:solidFill>
                <a:latin typeface="+mn-ea"/>
                <a:ea typeface="+mn-ea"/>
              </a:rPr>
              <a:t>、整体面层工程删除“剁假石、801胶水泥”项目。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rPr>
              <a:t>3</a:t>
            </a:r>
            <a:r>
              <a:rPr lang="zh-CN" altLang="en-US" sz="2400" b="1" dirty="0" smtClean="0">
                <a:solidFill>
                  <a:srgbClr val="000000"/>
                </a:solidFill>
                <a:latin typeface="+mn-ea"/>
                <a:ea typeface="+mn-ea"/>
              </a:rPr>
              <a:t>、</a:t>
            </a:r>
            <a:r>
              <a:rPr sz="2400" b="1" dirty="0" smtClean="0">
                <a:solidFill>
                  <a:srgbClr val="000000"/>
                </a:solidFill>
                <a:latin typeface="+mn-ea"/>
                <a:ea typeface="+mn-ea"/>
              </a:rPr>
              <a:t>防腐耐酸面层工程删除“重晶石砂浆、耐碱水泥砂浆”项目</a:t>
            </a:r>
            <a:r>
              <a:rPr lang="zh-CN" sz="2400" b="1" dirty="0" smtClean="0">
                <a:solidFill>
                  <a:srgbClr val="000000"/>
                </a:solidFill>
                <a:latin typeface="+mn-ea"/>
                <a:ea typeface="+mn-ea"/>
              </a:rPr>
              <a:t>。</a:t>
            </a:r>
            <a:endParaRPr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rPr>
              <a:t>4</a:t>
            </a:r>
            <a:r>
              <a:rPr lang="zh-CN" altLang="en-US" sz="2400" b="1" dirty="0" smtClean="0">
                <a:solidFill>
                  <a:srgbClr val="000000"/>
                </a:solidFill>
                <a:latin typeface="+mn-ea"/>
                <a:ea typeface="+mn-ea"/>
              </a:rPr>
              <a:t>、删除第七节“室外地面”。</a:t>
            </a:r>
            <a:endParaRPr lang="zh-CN" altLang="en-US" sz="2400" b="1" dirty="0" smtClean="0">
              <a:solidFill>
                <a:srgbClr val="000000"/>
              </a:solidFill>
              <a:latin typeface="+mn-ea"/>
              <a:ea typeface="+mn-ea"/>
            </a:endParaRPr>
          </a:p>
        </p:txBody>
      </p:sp>
      <p:sp>
        <p:nvSpPr>
          <p:cNvPr id="38" name="TextBox 37"/>
          <p:cNvSpPr txBox="1"/>
          <p:nvPr/>
        </p:nvSpPr>
        <p:spPr>
          <a:xfrm>
            <a:off x="1243965" y="4711065"/>
            <a:ext cx="9808845" cy="1198880"/>
          </a:xfrm>
          <a:prstGeom prst="rect">
            <a:avLst/>
          </a:prstGeom>
          <a:noFill/>
        </p:spPr>
        <p:txBody>
          <a:bodyPr wrap="square" rtlCol="0">
            <a:spAutoFit/>
          </a:bodyPr>
          <a:lstStyle/>
          <a:p>
            <a:pPr eaLnBrk="1" latinLnBrk="0" hangingPunct="1">
              <a:lnSpc>
                <a:spcPct val="150000"/>
              </a:lnSpc>
            </a:pPr>
            <a:r>
              <a:rPr lang="en-US" altLang="zh-CN" sz="2400" b="1" dirty="0" smtClean="0">
                <a:solidFill>
                  <a:srgbClr val="000000"/>
                </a:solidFill>
                <a:latin typeface="+mn-ea"/>
                <a:ea typeface="+mn-ea"/>
                <a:cs typeface="+mn-ea"/>
              </a:rPr>
              <a:t>1</a:t>
            </a:r>
            <a:r>
              <a:rPr lang="zh-CN" altLang="en-US" sz="2400" b="1" dirty="0" smtClean="0">
                <a:solidFill>
                  <a:srgbClr val="000000"/>
                </a:solidFill>
                <a:latin typeface="+mn-ea"/>
                <a:ea typeface="+mn-ea"/>
                <a:cs typeface="+mn-ea"/>
              </a:rPr>
              <a:t>、整修工程合并“磁砖、陶瓷地面砖”项目。</a:t>
            </a:r>
            <a:endParaRPr lang="en-US" altLang="zh-CN" sz="2400" b="1" dirty="0" smtClean="0">
              <a:solidFill>
                <a:srgbClr val="000000"/>
              </a:solidFill>
              <a:latin typeface="+mn-ea"/>
              <a:ea typeface="+mn-ea"/>
              <a:cs typeface="+mn-ea"/>
            </a:endParaRPr>
          </a:p>
          <a:p>
            <a:pPr eaLnBrk="1" latinLnBrk="0" hangingPunct="1">
              <a:lnSpc>
                <a:spcPct val="150000"/>
              </a:lnSpc>
            </a:pPr>
            <a:r>
              <a:rPr lang="en-US" altLang="zh-CN" sz="2400" b="1" dirty="0" smtClean="0">
                <a:solidFill>
                  <a:srgbClr val="000000"/>
                </a:solidFill>
                <a:latin typeface="+mn-ea"/>
                <a:ea typeface="+mn-ea"/>
                <a:cs typeface="+mn-ea"/>
              </a:rPr>
              <a:t>2</a:t>
            </a:r>
            <a:r>
              <a:rPr lang="zh-CN" altLang="en-US" sz="2400" b="1" dirty="0" smtClean="0">
                <a:solidFill>
                  <a:srgbClr val="000000"/>
                </a:solidFill>
                <a:latin typeface="+mn-ea"/>
                <a:ea typeface="+mn-ea"/>
                <a:cs typeface="+mn-ea"/>
              </a:rPr>
              <a:t>、块料面层合并“大理石、花岗岩面层”为“石材面层”。</a:t>
            </a:r>
            <a:endParaRPr lang="zh-CN" altLang="en-US" sz="2400" b="1" dirty="0" smtClean="0">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3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楼地面工程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a:solidFill>
                  <a:schemeClr val="accent2"/>
                </a:solidFill>
              </a:rPr>
              <a:t>3 </a:t>
            </a:r>
            <a:endParaRPr lang="zh-CN" altLang="en-US" dirty="0">
              <a:solidFill>
                <a:schemeClr val="accent2"/>
              </a:solidFill>
            </a:endParaRPr>
          </a:p>
        </p:txBody>
      </p:sp>
      <p:sp>
        <p:nvSpPr>
          <p:cNvPr id="14" name="矩形 47"/>
          <p:cNvSpPr>
            <a:spLocks noChangeArrowheads="1"/>
          </p:cNvSpPr>
          <p:nvPr/>
        </p:nvSpPr>
        <p:spPr bwMode="auto">
          <a:xfrm>
            <a:off x="1083945" y="730250"/>
            <a:ext cx="10029190" cy="608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说明及工程量计算规则主要变化情况</a:t>
            </a:r>
            <a:endParaRPr lang="en-US" altLang="zh-CN" sz="2800" b="1" dirty="0">
              <a:solidFill>
                <a:srgbClr val="000000"/>
              </a:solidFill>
            </a:endParaRPr>
          </a:p>
          <a:p>
            <a:pPr algn="l" eaLnBrk="1" latinLnBrk="0" hangingPunct="1">
              <a:lnSpc>
                <a:spcPct val="130000"/>
              </a:lnSpc>
              <a:spcBef>
                <a:spcPts val="600"/>
              </a:spcBef>
              <a:buClrTx/>
              <a:buSzTx/>
              <a:buNone/>
            </a:pPr>
            <a:r>
              <a:rPr lang="en-US" altLang="zh-CN" sz="2800" b="1" dirty="0">
                <a:solidFill>
                  <a:srgbClr val="000000"/>
                </a:solidFill>
                <a:sym typeface="+mn-ea"/>
              </a:rPr>
              <a:t>    1</a:t>
            </a:r>
            <a:r>
              <a:rPr lang="zh-CN" altLang="en-US" sz="2800" b="1" dirty="0">
                <a:solidFill>
                  <a:srgbClr val="000000"/>
                </a:solidFill>
                <a:sym typeface="+mn-ea"/>
              </a:rPr>
              <a:t>、</a:t>
            </a:r>
            <a:r>
              <a:rPr lang="zh-CN" altLang="en-US" sz="2800" b="1">
                <a:solidFill>
                  <a:srgbClr val="000000"/>
                </a:solidFill>
                <a:sym typeface="+mn-ea"/>
              </a:rPr>
              <a:t>界定了厚度</a:t>
            </a:r>
            <a:r>
              <a:rPr lang="zh-CN" altLang="en-US" sz="2800" b="1">
                <a:solidFill>
                  <a:srgbClr val="C00000"/>
                </a:solidFill>
                <a:sym typeface="+mn-ea"/>
              </a:rPr>
              <a:t>≤60mm</a:t>
            </a:r>
            <a:r>
              <a:rPr lang="zh-CN" altLang="en-US" sz="2800" b="1">
                <a:solidFill>
                  <a:srgbClr val="000000"/>
                </a:solidFill>
                <a:sym typeface="+mn-ea"/>
              </a:rPr>
              <a:t>的细石混凝土按找平层项目执行，厚度</a:t>
            </a:r>
            <a:r>
              <a:rPr lang="zh-CN" altLang="en-US" sz="2800" b="1">
                <a:solidFill>
                  <a:srgbClr val="C00000"/>
                </a:solidFill>
                <a:sym typeface="+mn-ea"/>
              </a:rPr>
              <a:t>＞60mm</a:t>
            </a:r>
            <a:r>
              <a:rPr lang="zh-CN" altLang="en-US" sz="2800" b="1">
                <a:solidFill>
                  <a:srgbClr val="000000"/>
                </a:solidFill>
                <a:sym typeface="+mn-ea"/>
              </a:rPr>
              <a:t>的</a:t>
            </a:r>
            <a:r>
              <a:rPr lang="zh-CN" altLang="en-US" sz="2800" b="1">
                <a:solidFill>
                  <a:srgbClr val="000000"/>
                </a:solidFill>
                <a:sym typeface="+mn-ea"/>
              </a:rPr>
              <a:t>细石混凝土按垫层项目执行。</a:t>
            </a:r>
            <a:endParaRPr lang="zh-CN" altLang="en-US" sz="2800" b="1">
              <a:solidFill>
                <a:srgbClr val="000000"/>
              </a:solidFill>
              <a:sym typeface="+mn-ea"/>
            </a:endParaRPr>
          </a:p>
          <a:p>
            <a:pPr algn="l" eaLnBrk="1" latinLnBrk="0" hangingPunct="1">
              <a:lnSpc>
                <a:spcPct val="130000"/>
              </a:lnSpc>
              <a:spcBef>
                <a:spcPts val="600"/>
              </a:spcBef>
              <a:buClrTx/>
              <a:buSzTx/>
              <a:buNone/>
            </a:pPr>
            <a:r>
              <a:rPr lang="zh-CN" altLang="zh-CN" sz="2800" b="1" dirty="0" smtClean="0">
                <a:solidFill>
                  <a:srgbClr val="000000"/>
                </a:solidFill>
                <a:sym typeface="+mn-ea"/>
              </a:rPr>
              <a:t>    </a:t>
            </a:r>
            <a:r>
              <a:rPr lang="en-US" altLang="zh-CN" sz="2800" b="1" dirty="0" smtClean="0">
                <a:solidFill>
                  <a:srgbClr val="000000"/>
                </a:solidFill>
                <a:sym typeface="+mn-ea"/>
              </a:rPr>
              <a:t>2</a:t>
            </a:r>
            <a:r>
              <a:rPr lang="zh-CN" altLang="en-US" sz="2800" b="1" dirty="0" smtClean="0">
                <a:solidFill>
                  <a:srgbClr val="000000"/>
                </a:solidFill>
                <a:sym typeface="+mn-ea"/>
              </a:rPr>
              <a:t>、</a:t>
            </a:r>
            <a:r>
              <a:rPr lang="zh-CN" altLang="zh-CN" sz="2800" b="1" dirty="0" smtClean="0">
                <a:solidFill>
                  <a:srgbClr val="000000"/>
                </a:solidFill>
                <a:sym typeface="+mn-ea"/>
              </a:rPr>
              <a:t>楼梯面层（含水泥砂浆面层）按设计图示尺寸以楼梯（包括踏步、休息平台及不大于500mm楼梯井）水平投影面积计算。楼梯与楼地面相连时，算至</a:t>
            </a:r>
            <a:r>
              <a:rPr lang="zh-CN" altLang="zh-CN" sz="2800" b="1" dirty="0" smtClean="0">
                <a:solidFill>
                  <a:srgbClr val="C00000"/>
                </a:solidFill>
                <a:sym typeface="+mn-ea"/>
              </a:rPr>
              <a:t>梯口梁内侧边沿</a:t>
            </a:r>
            <a:r>
              <a:rPr lang="zh-CN" altLang="zh-CN" sz="2800" b="1" dirty="0" smtClean="0">
                <a:solidFill>
                  <a:srgbClr val="000000"/>
                </a:solidFill>
                <a:sym typeface="+mn-ea"/>
              </a:rPr>
              <a:t>；无梯口梁者算至最上一层</a:t>
            </a:r>
            <a:r>
              <a:rPr lang="zh-CN" altLang="zh-CN" sz="2800" b="1" dirty="0" smtClean="0">
                <a:solidFill>
                  <a:srgbClr val="C00000"/>
                </a:solidFill>
                <a:sym typeface="+mn-ea"/>
              </a:rPr>
              <a:t>踏步边沿加300mm</a:t>
            </a:r>
            <a:r>
              <a:rPr lang="zh-CN" altLang="zh-CN" sz="2800" b="1" dirty="0" smtClean="0">
                <a:solidFill>
                  <a:srgbClr val="000000"/>
                </a:solidFill>
                <a:sym typeface="+mn-ea"/>
              </a:rPr>
              <a:t>。</a:t>
            </a:r>
            <a:endParaRPr lang="zh-CN" altLang="zh-CN" sz="2800" b="1" dirty="0" smtClean="0">
              <a:solidFill>
                <a:srgbClr val="000000"/>
              </a:solidFill>
              <a:sym typeface="+mn-ea"/>
            </a:endParaRPr>
          </a:p>
          <a:p>
            <a:pPr algn="l" eaLnBrk="1" latinLnBrk="0" hangingPunct="1">
              <a:lnSpc>
                <a:spcPct val="130000"/>
              </a:lnSpc>
              <a:spcBef>
                <a:spcPts val="600"/>
              </a:spcBef>
              <a:buClrTx/>
              <a:buSzTx/>
              <a:buNone/>
            </a:pPr>
            <a:r>
              <a:rPr lang="zh-CN" altLang="en-US" sz="2800" b="1" dirty="0">
                <a:solidFill>
                  <a:srgbClr val="000000"/>
                </a:solidFill>
              </a:rPr>
              <a:t>   </a:t>
            </a:r>
            <a:r>
              <a:rPr lang="en-US" altLang="zh-CN" sz="2800" b="1" dirty="0">
                <a:solidFill>
                  <a:srgbClr val="000000"/>
                </a:solidFill>
              </a:rPr>
              <a:t> 3</a:t>
            </a:r>
            <a:r>
              <a:rPr lang="zh-CN" altLang="en-US" sz="2800" b="1" dirty="0">
                <a:solidFill>
                  <a:srgbClr val="000000"/>
                </a:solidFill>
              </a:rPr>
              <a:t>、</a:t>
            </a:r>
            <a:r>
              <a:rPr lang="zh-CN" altLang="zh-CN" sz="2800" b="1" dirty="0" smtClean="0">
                <a:solidFill>
                  <a:srgbClr val="000000"/>
                </a:solidFill>
                <a:sym typeface="+mn-ea"/>
              </a:rPr>
              <a:t>台阶面层（含水泥砂浆面层）按设计图示尺寸以台阶（</a:t>
            </a:r>
            <a:r>
              <a:rPr lang="zh-CN" altLang="zh-CN" sz="2800" b="1" dirty="0" smtClean="0">
                <a:solidFill>
                  <a:srgbClr val="C00000"/>
                </a:solidFill>
                <a:sym typeface="+mn-ea"/>
              </a:rPr>
              <a:t>包括最上层踏步边沿加300mm</a:t>
            </a:r>
            <a:r>
              <a:rPr lang="zh-CN" altLang="zh-CN" sz="2800" b="1" dirty="0" smtClean="0">
                <a:solidFill>
                  <a:srgbClr val="000000"/>
                </a:solidFill>
                <a:sym typeface="+mn-ea"/>
              </a:rPr>
              <a:t> ）水平投影面积计算。</a:t>
            </a:r>
            <a:endParaRPr lang="zh-CN" altLang="zh-CN" sz="2800" b="1" dirty="0" smtClean="0">
              <a:solidFill>
                <a:srgbClr val="000000"/>
              </a:solidFill>
              <a:latin typeface="微软雅黑" panose="020B0503020204020204" pitchFamily="34" charset="-122"/>
              <a:ea typeface="微软雅黑" panose="020B0503020204020204" pitchFamily="34" charset="-122"/>
            </a:endParaRPr>
          </a:p>
          <a:p>
            <a:pPr algn="l" eaLnBrk="1" latinLnBrk="0" hangingPunct="1">
              <a:lnSpc>
                <a:spcPct val="130000"/>
              </a:lnSpc>
              <a:spcBef>
                <a:spcPts val="600"/>
              </a:spcBef>
              <a:buClrTx/>
              <a:buSzTx/>
              <a:buNone/>
            </a:pPr>
            <a:r>
              <a:rPr lang="en-US" altLang="zh-CN" sz="2800" b="1" dirty="0">
                <a:solidFill>
                  <a:srgbClr val="000000"/>
                </a:solidFill>
              </a:rPr>
              <a:t>  </a:t>
            </a:r>
            <a:r>
              <a:rPr lang="zh-CN" altLang="zh-CN" sz="2800" b="1" dirty="0" smtClean="0">
                <a:solidFill>
                  <a:srgbClr val="000000"/>
                </a:solidFill>
              </a:rPr>
              <a:t>  </a:t>
            </a:r>
            <a:r>
              <a:rPr lang="en-US" altLang="zh-CN" sz="2800" b="1" dirty="0" smtClean="0">
                <a:solidFill>
                  <a:srgbClr val="000000"/>
                </a:solidFill>
              </a:rPr>
              <a:t>4</a:t>
            </a:r>
            <a:r>
              <a:rPr lang="zh-CN" altLang="zh-CN" sz="2800" b="1" dirty="0" smtClean="0">
                <a:solidFill>
                  <a:srgbClr val="000000"/>
                </a:solidFill>
              </a:rPr>
              <a:t>、</a:t>
            </a:r>
            <a:r>
              <a:rPr lang="zh-CN" altLang="zh-CN" sz="2800" b="1" dirty="0" smtClean="0">
                <a:solidFill>
                  <a:srgbClr val="000000"/>
                </a:solidFill>
                <a:sym typeface="+mn-ea"/>
              </a:rPr>
              <a:t>踢脚线按设计图示长度乘高度</a:t>
            </a:r>
            <a:r>
              <a:rPr lang="zh-CN" altLang="zh-CN" sz="2800" b="1" dirty="0" smtClean="0">
                <a:solidFill>
                  <a:srgbClr val="C00000"/>
                </a:solidFill>
                <a:sym typeface="+mn-ea"/>
              </a:rPr>
              <a:t>以面积</a:t>
            </a:r>
            <a:r>
              <a:rPr lang="zh-CN" altLang="zh-CN" sz="2800" b="1" dirty="0" smtClean="0">
                <a:solidFill>
                  <a:srgbClr val="000000"/>
                </a:solidFill>
                <a:sym typeface="+mn-ea"/>
              </a:rPr>
              <a:t>计算。</a:t>
            </a:r>
            <a:endParaRPr lang="zh-CN" altLang="zh-CN" sz="2800" b="1" dirty="0" smtClean="0">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advTm="6532">
        <p14:doors dir="vert"/>
      </p:transition>
    </mc:Choice>
    <mc:Fallback>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4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墙、柱面工程</a:t>
            </a:r>
            <a:endParaRPr lang="zh-CN" altLang="en-US" sz="2800" dirty="0">
              <a:solidFill>
                <a:schemeClr val="accent2"/>
              </a:solidFill>
              <a:latin typeface="微软雅黑" panose="020B0503020204020204" pitchFamily="34" charset="-122"/>
              <a:ea typeface="微软雅黑" panose="020B0503020204020204" pitchFamily="34" charset="-122"/>
            </a:endParaRPr>
          </a:p>
          <a:p>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5" name="Rectangle 8"/>
          <p:cNvSpPr>
            <a:spLocks noChangeArrowheads="1"/>
          </p:cNvSpPr>
          <p:nvPr/>
        </p:nvSpPr>
        <p:spPr bwMode="auto">
          <a:xfrm>
            <a:off x="923925" y="3058795"/>
            <a:ext cx="10464165" cy="2572385"/>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8" name="Freeform 7"/>
          <p:cNvSpPr/>
          <p:nvPr/>
        </p:nvSpPr>
        <p:spPr bwMode="auto">
          <a:xfrm>
            <a:off x="841375" y="2827655"/>
            <a:ext cx="116840" cy="54737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Freeform 9"/>
          <p:cNvSpPr/>
          <p:nvPr/>
        </p:nvSpPr>
        <p:spPr bwMode="auto">
          <a:xfrm>
            <a:off x="841375" y="2845435"/>
            <a:ext cx="4027170" cy="42291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3" name="TextBox 32"/>
          <p:cNvSpPr txBox="1"/>
          <p:nvPr/>
        </p:nvSpPr>
        <p:spPr>
          <a:xfrm>
            <a:off x="923925" y="2845435"/>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增加项目</a:t>
            </a:r>
            <a:endParaRPr lang="zh-CN" altLang="en-US" sz="2400" b="1" dirty="0">
              <a:solidFill>
                <a:schemeClr val="accent2"/>
              </a:solidFill>
              <a:latin typeface="+mj-ea"/>
              <a:ea typeface="+mj-ea"/>
            </a:endParaRPr>
          </a:p>
        </p:txBody>
      </p:sp>
      <p:sp>
        <p:nvSpPr>
          <p:cNvPr id="36" name="TextBox 35"/>
          <p:cNvSpPr txBox="1"/>
          <p:nvPr/>
        </p:nvSpPr>
        <p:spPr>
          <a:xfrm>
            <a:off x="1243965" y="3375025"/>
            <a:ext cx="9808845" cy="1938020"/>
          </a:xfrm>
          <a:prstGeom prst="rect">
            <a:avLst/>
          </a:prstGeom>
          <a:noFill/>
        </p:spPr>
        <p:txBody>
          <a:bodyPr wrap="square" rtlCol="0">
            <a:spAutoFit/>
          </a:bodyPr>
          <a:lstStyle/>
          <a:p>
            <a:r>
              <a:rPr lang="en-US" altLang="zh-CN" sz="2400" b="1" dirty="0" smtClean="0">
                <a:solidFill>
                  <a:srgbClr val="000000"/>
                </a:solidFill>
                <a:latin typeface="+mn-ea"/>
                <a:ea typeface="+mn-ea"/>
                <a:sym typeface="+mn-ea"/>
              </a:rPr>
              <a:t>1</a:t>
            </a:r>
            <a:r>
              <a:rPr lang="zh-CN" altLang="en-US" sz="2400" b="1" dirty="0" smtClean="0">
                <a:solidFill>
                  <a:srgbClr val="000000"/>
                </a:solidFill>
                <a:latin typeface="+mn-ea"/>
                <a:ea typeface="+mn-ea"/>
                <a:sym typeface="+mn-ea"/>
              </a:rPr>
              <a:t>、</a:t>
            </a:r>
            <a:r>
              <a:rPr lang="zh-CN" altLang="zh-CN" sz="2400" b="1" dirty="0" smtClean="0">
                <a:solidFill>
                  <a:srgbClr val="000000"/>
                </a:solidFill>
                <a:latin typeface="+mn-ea"/>
                <a:ea typeface="+mn-ea"/>
                <a:sym typeface="+mn-ea"/>
              </a:rPr>
              <a:t>墙面装饰性抹灰 “水刷石、干粘白石子、斩假石”相应项目不再细分部位</a:t>
            </a:r>
            <a:r>
              <a:rPr lang="zh-CN" altLang="en-US" sz="2400" b="1" dirty="0" smtClean="0">
                <a:solidFill>
                  <a:srgbClr val="000000"/>
                </a:solidFill>
                <a:latin typeface="+mn-ea"/>
                <a:ea typeface="+mn-ea"/>
                <a:sym typeface="+mn-ea"/>
              </a:rPr>
              <a:t>。</a:t>
            </a:r>
            <a:endParaRPr lang="en-US" altLang="zh-CN" sz="2400" b="1" dirty="0" smtClean="0">
              <a:solidFill>
                <a:srgbClr val="000000"/>
              </a:solidFill>
              <a:latin typeface="+mn-ea"/>
              <a:ea typeface="+mn-ea"/>
            </a:endParaRPr>
          </a:p>
          <a:p>
            <a:r>
              <a:rPr lang="en-US" altLang="zh-CN" sz="2400" b="1" dirty="0" smtClean="0">
                <a:solidFill>
                  <a:srgbClr val="000000"/>
                </a:solidFill>
                <a:latin typeface="+mn-ea"/>
                <a:ea typeface="+mn-ea"/>
                <a:sym typeface="+mn-ea"/>
              </a:rPr>
              <a:t>2</a:t>
            </a:r>
            <a:r>
              <a:rPr lang="zh-CN" altLang="en-US" sz="2400" b="1" dirty="0" smtClean="0">
                <a:solidFill>
                  <a:srgbClr val="000000"/>
                </a:solidFill>
                <a:latin typeface="+mn-ea"/>
                <a:ea typeface="+mn-ea"/>
                <a:sym typeface="+mn-ea"/>
              </a:rPr>
              <a:t>、</a:t>
            </a:r>
            <a:r>
              <a:rPr lang="zh-CN" altLang="zh-CN" sz="2400" b="1" dirty="0" smtClean="0">
                <a:solidFill>
                  <a:srgbClr val="000000"/>
                </a:solidFill>
                <a:latin typeface="+mn-ea"/>
                <a:ea typeface="+mn-ea"/>
                <a:sym typeface="+mn-ea"/>
              </a:rPr>
              <a:t>墙面块料面层工程根据材质调整</a:t>
            </a:r>
            <a:r>
              <a:rPr lang="zh-CN" altLang="en-US" sz="2400" b="1" dirty="0" smtClean="0">
                <a:solidFill>
                  <a:srgbClr val="000000"/>
                </a:solidFill>
                <a:latin typeface="+mn-ea"/>
                <a:ea typeface="+mn-ea"/>
                <a:sym typeface="+mn-ea"/>
              </a:rPr>
              <a:t>，</a:t>
            </a:r>
            <a:r>
              <a:rPr lang="zh-CN" altLang="zh-CN" sz="2400" b="1" dirty="0" smtClean="0">
                <a:solidFill>
                  <a:srgbClr val="000000"/>
                </a:solidFill>
                <a:latin typeface="+mn-ea"/>
                <a:ea typeface="+mn-ea"/>
                <a:sym typeface="+mn-ea"/>
              </a:rPr>
              <a:t>增加“瓷板、背栓式干挂面砖”</a:t>
            </a:r>
            <a:r>
              <a:rPr lang="zh-CN" altLang="en-US" sz="2400" b="1" dirty="0" smtClean="0">
                <a:solidFill>
                  <a:srgbClr val="000000"/>
                </a:solidFill>
                <a:latin typeface="+mn-ea"/>
                <a:ea typeface="+mn-ea"/>
                <a:sym typeface="+mn-ea"/>
              </a:rPr>
              <a:t>等</a:t>
            </a:r>
            <a:r>
              <a:rPr lang="zh-CN" altLang="zh-CN" sz="2400" b="1" dirty="0" smtClean="0">
                <a:solidFill>
                  <a:srgbClr val="000000"/>
                </a:solidFill>
                <a:latin typeface="+mn-ea"/>
                <a:ea typeface="+mn-ea"/>
                <a:sym typeface="+mn-ea"/>
              </a:rPr>
              <a:t>项目。</a:t>
            </a:r>
            <a:endParaRPr lang="en-US" altLang="zh-CN" sz="2400" b="1" dirty="0" smtClean="0">
              <a:solidFill>
                <a:srgbClr val="000000"/>
              </a:solidFill>
              <a:latin typeface="+mn-ea"/>
              <a:ea typeface="+mn-ea"/>
            </a:endParaRPr>
          </a:p>
          <a:p>
            <a:r>
              <a:rPr lang="en-US" altLang="zh-CN" sz="2400" b="1" dirty="0" smtClean="0">
                <a:solidFill>
                  <a:srgbClr val="000000"/>
                </a:solidFill>
                <a:latin typeface="+mn-ea"/>
                <a:ea typeface="+mn-ea"/>
                <a:sym typeface="+mn-ea"/>
              </a:rPr>
              <a:t>3</a:t>
            </a:r>
            <a:r>
              <a:rPr lang="zh-CN" altLang="en-US" sz="2400" b="1" dirty="0" smtClean="0">
                <a:solidFill>
                  <a:srgbClr val="000000"/>
                </a:solidFill>
                <a:latin typeface="+mn-ea"/>
                <a:ea typeface="+mn-ea"/>
                <a:sym typeface="+mn-ea"/>
              </a:rPr>
              <a:t>、</a:t>
            </a:r>
            <a:r>
              <a:rPr lang="zh-CN" altLang="zh-CN" sz="2400" b="1" dirty="0" smtClean="0">
                <a:solidFill>
                  <a:srgbClr val="000000"/>
                </a:solidFill>
                <a:latin typeface="+mn-ea"/>
                <a:ea typeface="+mn-ea"/>
                <a:sym typeface="+mn-ea"/>
              </a:rPr>
              <a:t>增加“玻纤网格布、钢丝网”项目。</a:t>
            </a:r>
            <a:endParaRPr lang="zh-CN" altLang="zh-CN" sz="2400" b="1" dirty="0" smtClean="0">
              <a:solidFill>
                <a:srgbClr val="000000"/>
              </a:solidFill>
              <a:latin typeface="+mn-ea"/>
              <a:ea typeface="+mn-ea"/>
              <a:sym typeface="+mn-ea"/>
            </a:endParaRPr>
          </a:p>
        </p:txBody>
      </p:sp>
      <p:sp>
        <p:nvSpPr>
          <p:cNvPr id="100" name="文本框 99"/>
          <p:cNvSpPr txBox="1"/>
          <p:nvPr/>
        </p:nvSpPr>
        <p:spPr>
          <a:xfrm>
            <a:off x="958215" y="744220"/>
            <a:ext cx="10573385" cy="1753235"/>
          </a:xfrm>
          <a:prstGeom prst="rect">
            <a:avLst/>
          </a:prstGeom>
          <a:noFill/>
          <a:ln w="9525">
            <a:noFill/>
          </a:ln>
        </p:spPr>
        <p:txBody>
          <a:bodyPr wrap="square">
            <a:spAutoFit/>
          </a:bodyPr>
          <a:p>
            <a:pPr marL="0" indent="266700" eaLnBrk="1" latinLnBrk="0" hangingPunct="1">
              <a:lnSpc>
                <a:spcPct val="150000"/>
              </a:lnSpc>
            </a:pPr>
            <a:r>
              <a:rPr lang="en-US" altLang="zh-CN" sz="2400" b="1">
                <a:solidFill>
                  <a:srgbClr val="000000"/>
                </a:solidFill>
                <a:ea typeface="宋体" panose="02010600030101010101" pitchFamily="2" charset="-122"/>
              </a:rPr>
              <a:t>   </a:t>
            </a:r>
            <a:r>
              <a:rPr lang="en-US" altLang="zh-CN" sz="2400" b="1">
                <a:solidFill>
                  <a:srgbClr val="000000"/>
                </a:solidFill>
                <a:latin typeface="+mn-ea"/>
                <a:ea typeface="+mn-ea"/>
                <a:cs typeface="+mn-ea"/>
              </a:rPr>
              <a:t> </a:t>
            </a:r>
            <a:r>
              <a:rPr lang="zh-CN" sz="2400" b="1">
                <a:solidFill>
                  <a:srgbClr val="000000"/>
                </a:solidFill>
                <a:latin typeface="+mn-ea"/>
                <a:ea typeface="+mn-ea"/>
                <a:cs typeface="+mn-ea"/>
              </a:rPr>
              <a:t>本章包括整修项目、墙面抹灰、墙面装饰抹灰、柱（梁）面抹灰、柱（梁）面装饰抹灰、零星抹灰、墙面块料面层、柱（梁）面镶贴块料、镶贴零星块料、墙饰面、柱（梁）饰面、幕墙工程及隔断，共十三节243个子目。</a:t>
            </a:r>
            <a:endParaRPr lang="zh-CN" sz="2400" b="1">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编制概况</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1</a:t>
            </a:r>
            <a:endParaRPr lang="zh-CN" altLang="en-US" dirty="0">
              <a:solidFill>
                <a:schemeClr val="accent2"/>
              </a:solidFill>
            </a:endParaRPr>
          </a:p>
        </p:txBody>
      </p:sp>
      <p:sp>
        <p:nvSpPr>
          <p:cNvPr id="5" name="TextBox 4"/>
          <p:cNvSpPr txBox="1"/>
          <p:nvPr/>
        </p:nvSpPr>
        <p:spPr>
          <a:xfrm>
            <a:off x="951865" y="980440"/>
            <a:ext cx="10366375" cy="5215890"/>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三、修编思路</a:t>
            </a:r>
            <a:endParaRPr lang="zh-CN" altLang="en-US" sz="2800" b="1" dirty="0" smtClean="0">
              <a:latin typeface="+mn-ea"/>
              <a:ea typeface="+mn-ea"/>
              <a:cs typeface="+mn-ea"/>
            </a:endParaRPr>
          </a:p>
          <a:p>
            <a:pPr eaLnBrk="1" latinLnBrk="0" hangingPunct="1">
              <a:lnSpc>
                <a:spcPct val="150000"/>
              </a:lnSpc>
            </a:pPr>
            <a:r>
              <a:rPr lang="zh-CN" altLang="en-US" sz="2800" b="1" dirty="0">
                <a:latin typeface="微软雅黑" panose="020B0503020204020204" pitchFamily="34" charset="-122"/>
                <a:ea typeface="微软雅黑" panose="020B0503020204020204" pitchFamily="34" charset="-122"/>
                <a:sym typeface="+mn-ea"/>
              </a:rPr>
              <a:t>     </a:t>
            </a:r>
            <a:r>
              <a:rPr lang="zh-CN" altLang="en-US" sz="2800" b="1" dirty="0">
                <a:solidFill>
                  <a:srgbClr val="000000"/>
                </a:solidFill>
                <a:latin typeface="微软雅黑" panose="020B0503020204020204" pitchFamily="34" charset="-122"/>
                <a:ea typeface="微软雅黑" panose="020B0503020204020204" pitchFamily="34" charset="-122"/>
                <a:sym typeface="+mn-ea"/>
              </a:rPr>
              <a:t> 本次房屋修缮定额修编，是在符合国家现行规范的前提下，以《房屋修缮工程消耗量定额》(TY01-41-2018)为基础进行修订编制。项目设置简明适用，消耗量进一步贴近市场，反映我省社会平均水平，同时满足建筑业“营改增”及实施全费用定额要求，着重解决定额与市场不适应的部分，着力提升定额的指导和约束作用。</a:t>
            </a:r>
            <a:endParaRPr lang="zh-CN" altLang="en-US" sz="2600" b="1">
              <a:latin typeface="方正小标宋简体" charset="-122"/>
            </a:endParaRPr>
          </a:p>
          <a:p>
            <a:pPr eaLnBrk="1" latinLnBrk="0" hangingPunct="1">
              <a:lnSpc>
                <a:spcPct val="150000"/>
              </a:lnSpc>
            </a:pPr>
            <a:endParaRPr sz="26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4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墙、柱面工程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2" name="Rectangle 11"/>
          <p:cNvSpPr>
            <a:spLocks noChangeArrowheads="1"/>
          </p:cNvSpPr>
          <p:nvPr/>
        </p:nvSpPr>
        <p:spPr bwMode="auto">
          <a:xfrm>
            <a:off x="923925" y="1287145"/>
            <a:ext cx="10464165" cy="3877310"/>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7" name="Freeform 6"/>
          <p:cNvSpPr/>
          <p:nvPr/>
        </p:nvSpPr>
        <p:spPr bwMode="auto">
          <a:xfrm>
            <a:off x="841375" y="1035685"/>
            <a:ext cx="116840" cy="545465"/>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841375" y="1053465"/>
            <a:ext cx="4187825" cy="421005"/>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923925" y="1053465"/>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删除项目</a:t>
            </a:r>
            <a:endParaRPr lang="zh-CN" altLang="en-US" sz="2400" b="1" dirty="0">
              <a:solidFill>
                <a:schemeClr val="accent2"/>
              </a:solidFill>
              <a:latin typeface="+mj-ea"/>
              <a:ea typeface="+mj-ea"/>
            </a:endParaRPr>
          </a:p>
        </p:txBody>
      </p:sp>
      <p:sp>
        <p:nvSpPr>
          <p:cNvPr id="37" name="TextBox 36"/>
          <p:cNvSpPr txBox="1"/>
          <p:nvPr/>
        </p:nvSpPr>
        <p:spPr>
          <a:xfrm>
            <a:off x="1251585" y="1581150"/>
            <a:ext cx="9808845" cy="2861310"/>
          </a:xfrm>
          <a:prstGeom prst="rect">
            <a:avLst/>
          </a:prstGeom>
          <a:noFill/>
        </p:spPr>
        <p:txBody>
          <a:bodyPr wrap="square" rtlCol="0">
            <a:spAutoFit/>
          </a:bodyPr>
          <a:lstStyle/>
          <a:p>
            <a:pPr eaLnBrk="1" latinLnBrk="0" hangingPunct="1">
              <a:lnSpc>
                <a:spcPct val="150000"/>
              </a:lnSpc>
            </a:pPr>
            <a:r>
              <a:rPr lang="en-US" altLang="zh-CN" sz="2400" b="1" dirty="0" smtClean="0">
                <a:solidFill>
                  <a:srgbClr val="000000"/>
                </a:solidFill>
                <a:latin typeface="+mn-ea"/>
                <a:ea typeface="+mn-ea"/>
                <a:sym typeface="+mn-ea"/>
              </a:rPr>
              <a:t>1</a:t>
            </a:r>
            <a:r>
              <a:rPr lang="zh-CN" altLang="en-US" sz="2400" b="1" dirty="0" smtClean="0">
                <a:solidFill>
                  <a:srgbClr val="000000"/>
                </a:solidFill>
                <a:latin typeface="+mn-ea"/>
                <a:ea typeface="+mn-ea"/>
                <a:sym typeface="+mn-ea"/>
              </a:rPr>
              <a:t>、墙面抹灰工程删除“抹石灰砂浆、混凝土砌块墙、加气混凝土条板墙、大模板墙、抹水泥珍珠岩墙面”项目。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2</a:t>
            </a:r>
            <a:r>
              <a:rPr lang="zh-CN" altLang="en-US" sz="2400" b="1" dirty="0" smtClean="0">
                <a:solidFill>
                  <a:srgbClr val="000000"/>
                </a:solidFill>
                <a:latin typeface="+mn-ea"/>
                <a:ea typeface="+mn-ea"/>
                <a:sym typeface="+mn-ea"/>
              </a:rPr>
              <a:t>、墙面块料面层工程删除“镶贴水磨石预制板、碎拼预制水磨石块、镶贴琉璃”项目。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3</a:t>
            </a:r>
            <a:r>
              <a:rPr lang="zh-CN" altLang="en-US" sz="2400" b="1" dirty="0" smtClean="0">
                <a:solidFill>
                  <a:srgbClr val="000000"/>
                </a:solidFill>
                <a:latin typeface="+mn-ea"/>
                <a:ea typeface="+mn-ea"/>
                <a:sym typeface="+mn-ea"/>
              </a:rPr>
              <a:t>、墙饰面工程删除“灰帘隔墙、板条隔墙、石膏板隔墙”等项目。</a:t>
            </a:r>
            <a:endParaRPr lang="zh-CN" altLang="en-US" sz="2400" b="1" dirty="0" smtClean="0">
              <a:solidFill>
                <a:srgbClr val="000000"/>
              </a:solidFill>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4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墙、柱面工程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a:solidFill>
                  <a:schemeClr val="accent2"/>
                </a:solidFill>
              </a:rPr>
              <a:t>3 </a:t>
            </a:r>
            <a:endParaRPr lang="zh-CN" altLang="en-US" dirty="0">
              <a:solidFill>
                <a:schemeClr val="accent2"/>
              </a:solidFill>
            </a:endParaRPr>
          </a:p>
        </p:txBody>
      </p:sp>
      <p:sp>
        <p:nvSpPr>
          <p:cNvPr id="14" name="矩形 47"/>
          <p:cNvSpPr>
            <a:spLocks noChangeArrowheads="1"/>
          </p:cNvSpPr>
          <p:nvPr/>
        </p:nvSpPr>
        <p:spPr bwMode="auto">
          <a:xfrm>
            <a:off x="1083945" y="730250"/>
            <a:ext cx="10029190"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说明及工程量计算规则主要变化情况</a:t>
            </a:r>
            <a:endParaRPr lang="en-US" altLang="zh-CN" sz="2800" b="1" dirty="0">
              <a:solidFill>
                <a:srgbClr val="000000"/>
              </a:solidFill>
            </a:endParaRPr>
          </a:p>
          <a:p>
            <a:pPr algn="l" eaLnBrk="1" latinLnBrk="0" hangingPunct="1">
              <a:lnSpc>
                <a:spcPct val="130000"/>
              </a:lnSpc>
              <a:spcBef>
                <a:spcPts val="600"/>
              </a:spcBef>
              <a:buClrTx/>
              <a:buSzTx/>
              <a:buNone/>
            </a:pPr>
            <a:r>
              <a:rPr lang="en-US" altLang="zh-CN" sz="2800" b="1" dirty="0">
                <a:solidFill>
                  <a:srgbClr val="000000"/>
                </a:solidFill>
                <a:sym typeface="+mn-ea"/>
              </a:rPr>
              <a:t>    1</a:t>
            </a:r>
            <a:r>
              <a:rPr lang="zh-CN" altLang="en-US" sz="2800" b="1" dirty="0">
                <a:solidFill>
                  <a:srgbClr val="000000"/>
                </a:solidFill>
                <a:sym typeface="+mn-ea"/>
              </a:rPr>
              <a:t>、</a:t>
            </a:r>
            <a:r>
              <a:rPr altLang="zh-CN" sz="2800" b="1" dirty="0" smtClean="0">
                <a:solidFill>
                  <a:srgbClr val="000000"/>
                </a:solidFill>
                <a:sym typeface="+mn-ea"/>
              </a:rPr>
              <a:t>墙面装饰抹灰中单独设立了“</a:t>
            </a:r>
            <a:r>
              <a:rPr altLang="zh-CN" sz="2800" b="1" dirty="0" smtClean="0">
                <a:solidFill>
                  <a:srgbClr val="C00000"/>
                </a:solidFill>
                <a:sym typeface="+mn-ea"/>
              </a:rPr>
              <a:t>打底找平</a:t>
            </a:r>
            <a:r>
              <a:rPr altLang="zh-CN" sz="2800" b="1" dirty="0" smtClean="0">
                <a:solidFill>
                  <a:srgbClr val="000000"/>
                </a:solidFill>
                <a:sym typeface="+mn-ea"/>
              </a:rPr>
              <a:t>”子目，块料底层黏贴前的打底找平可套用该子目，厚度不同时可根据具体情况套用</a:t>
            </a:r>
            <a:r>
              <a:rPr lang="zh-CN" sz="2800" b="1" dirty="0" smtClean="0">
                <a:solidFill>
                  <a:srgbClr val="000000"/>
                </a:solidFill>
                <a:sym typeface="+mn-ea"/>
              </a:rPr>
              <a:t>墙面</a:t>
            </a:r>
            <a:r>
              <a:rPr altLang="zh-CN" sz="2800" b="1" dirty="0" smtClean="0">
                <a:solidFill>
                  <a:srgbClr val="000000"/>
                </a:solidFill>
                <a:sym typeface="+mn-ea"/>
              </a:rPr>
              <a:t>抹灰中每增减子目。</a:t>
            </a:r>
            <a:endParaRPr altLang="zh-CN" sz="2800" b="1" dirty="0" smtClean="0">
              <a:solidFill>
                <a:srgbClr val="000000"/>
              </a:solidFill>
              <a:sym typeface="+mn-ea"/>
            </a:endParaRPr>
          </a:p>
          <a:p>
            <a:pPr algn="l" eaLnBrk="1" latinLnBrk="0" hangingPunct="1">
              <a:lnSpc>
                <a:spcPct val="130000"/>
              </a:lnSpc>
              <a:spcBef>
                <a:spcPts val="600"/>
              </a:spcBef>
              <a:buClrTx/>
              <a:buSzTx/>
              <a:buNone/>
            </a:pPr>
            <a:r>
              <a:rPr altLang="zh-CN" sz="2800" b="1" dirty="0" smtClean="0">
                <a:solidFill>
                  <a:srgbClr val="000000"/>
                </a:solidFill>
                <a:sym typeface="+mn-ea"/>
              </a:rPr>
              <a:t>    </a:t>
            </a:r>
            <a:r>
              <a:rPr lang="en-US" sz="2800" b="1" dirty="0" smtClean="0">
                <a:solidFill>
                  <a:srgbClr val="000000"/>
                </a:solidFill>
                <a:sym typeface="+mn-ea"/>
              </a:rPr>
              <a:t>2</a:t>
            </a:r>
            <a:r>
              <a:rPr lang="zh-CN" altLang="en-US" sz="2800" b="1" dirty="0" smtClean="0">
                <a:solidFill>
                  <a:srgbClr val="000000"/>
                </a:solidFill>
                <a:sym typeface="+mn-ea"/>
              </a:rPr>
              <a:t>、</a:t>
            </a:r>
            <a:r>
              <a:rPr lang="zh-CN" altLang="en-US" sz="2800" b="1">
                <a:solidFill>
                  <a:srgbClr val="000000"/>
                </a:solidFill>
                <a:sym typeface="+mn-ea"/>
              </a:rPr>
              <a:t>墙面抹灰工程中按</a:t>
            </a:r>
            <a:r>
              <a:rPr lang="zh-CN" altLang="en-US" sz="2800" b="1">
                <a:solidFill>
                  <a:srgbClr val="C00000"/>
                </a:solidFill>
                <a:sym typeface="+mn-ea"/>
              </a:rPr>
              <a:t>内墙、外墙</a:t>
            </a:r>
            <a:r>
              <a:rPr lang="zh-CN" altLang="en-US" sz="2800" b="1">
                <a:solidFill>
                  <a:srgbClr val="000000"/>
                </a:solidFill>
                <a:sym typeface="+mn-ea"/>
              </a:rPr>
              <a:t>列项。</a:t>
            </a:r>
            <a:r>
              <a:rPr lang="zh-CN" altLang="en-US" sz="2800" b="1">
                <a:solidFill>
                  <a:srgbClr val="000000"/>
                </a:solidFill>
                <a:sym typeface="+mn-ea"/>
              </a:rPr>
              <a:t>不再区分砖墙面和混凝土墙面抹灰。</a:t>
            </a:r>
            <a:endParaRPr lang="zh-CN" altLang="en-US" sz="2800" b="1">
              <a:solidFill>
                <a:srgbClr val="000000"/>
              </a:solidFill>
              <a:sym typeface="+mn-ea"/>
            </a:endParaRPr>
          </a:p>
          <a:p>
            <a:pPr algn="l" eaLnBrk="1" latinLnBrk="0" hangingPunct="1">
              <a:lnSpc>
                <a:spcPct val="130000"/>
              </a:lnSpc>
              <a:spcBef>
                <a:spcPts val="600"/>
              </a:spcBef>
              <a:buClrTx/>
              <a:buSzTx/>
              <a:buNone/>
            </a:pPr>
            <a:r>
              <a:rPr lang="en-US" altLang="zh-CN" sz="2800" b="1" dirty="0" smtClean="0">
                <a:solidFill>
                  <a:srgbClr val="000000"/>
                </a:solidFill>
                <a:sym typeface="+mn-ea"/>
              </a:rPr>
              <a:t>    3</a:t>
            </a:r>
            <a:r>
              <a:rPr lang="zh-CN" altLang="en-US" sz="2800" b="1" dirty="0" smtClean="0">
                <a:solidFill>
                  <a:srgbClr val="000000"/>
                </a:solidFill>
                <a:sym typeface="+mn-ea"/>
              </a:rPr>
              <a:t>、</a:t>
            </a:r>
            <a:r>
              <a:rPr lang="zh-CN" altLang="en-US" sz="2800" b="1" dirty="0" smtClean="0">
                <a:solidFill>
                  <a:srgbClr val="C00000"/>
                </a:solidFill>
                <a:sym typeface="+mn-ea"/>
              </a:rPr>
              <a:t>零星抹灰</a:t>
            </a:r>
            <a:r>
              <a:rPr lang="zh-CN" altLang="en-US" sz="2800" b="1" dirty="0" smtClean="0">
                <a:solidFill>
                  <a:srgbClr val="000000"/>
                </a:solidFill>
                <a:sym typeface="+mn-ea"/>
              </a:rPr>
              <a:t>适用于各种壁柜、碗柜、飘窗板、空调隔板、暖气罩、池槽、花台以及小于或等于</a:t>
            </a:r>
            <a:r>
              <a:rPr lang="en-US" altLang="zh-CN" sz="2800" b="1" dirty="0" smtClean="0">
                <a:solidFill>
                  <a:srgbClr val="000000"/>
                </a:solidFill>
                <a:sym typeface="+mn-ea"/>
              </a:rPr>
              <a:t>0.5m</a:t>
            </a:r>
            <a:r>
              <a:rPr lang="en-US" altLang="zh-CN" sz="2800" b="1" baseline="30000" dirty="0" smtClean="0">
                <a:solidFill>
                  <a:srgbClr val="000000"/>
                </a:solidFill>
                <a:sym typeface="+mn-ea"/>
              </a:rPr>
              <a:t>2</a:t>
            </a:r>
            <a:r>
              <a:rPr lang="zh-CN" altLang="en-US" sz="2800" b="1" dirty="0" smtClean="0">
                <a:solidFill>
                  <a:srgbClr val="000000"/>
                </a:solidFill>
                <a:sym typeface="+mn-ea"/>
              </a:rPr>
              <a:t>的其他各种零星抹灰。</a:t>
            </a:r>
            <a:endParaRPr lang="zh-CN" altLang="en-US" sz="2800" b="1" dirty="0" smtClean="0">
              <a:solidFill>
                <a:srgbClr val="00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6532">
        <p14:doors dir="vert"/>
      </p:transition>
    </mc:Choice>
    <mc:Fallback>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95313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5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天棚工程</a:t>
            </a:r>
            <a:endParaRPr lang="zh-CN" altLang="en-US" sz="2800" dirty="0">
              <a:solidFill>
                <a:schemeClr val="accent2"/>
              </a:solidFill>
              <a:latin typeface="微软雅黑" panose="020B0503020204020204" pitchFamily="34" charset="-122"/>
              <a:ea typeface="微软雅黑" panose="020B0503020204020204" pitchFamily="34" charset="-122"/>
            </a:endParaRPr>
          </a:p>
          <a:p>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5" name="Rectangle 8"/>
          <p:cNvSpPr>
            <a:spLocks noChangeArrowheads="1"/>
          </p:cNvSpPr>
          <p:nvPr/>
        </p:nvSpPr>
        <p:spPr bwMode="auto">
          <a:xfrm>
            <a:off x="923925" y="2269490"/>
            <a:ext cx="10464165" cy="1685290"/>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8" name="Freeform 7"/>
          <p:cNvSpPr/>
          <p:nvPr/>
        </p:nvSpPr>
        <p:spPr bwMode="auto">
          <a:xfrm>
            <a:off x="841375" y="2038350"/>
            <a:ext cx="116840" cy="54737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Freeform 9"/>
          <p:cNvSpPr/>
          <p:nvPr/>
        </p:nvSpPr>
        <p:spPr bwMode="auto">
          <a:xfrm>
            <a:off x="841375" y="2056130"/>
            <a:ext cx="4027170" cy="42291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3" name="TextBox 32"/>
          <p:cNvSpPr txBox="1"/>
          <p:nvPr/>
        </p:nvSpPr>
        <p:spPr>
          <a:xfrm>
            <a:off x="923925" y="2056130"/>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增加项目</a:t>
            </a:r>
            <a:endParaRPr lang="zh-CN" altLang="en-US" sz="2400" b="1" dirty="0">
              <a:solidFill>
                <a:schemeClr val="accent2"/>
              </a:solidFill>
              <a:latin typeface="+mj-ea"/>
              <a:ea typeface="+mj-ea"/>
            </a:endParaRPr>
          </a:p>
        </p:txBody>
      </p:sp>
      <p:sp>
        <p:nvSpPr>
          <p:cNvPr id="36" name="TextBox 35"/>
          <p:cNvSpPr txBox="1"/>
          <p:nvPr/>
        </p:nvSpPr>
        <p:spPr>
          <a:xfrm>
            <a:off x="1243965" y="2585720"/>
            <a:ext cx="9808845" cy="1198880"/>
          </a:xfrm>
          <a:prstGeom prst="rect">
            <a:avLst/>
          </a:prstGeom>
          <a:noFill/>
        </p:spPr>
        <p:txBody>
          <a:bodyPr wrap="square" rtlCol="0">
            <a:spAutoFit/>
          </a:bodyPr>
          <a:lstStyle/>
          <a:p>
            <a:pPr eaLnBrk="1" latinLnBrk="0" hangingPunct="1">
              <a:lnSpc>
                <a:spcPct val="150000"/>
              </a:lnSpc>
            </a:pPr>
            <a:r>
              <a:rPr lang="zh-CN" altLang="zh-CN" sz="2400" b="1" dirty="0" smtClean="0">
                <a:solidFill>
                  <a:srgbClr val="000000"/>
                </a:solidFill>
                <a:latin typeface="+mn-ea"/>
                <a:ea typeface="+mn-ea"/>
                <a:sym typeface="+mn-ea"/>
              </a:rPr>
              <a:t>天棚抹灰工程、吊顶工程根据做法、材质等调整</a:t>
            </a:r>
            <a:r>
              <a:rPr lang="zh-CN" altLang="en-US" sz="2400" b="1" dirty="0" smtClean="0">
                <a:solidFill>
                  <a:srgbClr val="000000"/>
                </a:solidFill>
                <a:latin typeface="+mn-ea"/>
                <a:ea typeface="+mn-ea"/>
                <a:sym typeface="+mn-ea"/>
              </a:rPr>
              <a:t>，增加“天棚开孔，</a:t>
            </a:r>
            <a:r>
              <a:rPr lang="zh-CN" altLang="zh-CN" sz="2400" b="1" dirty="0" smtClean="0">
                <a:solidFill>
                  <a:srgbClr val="000000"/>
                </a:solidFill>
                <a:latin typeface="+mn-ea"/>
                <a:ea typeface="+mn-ea"/>
                <a:sym typeface="+mn-ea"/>
              </a:rPr>
              <a:t>送风口、回风口安装”等项目</a:t>
            </a:r>
            <a:r>
              <a:rPr lang="zh-CN" altLang="en-US" sz="2400" b="1" dirty="0" smtClean="0">
                <a:solidFill>
                  <a:srgbClr val="000000"/>
                </a:solidFill>
                <a:latin typeface="+mn-ea"/>
                <a:ea typeface="+mn-ea"/>
                <a:sym typeface="+mn-ea"/>
              </a:rPr>
              <a:t>。</a:t>
            </a:r>
            <a:endParaRPr lang="zh-CN" altLang="en-US" sz="2400" b="1" dirty="0" smtClean="0">
              <a:solidFill>
                <a:srgbClr val="000000"/>
              </a:solidFill>
              <a:latin typeface="+mn-ea"/>
              <a:ea typeface="+mn-ea"/>
              <a:sym typeface="+mn-ea"/>
            </a:endParaRPr>
          </a:p>
        </p:txBody>
      </p:sp>
      <p:sp>
        <p:nvSpPr>
          <p:cNvPr id="100" name="文本框 99"/>
          <p:cNvSpPr txBox="1"/>
          <p:nvPr/>
        </p:nvSpPr>
        <p:spPr>
          <a:xfrm>
            <a:off x="958215" y="744220"/>
            <a:ext cx="10573385" cy="1198880"/>
          </a:xfrm>
          <a:prstGeom prst="rect">
            <a:avLst/>
          </a:prstGeom>
          <a:noFill/>
          <a:ln w="9525">
            <a:noFill/>
          </a:ln>
        </p:spPr>
        <p:txBody>
          <a:bodyPr wrap="square">
            <a:spAutoFit/>
          </a:bodyPr>
          <a:p>
            <a:pPr marL="0" indent="266700" eaLnBrk="1" latinLnBrk="0" hangingPunct="1">
              <a:lnSpc>
                <a:spcPct val="150000"/>
              </a:lnSpc>
            </a:pPr>
            <a:r>
              <a:rPr lang="en-US" altLang="zh-CN" sz="2400" b="1">
                <a:solidFill>
                  <a:srgbClr val="000000"/>
                </a:solidFill>
                <a:ea typeface="宋体" panose="02010600030101010101" pitchFamily="2" charset="-122"/>
              </a:rPr>
              <a:t>   </a:t>
            </a:r>
            <a:r>
              <a:rPr lang="en-US" altLang="zh-CN" sz="2400" b="1">
                <a:solidFill>
                  <a:srgbClr val="000000"/>
                </a:solidFill>
                <a:latin typeface="+mn-ea"/>
                <a:ea typeface="+mn-ea"/>
                <a:cs typeface="+mn-ea"/>
              </a:rPr>
              <a:t> </a:t>
            </a:r>
            <a:r>
              <a:rPr lang="zh-CN" sz="2400" b="1">
                <a:solidFill>
                  <a:srgbClr val="000000"/>
                </a:solidFill>
                <a:latin typeface="+mn-ea"/>
                <a:ea typeface="+mn-ea"/>
                <a:cs typeface="+mn-ea"/>
              </a:rPr>
              <a:t>本章包括天棚整修、天棚抹灰、天棚吊顶、天棚其他装饰，共四节186个子目。</a:t>
            </a:r>
            <a:endParaRPr lang="zh-CN" sz="2400" b="1">
              <a:solidFill>
                <a:srgbClr val="000000"/>
              </a:solidFill>
              <a:latin typeface="+mn-ea"/>
              <a:ea typeface="+mn-ea"/>
              <a:cs typeface="+mn-ea"/>
            </a:endParaRPr>
          </a:p>
        </p:txBody>
      </p:sp>
      <p:sp>
        <p:nvSpPr>
          <p:cNvPr id="22" name="Rectangle 11"/>
          <p:cNvSpPr>
            <a:spLocks noChangeArrowheads="1"/>
          </p:cNvSpPr>
          <p:nvPr/>
        </p:nvSpPr>
        <p:spPr bwMode="auto">
          <a:xfrm>
            <a:off x="923925" y="4372610"/>
            <a:ext cx="10464165" cy="1673860"/>
          </a:xfrm>
          <a:prstGeom prst="rect">
            <a:avLst/>
          </a:prstGeom>
          <a:solidFill>
            <a:schemeClr val="accent1">
              <a:lumMod val="20000"/>
              <a:lumOff val="80000"/>
            </a:schemeClr>
          </a:solidFill>
          <a:ln>
            <a:noFill/>
          </a:ln>
        </p:spPr>
        <p:txBody>
          <a:bodyPr vert="horz" wrap="square" lIns="91440" tIns="45720" rIns="91440" bIns="45720" numCol="1" anchor="t" anchorCtr="0" compatLnSpc="1"/>
          <a:p>
            <a:endParaRPr lang="zh-CN" altLang="en-US"/>
          </a:p>
        </p:txBody>
      </p:sp>
      <p:sp>
        <p:nvSpPr>
          <p:cNvPr id="27" name="Freeform 6"/>
          <p:cNvSpPr/>
          <p:nvPr/>
        </p:nvSpPr>
        <p:spPr bwMode="auto">
          <a:xfrm>
            <a:off x="841375" y="4121150"/>
            <a:ext cx="116840" cy="545465"/>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p>
            <a:endParaRPr lang="zh-CN" altLang="en-US"/>
          </a:p>
        </p:txBody>
      </p:sp>
      <p:sp>
        <p:nvSpPr>
          <p:cNvPr id="30" name="Freeform 12"/>
          <p:cNvSpPr/>
          <p:nvPr/>
        </p:nvSpPr>
        <p:spPr bwMode="auto">
          <a:xfrm>
            <a:off x="841375" y="4138930"/>
            <a:ext cx="4187825" cy="421005"/>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p>
            <a:endParaRPr lang="zh-CN" altLang="en-US"/>
          </a:p>
        </p:txBody>
      </p:sp>
      <p:sp>
        <p:nvSpPr>
          <p:cNvPr id="34" name="TextBox 33"/>
          <p:cNvSpPr txBox="1"/>
          <p:nvPr/>
        </p:nvSpPr>
        <p:spPr>
          <a:xfrm>
            <a:off x="923925" y="4138930"/>
            <a:ext cx="1713865" cy="460375"/>
          </a:xfrm>
          <a:prstGeom prst="rect">
            <a:avLst/>
          </a:prstGeom>
          <a:noFill/>
        </p:spPr>
        <p:txBody>
          <a:bodyPr wrap="square" rtlCol="0">
            <a:spAutoFit/>
          </a:bodyPr>
          <a:p>
            <a:r>
              <a:rPr lang="zh-CN" altLang="en-US" sz="2400" b="1" dirty="0" smtClean="0">
                <a:solidFill>
                  <a:schemeClr val="accent2"/>
                </a:solidFill>
                <a:latin typeface="+mj-ea"/>
                <a:ea typeface="+mj-ea"/>
              </a:rPr>
              <a:t>删除项目</a:t>
            </a:r>
            <a:endParaRPr lang="zh-CN" altLang="en-US" sz="2400" b="1" dirty="0">
              <a:solidFill>
                <a:schemeClr val="accent2"/>
              </a:solidFill>
              <a:latin typeface="+mj-ea"/>
              <a:ea typeface="+mj-ea"/>
            </a:endParaRPr>
          </a:p>
        </p:txBody>
      </p:sp>
      <p:sp>
        <p:nvSpPr>
          <p:cNvPr id="37" name="TextBox 36"/>
          <p:cNvSpPr txBox="1"/>
          <p:nvPr/>
        </p:nvSpPr>
        <p:spPr>
          <a:xfrm>
            <a:off x="1251585" y="4666615"/>
            <a:ext cx="9808845" cy="1198880"/>
          </a:xfrm>
          <a:prstGeom prst="rect">
            <a:avLst/>
          </a:prstGeom>
          <a:noFill/>
        </p:spPr>
        <p:txBody>
          <a:bodyPr wrap="square" rtlCol="0">
            <a:spAutoFit/>
          </a:bodyPr>
          <a:p>
            <a:pPr eaLnBrk="1" latinLnBrk="0" hangingPunct="1">
              <a:lnSpc>
                <a:spcPct val="150000"/>
              </a:lnSpc>
            </a:pPr>
            <a:r>
              <a:rPr lang="zh-CN" altLang="en-US" sz="2400" b="1" dirty="0" smtClean="0">
                <a:solidFill>
                  <a:srgbClr val="000000"/>
                </a:solidFill>
                <a:latin typeface="+mn-ea"/>
                <a:ea typeface="+mn-ea"/>
                <a:sym typeface="+mn-ea"/>
              </a:rPr>
              <a:t>天棚工程删除“抹石灰砂浆、天棚保温衬板、木龙骨天棚面层、天棚安装玻璃”等项目。</a:t>
            </a:r>
            <a:endParaRPr lang="zh-CN" altLang="en-US" sz="2400" b="1" dirty="0" smtClean="0">
              <a:solidFill>
                <a:srgbClr val="000000"/>
              </a:solidFill>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5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天棚工程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a:solidFill>
                  <a:schemeClr val="accent2"/>
                </a:solidFill>
              </a:rPr>
              <a:t>3 </a:t>
            </a:r>
            <a:endParaRPr lang="zh-CN" altLang="en-US" dirty="0">
              <a:solidFill>
                <a:schemeClr val="accent2"/>
              </a:solidFill>
            </a:endParaRPr>
          </a:p>
        </p:txBody>
      </p:sp>
      <p:sp>
        <p:nvSpPr>
          <p:cNvPr id="14" name="矩形 47"/>
          <p:cNvSpPr>
            <a:spLocks noChangeArrowheads="1"/>
          </p:cNvSpPr>
          <p:nvPr/>
        </p:nvSpPr>
        <p:spPr bwMode="auto">
          <a:xfrm>
            <a:off x="1083945" y="730250"/>
            <a:ext cx="10029190" cy="432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说明及工程量计算规则主要变化情况</a:t>
            </a:r>
            <a:endParaRPr lang="en-US" altLang="zh-CN" sz="2800" b="1" dirty="0">
              <a:solidFill>
                <a:srgbClr val="000000"/>
              </a:solidFill>
            </a:endParaRPr>
          </a:p>
          <a:p>
            <a:pPr algn="l" eaLnBrk="1" latinLnBrk="0" hangingPunct="1">
              <a:lnSpc>
                <a:spcPct val="130000"/>
              </a:lnSpc>
              <a:spcBef>
                <a:spcPts val="600"/>
              </a:spcBef>
              <a:buClrTx/>
              <a:buSzTx/>
              <a:buNone/>
            </a:pPr>
            <a:r>
              <a:rPr lang="en-US" altLang="zh-CN" sz="2800" b="1" dirty="0">
                <a:solidFill>
                  <a:srgbClr val="000000"/>
                </a:solidFill>
                <a:sym typeface="+mn-ea"/>
              </a:rPr>
              <a:t>    1</a:t>
            </a:r>
            <a:r>
              <a:rPr lang="zh-CN" altLang="en-US" sz="2800" b="1" dirty="0">
                <a:solidFill>
                  <a:srgbClr val="000000"/>
                </a:solidFill>
                <a:sym typeface="+mn-ea"/>
              </a:rPr>
              <a:t>、如混凝土天棚</a:t>
            </a:r>
            <a:r>
              <a:rPr lang="zh-CN" altLang="en-US" sz="2800" b="1" dirty="0">
                <a:solidFill>
                  <a:srgbClr val="C00000"/>
                </a:solidFill>
                <a:sym typeface="+mn-ea"/>
              </a:rPr>
              <a:t>刷素水泥浆或界面剂</a:t>
            </a:r>
            <a:r>
              <a:rPr lang="zh-CN" altLang="en-US" sz="2800" b="1" dirty="0">
                <a:solidFill>
                  <a:srgbClr val="000000"/>
                </a:solidFill>
                <a:sym typeface="+mn-ea"/>
              </a:rPr>
              <a:t>，按“墙面抹灰”相应项目人工乘以系数</a:t>
            </a:r>
            <a:r>
              <a:rPr lang="en-US" altLang="zh-CN" sz="2800" b="1" dirty="0">
                <a:solidFill>
                  <a:srgbClr val="000000"/>
                </a:solidFill>
                <a:sym typeface="+mn-ea"/>
              </a:rPr>
              <a:t>1.15</a:t>
            </a:r>
            <a:r>
              <a:rPr lang="zh-CN" altLang="en-US" sz="2800" b="1" dirty="0">
                <a:solidFill>
                  <a:srgbClr val="000000"/>
                </a:solidFill>
                <a:sym typeface="+mn-ea"/>
              </a:rPr>
              <a:t>。</a:t>
            </a:r>
            <a:endParaRPr lang="en-US" altLang="zh-CN" sz="2800" b="1" dirty="0">
              <a:solidFill>
                <a:srgbClr val="000000"/>
              </a:solidFill>
              <a:sym typeface="+mn-ea"/>
            </a:endParaRPr>
          </a:p>
          <a:p>
            <a:pPr algn="l" eaLnBrk="1" latinLnBrk="0" hangingPunct="1">
              <a:lnSpc>
                <a:spcPct val="130000"/>
              </a:lnSpc>
              <a:spcBef>
                <a:spcPts val="600"/>
              </a:spcBef>
              <a:buClrTx/>
              <a:buSzTx/>
              <a:buNone/>
            </a:pPr>
            <a:r>
              <a:rPr lang="zh-CN" altLang="en-US" sz="2800" b="1" dirty="0">
                <a:solidFill>
                  <a:srgbClr val="000000"/>
                </a:solidFill>
                <a:sym typeface="+mn-ea"/>
              </a:rPr>
              <a:t>    </a:t>
            </a:r>
            <a:r>
              <a:rPr lang="en-US" altLang="zh-CN" sz="2800" b="1" dirty="0">
                <a:solidFill>
                  <a:srgbClr val="000000"/>
                </a:solidFill>
                <a:sym typeface="+mn-ea"/>
              </a:rPr>
              <a:t>2</a:t>
            </a:r>
            <a:r>
              <a:rPr lang="zh-CN" altLang="en-US" sz="2800" b="1" dirty="0">
                <a:solidFill>
                  <a:srgbClr val="000000"/>
                </a:solidFill>
                <a:sym typeface="+mn-ea"/>
              </a:rPr>
              <a:t>、</a:t>
            </a:r>
            <a:r>
              <a:rPr altLang="zh-CN" sz="2800" b="1" dirty="0" smtClean="0">
                <a:solidFill>
                  <a:srgbClr val="000000"/>
                </a:solidFill>
                <a:sym typeface="+mn-ea"/>
              </a:rPr>
              <a:t>天棚面层在同一标高者为平面天棚，天棚面层不在同一标高者为</a:t>
            </a:r>
            <a:r>
              <a:rPr altLang="zh-CN" sz="2800" b="1" dirty="0" smtClean="0">
                <a:solidFill>
                  <a:srgbClr val="C00000"/>
                </a:solidFill>
                <a:sym typeface="+mn-ea"/>
              </a:rPr>
              <a:t>跌级天棚</a:t>
            </a:r>
            <a:r>
              <a:rPr altLang="zh-CN" sz="2800" b="1" dirty="0" smtClean="0">
                <a:solidFill>
                  <a:srgbClr val="000000"/>
                </a:solidFill>
                <a:sym typeface="+mn-ea"/>
              </a:rPr>
              <a:t>，跌级天棚其面层按相应项目人工乘以系数1.3。</a:t>
            </a:r>
            <a:endParaRPr altLang="zh-CN" sz="2800" b="1" dirty="0" smtClean="0">
              <a:solidFill>
                <a:srgbClr val="000000"/>
              </a:solidFill>
              <a:sym typeface="+mn-ea"/>
            </a:endParaRPr>
          </a:p>
          <a:p>
            <a:pPr algn="l" eaLnBrk="1" latinLnBrk="0" hangingPunct="1">
              <a:lnSpc>
                <a:spcPct val="130000"/>
              </a:lnSpc>
              <a:spcBef>
                <a:spcPts val="600"/>
              </a:spcBef>
              <a:buClrTx/>
              <a:buSzTx/>
              <a:buNone/>
            </a:pPr>
            <a:r>
              <a:rPr lang="zh-CN" altLang="en-US" sz="2800" b="1" dirty="0">
                <a:solidFill>
                  <a:srgbClr val="000000"/>
                </a:solidFill>
              </a:rPr>
              <a:t>    </a:t>
            </a:r>
            <a:r>
              <a:rPr lang="en-US" altLang="zh-CN" sz="2800" b="1" dirty="0">
                <a:solidFill>
                  <a:srgbClr val="000000"/>
                </a:solidFill>
              </a:rPr>
              <a:t>3</a:t>
            </a:r>
            <a:r>
              <a:rPr lang="zh-CN" altLang="en-US" sz="2800" b="1" dirty="0">
                <a:solidFill>
                  <a:srgbClr val="000000"/>
                </a:solidFill>
              </a:rPr>
              <a:t>、</a:t>
            </a:r>
            <a:r>
              <a:rPr altLang="zh-CN" sz="2800" b="1" dirty="0" smtClean="0">
                <a:solidFill>
                  <a:srgbClr val="000000"/>
                </a:solidFill>
                <a:sym typeface="+mn-ea"/>
              </a:rPr>
              <a:t>灯带（槽）按设计图示尺寸以</a:t>
            </a:r>
            <a:r>
              <a:rPr altLang="zh-CN" sz="2800" b="1" dirty="0" smtClean="0">
                <a:solidFill>
                  <a:srgbClr val="C00000"/>
                </a:solidFill>
                <a:sym typeface="+mn-ea"/>
              </a:rPr>
              <a:t>框外围面积</a:t>
            </a:r>
            <a:r>
              <a:rPr altLang="zh-CN" sz="2800" b="1" dirty="0" smtClean="0">
                <a:solidFill>
                  <a:srgbClr val="000000"/>
                </a:solidFill>
                <a:sym typeface="+mn-ea"/>
              </a:rPr>
              <a:t>计算</a:t>
            </a:r>
            <a:r>
              <a:rPr lang="zh-CN" sz="2800" b="1" dirty="0" smtClean="0">
                <a:solidFill>
                  <a:srgbClr val="000000"/>
                </a:solidFill>
                <a:sym typeface="+mn-ea"/>
              </a:rPr>
              <a:t>。</a:t>
            </a:r>
            <a:endParaRPr lang="zh-CN" sz="2800" b="1" dirty="0" smtClean="0">
              <a:solidFill>
                <a:srgbClr val="00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6532">
        <p14:doors dir="vert"/>
      </p:transition>
    </mc:Choice>
    <mc:Fallback>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.6 </a:t>
            </a:r>
            <a:r>
              <a:rPr lang="zh-CN" altLang="en-US" sz="2800" dirty="0" smtClean="0">
                <a:solidFill>
                  <a:schemeClr val="accent2"/>
                </a:solidFill>
                <a:latin typeface="微软雅黑" panose="020B0503020204020204" pitchFamily="34" charset="-122"/>
                <a:ea typeface="微软雅黑" panose="020B0503020204020204" pitchFamily="34" charset="-122"/>
              </a:rPr>
              <a:t>油漆、涂料、裱糊工程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1" name="TextBox 20"/>
          <p:cNvSpPr txBox="1"/>
          <p:nvPr/>
        </p:nvSpPr>
        <p:spPr>
          <a:xfrm>
            <a:off x="835025" y="890270"/>
            <a:ext cx="10526395" cy="5077460"/>
          </a:xfrm>
          <a:prstGeom prst="rect">
            <a:avLst/>
          </a:prstGeom>
          <a:noFill/>
        </p:spPr>
        <p:txBody>
          <a:bodyPr wrap="square" rtlCol="0">
            <a:spAutoFit/>
          </a:bodyPr>
          <a:lstStyle/>
          <a:p>
            <a:pPr indent="609600" eaLnBrk="1" latinLnBrk="0" hangingPunct="1">
              <a:lnSpc>
                <a:spcPct val="150000"/>
              </a:lnSpc>
              <a:extLst>
                <a:ext uri="{35155182-B16C-46BC-9424-99874614C6A1}">
                  <wpsdc:indentchars xmlns:wpsdc="http://www.wps.cn/officeDocument/2017/drawingmlCustomData" val="200" checksum="4158780845"/>
                </a:ext>
              </a:extLst>
            </a:pPr>
            <a:r>
              <a:rPr lang="en-US" altLang="zh-CN" sz="2400" b="1">
                <a:solidFill>
                  <a:srgbClr val="000000"/>
                </a:solidFill>
                <a:latin typeface="+mn-ea"/>
                <a:ea typeface="+mn-ea"/>
                <a:cs typeface="+mn-ea"/>
                <a:sym typeface="+mn-ea"/>
              </a:rPr>
              <a:t> </a:t>
            </a:r>
            <a:r>
              <a:rPr lang="zh-CN" sz="2400" b="1">
                <a:solidFill>
                  <a:srgbClr val="000000"/>
                </a:solidFill>
                <a:latin typeface="+mn-ea"/>
                <a:ea typeface="+mn-ea"/>
                <a:cs typeface="+mn-ea"/>
                <a:sym typeface="+mn-ea"/>
              </a:rPr>
              <a:t>本章包括油漆、涂料粉刷工程、裱糊工程，共三节</a:t>
            </a:r>
            <a:r>
              <a:rPr lang="en-US" altLang="zh-CN" sz="2400" b="1">
                <a:solidFill>
                  <a:srgbClr val="000000"/>
                </a:solidFill>
                <a:latin typeface="+mn-ea"/>
                <a:ea typeface="+mn-ea"/>
                <a:cs typeface="+mn-ea"/>
                <a:sym typeface="+mn-ea"/>
              </a:rPr>
              <a:t>266</a:t>
            </a:r>
            <a:r>
              <a:rPr lang="zh-CN" sz="2400" b="1">
                <a:solidFill>
                  <a:srgbClr val="000000"/>
                </a:solidFill>
                <a:latin typeface="+mn-ea"/>
                <a:ea typeface="+mn-ea"/>
                <a:cs typeface="+mn-ea"/>
                <a:sym typeface="+mn-ea"/>
              </a:rPr>
              <a:t>个子目。</a:t>
            </a:r>
            <a:endParaRPr sz="2400" b="1" dirty="0" smtClean="0">
              <a:solidFill>
                <a:srgbClr val="000000"/>
              </a:solidFill>
              <a:latin typeface="+mn-ea"/>
              <a:ea typeface="+mn-ea"/>
              <a:cs typeface="+mn-ea"/>
              <a:sym typeface="+mn-ea"/>
            </a:endParaRPr>
          </a:p>
          <a:p>
            <a:pPr indent="609600" eaLnBrk="1" latinLnBrk="0" hangingPunct="1">
              <a:lnSpc>
                <a:spcPct val="150000"/>
              </a:lnSpc>
              <a:extLst>
                <a:ext uri="{35155182-B16C-46BC-9424-99874614C6A1}">
                  <wpsdc:indentchars xmlns:wpsdc="http://www.wps.cn/officeDocument/2017/drawingmlCustomData" val="200" checksum="4158780845"/>
                </a:ext>
              </a:extLst>
            </a:pPr>
            <a:r>
              <a:rPr lang="en-US" altLang="zh-CN" sz="2400" b="1" dirty="0" smtClean="0">
                <a:solidFill>
                  <a:srgbClr val="000000"/>
                </a:solidFill>
                <a:latin typeface="+mn-ea"/>
                <a:ea typeface="+mn-ea"/>
                <a:cs typeface="+mn-ea"/>
              </a:rPr>
              <a:t>1</a:t>
            </a:r>
            <a:r>
              <a:rPr lang="zh-CN" altLang="en-US" sz="2400" b="1" dirty="0" smtClean="0">
                <a:solidFill>
                  <a:srgbClr val="000000"/>
                </a:solidFill>
                <a:latin typeface="+mn-ea"/>
                <a:ea typeface="+mn-ea"/>
                <a:cs typeface="+mn-ea"/>
              </a:rPr>
              <a:t>、</a:t>
            </a:r>
            <a:r>
              <a:rPr sz="2400" b="1" dirty="0" smtClean="0">
                <a:solidFill>
                  <a:srgbClr val="000000"/>
                </a:solidFill>
                <a:latin typeface="+mn-ea"/>
                <a:ea typeface="+mn-ea"/>
                <a:cs typeface="+mn-ea"/>
              </a:rPr>
              <a:t>油漆工程根据漆的种类划分为“清理刷漆、翻新、新作、每增加一遍”项目，删除“聚氨酯漆磨退，散热器刷银粉”等项目；新增“醇酸清漆、聚酯色漆”等项目；合并“门窗、木栅栏、间壁、木屋架、护墙板等调和漆、磁漆、清漆”等项目。</a:t>
            </a:r>
            <a:endParaRPr sz="2400" b="1" dirty="0" smtClean="0">
              <a:solidFill>
                <a:srgbClr val="000000"/>
              </a:solidFill>
              <a:latin typeface="+mn-ea"/>
              <a:ea typeface="+mn-ea"/>
              <a:cs typeface="+mn-ea"/>
            </a:endParaRPr>
          </a:p>
          <a:p>
            <a:pPr indent="609600" eaLnBrk="1" latinLnBrk="0" hangingPunct="1">
              <a:lnSpc>
                <a:spcPct val="150000"/>
              </a:lnSpc>
              <a:extLst>
                <a:ext uri="{35155182-B16C-46BC-9424-99874614C6A1}">
                  <wpsdc:indentchars xmlns:wpsdc="http://www.wps.cn/officeDocument/2017/drawingmlCustomData" val="200" checksum="4158780845"/>
                </a:ext>
              </a:extLst>
            </a:pPr>
            <a:r>
              <a:rPr lang="en-US" sz="2400" b="1" dirty="0" smtClean="0">
                <a:solidFill>
                  <a:srgbClr val="000000"/>
                </a:solidFill>
                <a:latin typeface="+mn-ea"/>
                <a:ea typeface="+mn-ea"/>
                <a:cs typeface="+mn-ea"/>
              </a:rPr>
              <a:t>2</a:t>
            </a:r>
            <a:r>
              <a:rPr lang="zh-CN" altLang="en-US" sz="2400" b="1" dirty="0" smtClean="0">
                <a:solidFill>
                  <a:srgbClr val="000000"/>
                </a:solidFill>
                <a:latin typeface="+mn-ea"/>
                <a:ea typeface="+mn-ea"/>
                <a:cs typeface="+mn-ea"/>
              </a:rPr>
              <a:t>、</a:t>
            </a:r>
            <a:r>
              <a:rPr sz="2400" b="1" dirty="0" smtClean="0">
                <a:solidFill>
                  <a:srgbClr val="000000"/>
                </a:solidFill>
                <a:latin typeface="+mn-ea"/>
                <a:ea typeface="+mn-ea"/>
                <a:cs typeface="+mn-ea"/>
              </a:rPr>
              <a:t>涂料粉刷工程删除“石膏板面喷大白浆、内墙喷涂毛面涂料”等项目；新增“天棚涂料、多彩涂料、天棚、墙、柱面板缝粘贴胶带”等项目。</a:t>
            </a:r>
            <a:endParaRPr sz="2400" b="1" dirty="0" smtClean="0">
              <a:solidFill>
                <a:srgbClr val="000000"/>
              </a:solidFill>
              <a:latin typeface="+mn-ea"/>
              <a:ea typeface="+mn-ea"/>
              <a:cs typeface="+mn-ea"/>
            </a:endParaRPr>
          </a:p>
          <a:p>
            <a:pPr indent="609600" eaLnBrk="1" latinLnBrk="0" hangingPunct="1">
              <a:lnSpc>
                <a:spcPct val="150000"/>
              </a:lnSpc>
              <a:extLst>
                <a:ext uri="{35155182-B16C-46BC-9424-99874614C6A1}">
                  <wpsdc:indentchars xmlns:wpsdc="http://www.wps.cn/officeDocument/2017/drawingmlCustomData" val="200" checksum="4158780845"/>
                </a:ext>
              </a:extLst>
            </a:pPr>
            <a:r>
              <a:rPr lang="en-US" sz="2400" b="1" dirty="0" smtClean="0">
                <a:solidFill>
                  <a:srgbClr val="000000"/>
                </a:solidFill>
                <a:latin typeface="+mn-ea"/>
                <a:ea typeface="+mn-ea"/>
                <a:cs typeface="+mn-ea"/>
              </a:rPr>
              <a:t>3</a:t>
            </a:r>
            <a:r>
              <a:rPr lang="zh-CN" altLang="en-US" sz="2400" b="1" dirty="0" smtClean="0">
                <a:solidFill>
                  <a:srgbClr val="000000"/>
                </a:solidFill>
                <a:latin typeface="+mn-ea"/>
                <a:ea typeface="+mn-ea"/>
                <a:cs typeface="+mn-ea"/>
              </a:rPr>
              <a:t>、</a:t>
            </a:r>
            <a:r>
              <a:rPr sz="2400" b="1" dirty="0" smtClean="0">
                <a:solidFill>
                  <a:srgbClr val="000000"/>
                </a:solidFill>
                <a:latin typeface="+mn-ea"/>
                <a:ea typeface="+mn-ea"/>
                <a:cs typeface="+mn-ea"/>
              </a:rPr>
              <a:t>裱糊工程删除“裱糊纸棚，大白纸”等项目；增加“墙面、柱面、天棚面织锦缎”等项目。</a:t>
            </a:r>
            <a:endParaRPr sz="2400" b="1" dirty="0" smtClean="0">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6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油漆、涂料、裱糊工程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a:solidFill>
                  <a:schemeClr val="accent2"/>
                </a:solidFill>
              </a:rPr>
              <a:t>3 </a:t>
            </a:r>
            <a:endParaRPr lang="zh-CN" altLang="en-US" dirty="0">
              <a:solidFill>
                <a:schemeClr val="accent2"/>
              </a:solidFill>
            </a:endParaRPr>
          </a:p>
        </p:txBody>
      </p:sp>
      <p:sp>
        <p:nvSpPr>
          <p:cNvPr id="14" name="矩形 47"/>
          <p:cNvSpPr>
            <a:spLocks noChangeArrowheads="1"/>
          </p:cNvSpPr>
          <p:nvPr/>
        </p:nvSpPr>
        <p:spPr bwMode="auto">
          <a:xfrm>
            <a:off x="1083310" y="566420"/>
            <a:ext cx="10029190" cy="664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说明及工程量计算规则主要变化情况</a:t>
            </a:r>
            <a:endParaRPr lang="en-US" altLang="zh-CN" sz="2800" b="1" dirty="0">
              <a:solidFill>
                <a:srgbClr val="000000"/>
              </a:solidFill>
            </a:endParaRPr>
          </a:p>
          <a:p>
            <a:pPr algn="l" eaLnBrk="1" latinLnBrk="0" hangingPunct="1">
              <a:lnSpc>
                <a:spcPct val="130000"/>
              </a:lnSpc>
              <a:spcBef>
                <a:spcPts val="600"/>
              </a:spcBef>
              <a:buClrTx/>
              <a:buSzTx/>
              <a:buNone/>
            </a:pPr>
            <a:r>
              <a:rPr lang="en-US" sz="2800" b="1" dirty="0">
                <a:solidFill>
                  <a:srgbClr val="000000"/>
                </a:solidFill>
                <a:sym typeface="+mn-ea"/>
              </a:rPr>
              <a:t>    1</a:t>
            </a:r>
            <a:r>
              <a:rPr lang="zh-CN" altLang="en-US" sz="2800" b="1" dirty="0">
                <a:solidFill>
                  <a:srgbClr val="000000"/>
                </a:solidFill>
                <a:sym typeface="+mn-ea"/>
              </a:rPr>
              <a:t>、</a:t>
            </a:r>
            <a:r>
              <a:rPr lang="zh-CN" sz="2800" b="1" dirty="0" smtClean="0">
                <a:solidFill>
                  <a:srgbClr val="000000"/>
                </a:solidFill>
                <a:latin typeface="+mn-ea"/>
                <a:ea typeface="+mn-ea"/>
                <a:cs typeface="+mn-ea"/>
                <a:sym typeface="宋体" panose="02010600030101010101" pitchFamily="2" charset="-122"/>
              </a:rPr>
              <a:t>本章按所有漆种以保证成活的“</a:t>
            </a:r>
            <a:r>
              <a:rPr lang="zh-CN" sz="2800" b="1" dirty="0" smtClean="0">
                <a:solidFill>
                  <a:srgbClr val="C00000"/>
                </a:solidFill>
                <a:latin typeface="+mn-ea"/>
                <a:ea typeface="+mn-ea"/>
                <a:cs typeface="+mn-ea"/>
                <a:sym typeface="宋体" panose="02010600030101010101" pitchFamily="2" charset="-122"/>
              </a:rPr>
              <a:t>基本遍数</a:t>
            </a:r>
            <a:r>
              <a:rPr lang="zh-CN" sz="2800" b="1" dirty="0" smtClean="0">
                <a:solidFill>
                  <a:srgbClr val="000000"/>
                </a:solidFill>
                <a:latin typeface="+mn-ea"/>
                <a:ea typeface="+mn-ea"/>
                <a:cs typeface="+mn-ea"/>
                <a:sym typeface="宋体" panose="02010600030101010101" pitchFamily="2" charset="-122"/>
              </a:rPr>
              <a:t>”设置基本子目和“</a:t>
            </a:r>
            <a:r>
              <a:rPr lang="zh-CN" sz="2800" b="1" dirty="0" smtClean="0">
                <a:solidFill>
                  <a:srgbClr val="C00000"/>
                </a:solidFill>
                <a:latin typeface="+mn-ea"/>
                <a:ea typeface="+mn-ea"/>
                <a:cs typeface="+mn-ea"/>
                <a:sym typeface="宋体" panose="02010600030101010101" pitchFamily="2" charset="-122"/>
              </a:rPr>
              <a:t>每增加一遍</a:t>
            </a:r>
            <a:r>
              <a:rPr lang="zh-CN" sz="2800" b="1" dirty="0" smtClean="0">
                <a:solidFill>
                  <a:srgbClr val="000000"/>
                </a:solidFill>
                <a:latin typeface="+mn-ea"/>
                <a:ea typeface="+mn-ea"/>
                <a:cs typeface="+mn-ea"/>
                <a:sym typeface="宋体" panose="02010600030101010101" pitchFamily="2" charset="-122"/>
              </a:rPr>
              <a:t>”子目</a:t>
            </a:r>
            <a:r>
              <a:rPr sz="2800" b="1" dirty="0" smtClean="0">
                <a:solidFill>
                  <a:srgbClr val="000000"/>
                </a:solidFill>
                <a:latin typeface="+mn-ea"/>
                <a:ea typeface="+mn-ea"/>
                <a:cs typeface="+mn-ea"/>
                <a:sym typeface="+mn-ea"/>
              </a:rPr>
              <a:t>，</a:t>
            </a:r>
            <a:r>
              <a:rPr lang="zh-CN" sz="2800" b="1" dirty="0" smtClean="0">
                <a:solidFill>
                  <a:srgbClr val="000000"/>
                </a:solidFill>
                <a:latin typeface="+mn-ea"/>
                <a:ea typeface="+mn-ea"/>
                <a:cs typeface="+mn-ea"/>
                <a:sym typeface="+mn-ea"/>
              </a:rPr>
              <a:t>当设计与定额取定的遍数不同时，可按相应每增加一遍项目进行调整。</a:t>
            </a:r>
            <a:endParaRPr lang="zh-CN" sz="2800" b="1" dirty="0" smtClean="0">
              <a:solidFill>
                <a:srgbClr val="000000"/>
              </a:solidFill>
              <a:latin typeface="+mn-ea"/>
              <a:ea typeface="+mn-ea"/>
              <a:cs typeface="+mn-ea"/>
              <a:sym typeface="+mn-ea"/>
            </a:endParaRPr>
          </a:p>
          <a:p>
            <a:pPr algn="l" eaLnBrk="1" latinLnBrk="0" hangingPunct="1">
              <a:lnSpc>
                <a:spcPct val="130000"/>
              </a:lnSpc>
              <a:spcBef>
                <a:spcPts val="600"/>
              </a:spcBef>
              <a:buClrTx/>
              <a:buSzTx/>
              <a:buNone/>
            </a:pPr>
            <a:r>
              <a:rPr lang="en-US" sz="2800" b="1" dirty="0">
                <a:solidFill>
                  <a:srgbClr val="000000"/>
                </a:solidFill>
                <a:sym typeface="+mn-ea"/>
              </a:rPr>
              <a:t>    2</a:t>
            </a:r>
            <a:r>
              <a:rPr lang="zh-CN" altLang="en-US" sz="2800" b="1" dirty="0">
                <a:solidFill>
                  <a:srgbClr val="000000"/>
                </a:solidFill>
                <a:sym typeface="+mn-ea"/>
              </a:rPr>
              <a:t>、</a:t>
            </a:r>
            <a:r>
              <a:rPr sz="2800" b="1" dirty="0">
                <a:solidFill>
                  <a:srgbClr val="000000"/>
                </a:solidFill>
                <a:sym typeface="+mn-ea"/>
              </a:rPr>
              <a:t>油漆、涂料定额中均</a:t>
            </a:r>
            <a:r>
              <a:rPr sz="2800" b="1" dirty="0">
                <a:solidFill>
                  <a:srgbClr val="C00000"/>
                </a:solidFill>
                <a:sym typeface="+mn-ea"/>
              </a:rPr>
              <a:t>已考虑刮腻子</a:t>
            </a:r>
            <a:r>
              <a:rPr sz="2800" b="1" dirty="0">
                <a:solidFill>
                  <a:srgbClr val="000000"/>
                </a:solidFill>
                <a:sym typeface="+mn-ea"/>
              </a:rPr>
              <a:t>。当设计与定额取定的刮腻子遍数不同时，可按本章</a:t>
            </a:r>
            <a:r>
              <a:rPr lang="zh-CN" sz="2800" b="1" dirty="0">
                <a:solidFill>
                  <a:srgbClr val="000000"/>
                </a:solidFill>
                <a:sym typeface="+mn-ea"/>
              </a:rPr>
              <a:t>涂料粉刷</a:t>
            </a:r>
            <a:r>
              <a:rPr sz="2800" b="1" dirty="0">
                <a:solidFill>
                  <a:srgbClr val="000000"/>
                </a:solidFill>
                <a:sym typeface="+mn-ea"/>
              </a:rPr>
              <a:t>一节中刮腻子每增减一遍项目进行调整。</a:t>
            </a:r>
            <a:r>
              <a:rPr lang="zh-CN" sz="2800" b="1" dirty="0">
                <a:solidFill>
                  <a:srgbClr val="000000"/>
                </a:solidFill>
                <a:sym typeface="+mn-ea"/>
              </a:rPr>
              <a:t>涂料粉刷</a:t>
            </a:r>
            <a:r>
              <a:rPr sz="2800" b="1" dirty="0">
                <a:solidFill>
                  <a:srgbClr val="000000"/>
                </a:solidFill>
                <a:sym typeface="+mn-ea"/>
              </a:rPr>
              <a:t>一节中刮腻子项目仅适用于单独刮腻子工程。</a:t>
            </a:r>
            <a:endParaRPr sz="2800" b="1" dirty="0">
              <a:solidFill>
                <a:srgbClr val="000000"/>
              </a:solidFill>
              <a:sym typeface="+mn-ea"/>
            </a:endParaRPr>
          </a:p>
          <a:p>
            <a:pPr algn="l" eaLnBrk="1" latinLnBrk="0" hangingPunct="1">
              <a:lnSpc>
                <a:spcPct val="130000"/>
              </a:lnSpc>
              <a:spcBef>
                <a:spcPts val="600"/>
              </a:spcBef>
              <a:buClrTx/>
              <a:buSzTx/>
              <a:buNone/>
            </a:pPr>
            <a:r>
              <a:rPr lang="en-US" sz="2800" b="1" dirty="0">
                <a:solidFill>
                  <a:srgbClr val="000000"/>
                </a:solidFill>
                <a:sym typeface="+mn-ea"/>
              </a:rPr>
              <a:t>    3</a:t>
            </a:r>
            <a:r>
              <a:rPr lang="zh-CN" altLang="en-US" sz="2800" b="1" dirty="0">
                <a:solidFill>
                  <a:srgbClr val="000000"/>
                </a:solidFill>
                <a:sym typeface="+mn-ea"/>
              </a:rPr>
              <a:t>、</a:t>
            </a:r>
            <a:r>
              <a:rPr sz="2800" b="1" dirty="0">
                <a:solidFill>
                  <a:srgbClr val="000000"/>
                </a:solidFill>
                <a:sym typeface="+mn-ea"/>
              </a:rPr>
              <a:t>执行单层木门油漆的项目，其工程量计算规则及相应系数通过</a:t>
            </a:r>
            <a:r>
              <a:rPr sz="2800" b="1" dirty="0">
                <a:solidFill>
                  <a:srgbClr val="C00000"/>
                </a:solidFill>
                <a:sym typeface="+mn-ea"/>
              </a:rPr>
              <a:t>系数表</a:t>
            </a:r>
            <a:r>
              <a:rPr sz="2800" b="1" dirty="0">
                <a:solidFill>
                  <a:srgbClr val="000000"/>
                </a:solidFill>
                <a:sym typeface="+mn-ea"/>
              </a:rPr>
              <a:t>体现。</a:t>
            </a:r>
            <a:endParaRPr lang="zh-CN" altLang="en-US" sz="2800" b="1" dirty="0">
              <a:solidFill>
                <a:srgbClr val="000000"/>
              </a:solidFill>
              <a:sym typeface="+mn-ea"/>
            </a:endParaRPr>
          </a:p>
          <a:p>
            <a:pPr algn="l" eaLnBrk="1" latinLnBrk="0" hangingPunct="1">
              <a:lnSpc>
                <a:spcPct val="130000"/>
              </a:lnSpc>
              <a:spcBef>
                <a:spcPts val="600"/>
              </a:spcBef>
              <a:buClrTx/>
              <a:buSzTx/>
              <a:buNone/>
            </a:pPr>
            <a:endParaRPr sz="2800" b="1" dirty="0">
              <a:solidFill>
                <a:srgbClr val="00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6532">
        <p14:doors dir="vert"/>
      </p:transition>
    </mc:Choice>
    <mc:Fallback>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7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其他工程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5" name="Rectangle 8"/>
          <p:cNvSpPr>
            <a:spLocks noChangeArrowheads="1"/>
          </p:cNvSpPr>
          <p:nvPr/>
        </p:nvSpPr>
        <p:spPr bwMode="auto">
          <a:xfrm>
            <a:off x="923925" y="2341245"/>
            <a:ext cx="10464165" cy="3322955"/>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8" name="Freeform 7"/>
          <p:cNvSpPr/>
          <p:nvPr/>
        </p:nvSpPr>
        <p:spPr bwMode="auto">
          <a:xfrm>
            <a:off x="841375" y="2110105"/>
            <a:ext cx="116840" cy="54737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Freeform 9"/>
          <p:cNvSpPr/>
          <p:nvPr/>
        </p:nvSpPr>
        <p:spPr bwMode="auto">
          <a:xfrm>
            <a:off x="841375" y="2127885"/>
            <a:ext cx="4027170" cy="42291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3" name="TextBox 32"/>
          <p:cNvSpPr txBox="1"/>
          <p:nvPr/>
        </p:nvSpPr>
        <p:spPr>
          <a:xfrm>
            <a:off x="923925" y="2127885"/>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增加项目</a:t>
            </a:r>
            <a:endParaRPr lang="zh-CN" altLang="en-US" sz="2400" b="1" dirty="0">
              <a:solidFill>
                <a:schemeClr val="accent2"/>
              </a:solidFill>
              <a:latin typeface="+mj-ea"/>
              <a:ea typeface="+mj-ea"/>
            </a:endParaRPr>
          </a:p>
        </p:txBody>
      </p:sp>
      <p:sp>
        <p:nvSpPr>
          <p:cNvPr id="36" name="TextBox 35"/>
          <p:cNvSpPr txBox="1"/>
          <p:nvPr/>
        </p:nvSpPr>
        <p:spPr>
          <a:xfrm>
            <a:off x="1243965" y="2657475"/>
            <a:ext cx="9808845" cy="2861310"/>
          </a:xfrm>
          <a:prstGeom prst="rect">
            <a:avLst/>
          </a:prstGeom>
          <a:noFill/>
        </p:spPr>
        <p:txBody>
          <a:bodyPr wrap="square" rtlCol="0">
            <a:spAutoFit/>
          </a:bodyPr>
          <a:lstStyle/>
          <a:p>
            <a:pPr eaLnBrk="1" latinLnBrk="0" hangingPunct="1">
              <a:lnSpc>
                <a:spcPct val="150000"/>
              </a:lnSpc>
            </a:pPr>
            <a:r>
              <a:rPr lang="en-US" altLang="zh-CN" sz="2400" b="1" dirty="0" smtClean="0">
                <a:solidFill>
                  <a:srgbClr val="000000"/>
                </a:solidFill>
                <a:latin typeface="+mn-ea"/>
                <a:ea typeface="+mn-ea"/>
                <a:sym typeface="+mn-ea"/>
              </a:rPr>
              <a:t>1</a:t>
            </a:r>
            <a:r>
              <a:rPr lang="zh-CN" altLang="en-US" sz="2400" b="1" dirty="0" smtClean="0">
                <a:solidFill>
                  <a:srgbClr val="000000"/>
                </a:solidFill>
                <a:latin typeface="+mn-ea"/>
                <a:ea typeface="+mn-ea"/>
                <a:sym typeface="+mn-ea"/>
              </a:rPr>
              <a:t>、暖气罩工程增加“钢板、成品、塑板面、柚木板、胶合板、木制百叶暖气罩”项目。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2</a:t>
            </a:r>
            <a:r>
              <a:rPr lang="zh-CN" altLang="en-US" sz="2400" b="1" dirty="0" smtClean="0">
                <a:solidFill>
                  <a:srgbClr val="000000"/>
                </a:solidFill>
                <a:latin typeface="+mn-ea"/>
                <a:ea typeface="+mn-ea"/>
                <a:sym typeface="+mn-ea"/>
              </a:rPr>
              <a:t>、增加调整装饰线项目。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3</a:t>
            </a:r>
            <a:r>
              <a:rPr lang="zh-CN" altLang="en-US" sz="2400" b="1" dirty="0" smtClean="0">
                <a:solidFill>
                  <a:srgbClr val="000000"/>
                </a:solidFill>
                <a:latin typeface="+mn-ea"/>
                <a:ea typeface="+mn-ea"/>
                <a:sym typeface="+mn-ea"/>
              </a:rPr>
              <a:t>、浴厕配件工程增加“盥洗室台镜、大理石洗漱台、面盆“等项目。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4</a:t>
            </a:r>
            <a:r>
              <a:rPr lang="zh-CN" altLang="en-US" sz="2400" b="1" dirty="0" smtClean="0">
                <a:solidFill>
                  <a:srgbClr val="000000"/>
                </a:solidFill>
                <a:latin typeface="+mn-ea"/>
                <a:ea typeface="+mn-ea"/>
                <a:sym typeface="+mn-ea"/>
              </a:rPr>
              <a:t>、增加招牌、灯箱相关项目。</a:t>
            </a:r>
            <a:endParaRPr lang="zh-CN" altLang="en-US" sz="2400" b="1" dirty="0" smtClean="0">
              <a:solidFill>
                <a:srgbClr val="000000"/>
              </a:solidFill>
              <a:latin typeface="+mn-ea"/>
              <a:ea typeface="+mn-ea"/>
              <a:sym typeface="+mn-ea"/>
            </a:endParaRPr>
          </a:p>
        </p:txBody>
      </p:sp>
      <p:sp>
        <p:nvSpPr>
          <p:cNvPr id="100" name="文本框 99"/>
          <p:cNvSpPr txBox="1"/>
          <p:nvPr/>
        </p:nvSpPr>
        <p:spPr>
          <a:xfrm>
            <a:off x="958215" y="744220"/>
            <a:ext cx="10573385" cy="1198880"/>
          </a:xfrm>
          <a:prstGeom prst="rect">
            <a:avLst/>
          </a:prstGeom>
          <a:noFill/>
          <a:ln w="9525">
            <a:noFill/>
          </a:ln>
        </p:spPr>
        <p:txBody>
          <a:bodyPr wrap="square">
            <a:spAutoFit/>
          </a:bodyPr>
          <a:p>
            <a:pPr marL="0" indent="266700" eaLnBrk="1" latinLnBrk="0" hangingPunct="1">
              <a:lnSpc>
                <a:spcPct val="150000"/>
              </a:lnSpc>
            </a:pPr>
            <a:r>
              <a:rPr lang="en-US" altLang="zh-CN" sz="2400" b="1">
                <a:solidFill>
                  <a:srgbClr val="000000"/>
                </a:solidFill>
                <a:ea typeface="宋体" panose="02010600030101010101" pitchFamily="2" charset="-122"/>
              </a:rPr>
              <a:t>   </a:t>
            </a:r>
            <a:r>
              <a:rPr lang="en-US" altLang="zh-CN" sz="2400" b="1">
                <a:solidFill>
                  <a:srgbClr val="000000"/>
                </a:solidFill>
                <a:latin typeface="+mn-ea"/>
                <a:ea typeface="+mn-ea"/>
                <a:cs typeface="+mn-ea"/>
              </a:rPr>
              <a:t> </a:t>
            </a:r>
            <a:r>
              <a:rPr lang="zh-CN" sz="2400" b="1">
                <a:solidFill>
                  <a:srgbClr val="000000"/>
                </a:solidFill>
                <a:latin typeface="+mn-ea"/>
                <a:ea typeface="+mn-ea"/>
                <a:cs typeface="+mn-ea"/>
              </a:rPr>
              <a:t>本章包括暖气罩，装饰线，地毯配件，浴厕配件，扶手、栏杆、栏板装饰，招牌、灯箱，石材、瓷砖加工，玻璃拆换、安装，共七节142个子目。</a:t>
            </a:r>
            <a:endParaRPr lang="zh-CN" sz="2400" b="1">
              <a:solidFill>
                <a:srgbClr val="000000"/>
              </a:solidFill>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7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其他工程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22" name="Rectangle 11"/>
          <p:cNvSpPr>
            <a:spLocks noChangeArrowheads="1"/>
          </p:cNvSpPr>
          <p:nvPr/>
        </p:nvSpPr>
        <p:spPr bwMode="auto">
          <a:xfrm>
            <a:off x="923925" y="1502410"/>
            <a:ext cx="10464165" cy="2561590"/>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endParaRPr lang="zh-CN" altLang="en-US"/>
          </a:p>
        </p:txBody>
      </p:sp>
      <p:sp>
        <p:nvSpPr>
          <p:cNvPr id="27" name="Freeform 6"/>
          <p:cNvSpPr/>
          <p:nvPr/>
        </p:nvSpPr>
        <p:spPr bwMode="auto">
          <a:xfrm>
            <a:off x="841375" y="1250950"/>
            <a:ext cx="116840" cy="545465"/>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841375" y="1268730"/>
            <a:ext cx="4187825" cy="421005"/>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923925" y="1268730"/>
            <a:ext cx="1713865" cy="460375"/>
          </a:xfrm>
          <a:prstGeom prst="rect">
            <a:avLst/>
          </a:prstGeom>
          <a:noFill/>
        </p:spPr>
        <p:txBody>
          <a:bodyPr wrap="square" rtlCol="0">
            <a:spAutoFit/>
          </a:bodyPr>
          <a:lstStyle/>
          <a:p>
            <a:r>
              <a:rPr lang="zh-CN" altLang="en-US" sz="2400" b="1" dirty="0" smtClean="0">
                <a:solidFill>
                  <a:schemeClr val="accent2"/>
                </a:solidFill>
                <a:latin typeface="+mj-ea"/>
                <a:ea typeface="+mj-ea"/>
              </a:rPr>
              <a:t>删除项目</a:t>
            </a:r>
            <a:endParaRPr lang="zh-CN" altLang="en-US" sz="2400" b="1" dirty="0">
              <a:solidFill>
                <a:schemeClr val="accent2"/>
              </a:solidFill>
              <a:latin typeface="+mj-ea"/>
              <a:ea typeface="+mj-ea"/>
            </a:endParaRPr>
          </a:p>
        </p:txBody>
      </p:sp>
      <p:sp>
        <p:nvSpPr>
          <p:cNvPr id="37" name="TextBox 36"/>
          <p:cNvSpPr txBox="1"/>
          <p:nvPr/>
        </p:nvSpPr>
        <p:spPr>
          <a:xfrm>
            <a:off x="1251585" y="1796415"/>
            <a:ext cx="9808845" cy="1753235"/>
          </a:xfrm>
          <a:prstGeom prst="rect">
            <a:avLst/>
          </a:prstGeom>
          <a:noFill/>
        </p:spPr>
        <p:txBody>
          <a:bodyPr wrap="square" rtlCol="0">
            <a:spAutoFit/>
          </a:bodyPr>
          <a:lstStyle/>
          <a:p>
            <a:pPr eaLnBrk="1" latinLnBrk="0" hangingPunct="1">
              <a:lnSpc>
                <a:spcPct val="150000"/>
              </a:lnSpc>
            </a:pPr>
            <a:r>
              <a:rPr lang="en-US" altLang="zh-CN" sz="2400" b="1" dirty="0" smtClean="0">
                <a:solidFill>
                  <a:srgbClr val="000000"/>
                </a:solidFill>
                <a:latin typeface="+mn-ea"/>
                <a:ea typeface="+mn-ea"/>
                <a:sym typeface="+mn-ea"/>
              </a:rPr>
              <a:t>1</a:t>
            </a:r>
            <a:r>
              <a:rPr lang="zh-CN" altLang="en-US" sz="2400" b="1" dirty="0" smtClean="0">
                <a:solidFill>
                  <a:srgbClr val="000000"/>
                </a:solidFill>
                <a:latin typeface="+mn-ea"/>
                <a:ea typeface="+mn-ea"/>
                <a:sym typeface="+mn-ea"/>
              </a:rPr>
              <a:t>、地毯配件工程删除“镀铬压辊、压板”项目。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2</a:t>
            </a:r>
            <a:r>
              <a:rPr lang="zh-CN" altLang="en-US" sz="2400" b="1" dirty="0" smtClean="0">
                <a:solidFill>
                  <a:srgbClr val="000000"/>
                </a:solidFill>
                <a:latin typeface="+mn-ea"/>
                <a:ea typeface="+mn-ea"/>
                <a:sym typeface="+mn-ea"/>
              </a:rPr>
              <a:t>、浴厕配件工程删除“大理石化妆台板”项目。</a:t>
            </a:r>
            <a:endParaRPr lang="en-US" altLang="zh-CN" sz="2400" b="1" dirty="0" smtClean="0">
              <a:solidFill>
                <a:srgbClr val="000000"/>
              </a:solidFill>
              <a:latin typeface="+mn-ea"/>
              <a:ea typeface="+mn-ea"/>
            </a:endParaRPr>
          </a:p>
          <a:p>
            <a:pPr eaLnBrk="1" latinLnBrk="0" hangingPunct="1">
              <a:lnSpc>
                <a:spcPct val="150000"/>
              </a:lnSpc>
            </a:pPr>
            <a:r>
              <a:rPr lang="en-US" altLang="zh-CN" sz="2400" b="1" dirty="0" smtClean="0">
                <a:solidFill>
                  <a:srgbClr val="000000"/>
                </a:solidFill>
                <a:latin typeface="+mn-ea"/>
                <a:ea typeface="+mn-ea"/>
                <a:sym typeface="+mn-ea"/>
              </a:rPr>
              <a:t>3</a:t>
            </a:r>
            <a:r>
              <a:rPr lang="zh-CN" altLang="en-US" sz="2400" b="1" dirty="0" smtClean="0">
                <a:solidFill>
                  <a:srgbClr val="000000"/>
                </a:solidFill>
                <a:latin typeface="+mn-ea"/>
                <a:ea typeface="+mn-ea"/>
                <a:sym typeface="+mn-ea"/>
              </a:rPr>
              <a:t>、</a:t>
            </a:r>
            <a:r>
              <a:rPr altLang="en-US" sz="2400" b="1" dirty="0" smtClean="0">
                <a:solidFill>
                  <a:srgbClr val="000000"/>
                </a:solidFill>
                <a:latin typeface="+mn-ea"/>
                <a:ea typeface="+mn-ea"/>
                <a:sym typeface="+mn-ea"/>
              </a:rPr>
              <a:t>玻璃工程删除“黑板安装玻璃”等项目</a:t>
            </a:r>
            <a:r>
              <a:rPr lang="zh-CN" sz="2400" b="1" dirty="0" smtClean="0">
                <a:solidFill>
                  <a:srgbClr val="000000"/>
                </a:solidFill>
                <a:latin typeface="+mn-ea"/>
                <a:ea typeface="+mn-ea"/>
                <a:sym typeface="+mn-ea"/>
              </a:rPr>
              <a:t>。</a:t>
            </a:r>
            <a:endParaRPr lang="zh-CN" altLang="en-US" sz="2400" b="1" dirty="0" smtClean="0">
              <a:solidFill>
                <a:srgbClr val="000000"/>
              </a:solidFill>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3</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.2</a:t>
            </a:r>
            <a:r>
              <a:rPr lang="en-US" altLang="zh-CN" sz="2800" dirty="0" smtClean="0">
                <a:solidFill>
                  <a:schemeClr val="accent2"/>
                </a:solidFill>
                <a:latin typeface="微软雅黑" panose="020B0503020204020204" pitchFamily="34" charset="-122"/>
                <a:ea typeface="微软雅黑" panose="020B0503020204020204" pitchFamily="34" charset="-122"/>
              </a:rPr>
              <a:t>.</a:t>
            </a:r>
            <a:r>
              <a:rPr lang="en-US" altLang="zh-CN" sz="2800" dirty="0" smtClean="0">
                <a:solidFill>
                  <a:schemeClr val="accent2"/>
                </a:solidFill>
                <a:latin typeface="微软雅黑" panose="020B0503020204020204" pitchFamily="34" charset="-122"/>
                <a:ea typeface="微软雅黑" panose="020B0503020204020204" pitchFamily="34" charset="-122"/>
                <a:sym typeface="+mn-ea"/>
              </a:rPr>
              <a:t>7 </a:t>
            </a:r>
            <a:r>
              <a:rPr lang="zh-CN" altLang="en-US" sz="2800" dirty="0" smtClean="0">
                <a:solidFill>
                  <a:schemeClr val="accent2"/>
                </a:solidFill>
                <a:latin typeface="微软雅黑" panose="020B0503020204020204" pitchFamily="34" charset="-122"/>
                <a:ea typeface="微软雅黑" panose="020B0503020204020204" pitchFamily="34" charset="-122"/>
                <a:sym typeface="+mn-ea"/>
              </a:rPr>
              <a:t>其他工程</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a:solidFill>
                  <a:schemeClr val="accent2"/>
                </a:solidFill>
              </a:rPr>
              <a:t>3 </a:t>
            </a:r>
            <a:endParaRPr lang="zh-CN" altLang="en-US" dirty="0">
              <a:solidFill>
                <a:schemeClr val="accent2"/>
              </a:solidFill>
            </a:endParaRPr>
          </a:p>
        </p:txBody>
      </p:sp>
      <p:sp>
        <p:nvSpPr>
          <p:cNvPr id="14" name="矩形 47"/>
          <p:cNvSpPr>
            <a:spLocks noChangeArrowheads="1"/>
          </p:cNvSpPr>
          <p:nvPr/>
        </p:nvSpPr>
        <p:spPr bwMode="auto">
          <a:xfrm>
            <a:off x="1083945" y="730250"/>
            <a:ext cx="10029190" cy="424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latinLnBrk="0" hangingPunct="1">
              <a:lnSpc>
                <a:spcPct val="150000"/>
              </a:lnSpc>
              <a:spcBef>
                <a:spcPts val="600"/>
              </a:spcBef>
              <a:buNone/>
            </a:pPr>
            <a:r>
              <a:rPr lang="zh-CN" altLang="en-US" sz="2800" b="1" dirty="0">
                <a:solidFill>
                  <a:srgbClr val="1F2DA8"/>
                </a:solidFill>
                <a:sym typeface="+mn-ea"/>
              </a:rPr>
              <a:t>工程量计算规则主要变化情况</a:t>
            </a:r>
            <a:endParaRPr altLang="zh-CN" sz="2800" b="1" dirty="0" smtClean="0">
              <a:solidFill>
                <a:srgbClr val="000000"/>
              </a:solidFill>
              <a:sym typeface="+mn-ea"/>
            </a:endParaRPr>
          </a:p>
          <a:p>
            <a:pPr algn="l" eaLnBrk="1" latinLnBrk="0" hangingPunct="1">
              <a:lnSpc>
                <a:spcPct val="130000"/>
              </a:lnSpc>
              <a:spcBef>
                <a:spcPts val="600"/>
              </a:spcBef>
              <a:buClrTx/>
              <a:buSzTx/>
              <a:buNone/>
            </a:pPr>
            <a:r>
              <a:rPr lang="zh-CN" altLang="en-US" sz="2800" b="1" dirty="0">
                <a:solidFill>
                  <a:srgbClr val="000000"/>
                </a:solidFill>
              </a:rPr>
              <a:t>    </a:t>
            </a:r>
            <a:r>
              <a:rPr lang="en-US" altLang="zh-CN" sz="2800" b="1" dirty="0">
                <a:solidFill>
                  <a:srgbClr val="000000"/>
                </a:solidFill>
              </a:rPr>
              <a:t>1</a:t>
            </a:r>
            <a:r>
              <a:rPr lang="zh-CN" altLang="en-US" sz="2800" b="1" dirty="0">
                <a:solidFill>
                  <a:srgbClr val="000000"/>
                </a:solidFill>
              </a:rPr>
              <a:t>、</a:t>
            </a:r>
            <a:r>
              <a:rPr lang="zh-CN" altLang="zh-CN" sz="2800" b="1" dirty="0" smtClean="0">
                <a:solidFill>
                  <a:srgbClr val="000000"/>
                </a:solidFill>
                <a:sym typeface="+mn-ea"/>
              </a:rPr>
              <a:t>增加装饰线条定额说明，不同形式装饰线按定额规定乘以系数。</a:t>
            </a:r>
            <a:endParaRPr lang="zh-CN" altLang="zh-CN" sz="2800" b="1" dirty="0" smtClean="0">
              <a:solidFill>
                <a:srgbClr val="000000"/>
              </a:solidFill>
              <a:sym typeface="+mn-ea"/>
            </a:endParaRPr>
          </a:p>
          <a:p>
            <a:pPr algn="l" eaLnBrk="1" latinLnBrk="0" hangingPunct="1">
              <a:lnSpc>
                <a:spcPct val="130000"/>
              </a:lnSpc>
              <a:spcBef>
                <a:spcPts val="600"/>
              </a:spcBef>
              <a:buClrTx/>
              <a:buSzTx/>
              <a:buNone/>
            </a:pPr>
            <a:r>
              <a:rPr lang="zh-CN" sz="2800" b="1" dirty="0" smtClean="0">
                <a:solidFill>
                  <a:srgbClr val="000000"/>
                </a:solidFill>
                <a:sym typeface="+mn-ea"/>
              </a:rPr>
              <a:t>    </a:t>
            </a:r>
            <a:r>
              <a:rPr lang="en-US" altLang="zh-CN" sz="2800" b="1" dirty="0" smtClean="0">
                <a:solidFill>
                  <a:srgbClr val="000000"/>
                </a:solidFill>
                <a:sym typeface="+mn-ea"/>
              </a:rPr>
              <a:t>2</a:t>
            </a:r>
            <a:r>
              <a:rPr lang="zh-CN" altLang="en-US" sz="2800" b="1" dirty="0" smtClean="0">
                <a:solidFill>
                  <a:srgbClr val="000000"/>
                </a:solidFill>
                <a:sym typeface="+mn-ea"/>
              </a:rPr>
              <a:t>、扶手、栏杆、栏板、成品栏杆（带扶手）均</a:t>
            </a:r>
            <a:r>
              <a:rPr altLang="zh-CN" sz="2800" b="1" dirty="0" smtClean="0">
                <a:solidFill>
                  <a:srgbClr val="000000"/>
                </a:solidFill>
                <a:sym typeface="+mn-ea"/>
              </a:rPr>
              <a:t>按其</a:t>
            </a:r>
            <a:r>
              <a:rPr altLang="zh-CN" sz="2800" b="1" dirty="0" smtClean="0">
                <a:solidFill>
                  <a:srgbClr val="C00000"/>
                </a:solidFill>
                <a:sym typeface="+mn-ea"/>
              </a:rPr>
              <a:t>中心线长度</a:t>
            </a:r>
            <a:r>
              <a:rPr altLang="zh-CN" sz="2800" b="1" dirty="0" smtClean="0">
                <a:solidFill>
                  <a:srgbClr val="000000"/>
                </a:solidFill>
                <a:sym typeface="+mn-ea"/>
              </a:rPr>
              <a:t>计算，不扣除弯头长度。如遇木扶手、大理石扶手为整体弯头时，扶手消耗量需扣除整体弯头的长度，设计不明确者，每只整体弯头按400mm扣除；单独弯头按设计图示数量计算。</a:t>
            </a:r>
            <a:endParaRPr lang="zh-CN" altLang="zh-CN" sz="2800" b="1" dirty="0" smtClean="0">
              <a:solidFill>
                <a:srgbClr val="00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6532">
        <p14:doors dir="vert"/>
      </p:transition>
    </mc:Choice>
    <mc:Fallback>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923925" y="1753235"/>
            <a:ext cx="10175240" cy="4239260"/>
          </a:xfrm>
          <a:prstGeom prst="rect">
            <a:avLst/>
          </a:prstGeom>
          <a:solidFill>
            <a:schemeClr val="accent1">
              <a:lumMod val="20000"/>
              <a:lumOff val="80000"/>
            </a:schemeClr>
          </a:solidFill>
          <a:ln>
            <a:noFill/>
          </a:ln>
        </p:spPr>
        <p:txBody>
          <a:bodyPr vert="horz" wrap="square" lIns="91440" tIns="45720" rIns="91440" bIns="45720" numCol="1" anchor="t" anchorCtr="0" compatLnSpc="1"/>
          <a:p>
            <a:endParaRPr lang="zh-CN" altLang="en-US"/>
          </a:p>
        </p:txBody>
      </p:sp>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smtClean="0">
                <a:solidFill>
                  <a:schemeClr val="accent2"/>
                </a:solidFill>
                <a:latin typeface="微软雅黑" panose="020B0503020204020204" pitchFamily="34" charset="-122"/>
                <a:ea typeface="微软雅黑" panose="020B0503020204020204" pitchFamily="34" charset="-122"/>
              </a:rPr>
              <a:t>人、材、机消耗量的确定</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altLang="zh-CN" dirty="0" smtClean="0">
                <a:solidFill>
                  <a:schemeClr val="accent2"/>
                </a:solidFill>
              </a:rPr>
              <a:t> 4</a:t>
            </a:r>
            <a:endParaRPr lang="en-US" altLang="zh-CN" dirty="0" smtClean="0">
              <a:solidFill>
                <a:schemeClr val="accent2"/>
              </a:solidFill>
            </a:endParaRPr>
          </a:p>
        </p:txBody>
      </p:sp>
      <p:sp>
        <p:nvSpPr>
          <p:cNvPr id="27" name="Freeform 6"/>
          <p:cNvSpPr/>
          <p:nvPr/>
        </p:nvSpPr>
        <p:spPr bwMode="auto">
          <a:xfrm>
            <a:off x="841375" y="1229360"/>
            <a:ext cx="113030" cy="65786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841375" y="1136650"/>
            <a:ext cx="4069715" cy="633730"/>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923925" y="1158875"/>
            <a:ext cx="3363595" cy="521970"/>
          </a:xfrm>
          <a:prstGeom prst="rect">
            <a:avLst/>
          </a:prstGeom>
          <a:noFill/>
        </p:spPr>
        <p:txBody>
          <a:bodyPr wrap="square" rtlCol="0">
            <a:spAutoFit/>
          </a:bodyPr>
          <a:lstStyle/>
          <a:p>
            <a:r>
              <a:rPr lang="en-US" altLang="zh-CN" sz="2800" b="1" dirty="0" smtClean="0">
                <a:solidFill>
                  <a:schemeClr val="accent2"/>
                </a:solidFill>
                <a:latin typeface="+mj-ea"/>
                <a:ea typeface="+mj-ea"/>
              </a:rPr>
              <a:t>1.</a:t>
            </a:r>
            <a:r>
              <a:rPr lang="zh-CN" altLang="en-US" sz="2800" b="1" dirty="0" smtClean="0">
                <a:solidFill>
                  <a:schemeClr val="accent2"/>
                </a:solidFill>
                <a:latin typeface="+mj-ea"/>
                <a:ea typeface="+mj-ea"/>
              </a:rPr>
              <a:t>人工消耗量的确定</a:t>
            </a:r>
            <a:endParaRPr lang="zh-CN" altLang="en-US" sz="2800" b="1" dirty="0">
              <a:solidFill>
                <a:schemeClr val="accent2"/>
              </a:solidFill>
              <a:latin typeface="+mj-ea"/>
              <a:ea typeface="+mj-ea"/>
            </a:endParaRPr>
          </a:p>
        </p:txBody>
      </p:sp>
      <p:sp>
        <p:nvSpPr>
          <p:cNvPr id="37" name="TextBox 36"/>
          <p:cNvSpPr txBox="1"/>
          <p:nvPr/>
        </p:nvSpPr>
        <p:spPr>
          <a:xfrm>
            <a:off x="1244255" y="1753000"/>
            <a:ext cx="9711910" cy="3969385"/>
          </a:xfrm>
          <a:prstGeom prst="rect">
            <a:avLst/>
          </a:prstGeom>
          <a:noFill/>
        </p:spPr>
        <p:txBody>
          <a:bodyPr wrap="square" rtlCol="0">
            <a:spAutoFit/>
          </a:bodyPr>
          <a:lstStyle/>
          <a:p>
            <a:pPr eaLnBrk="0" latinLnBrk="0" hangingPunct="0">
              <a:lnSpc>
                <a:spcPct val="150000"/>
              </a:lnSpc>
              <a:spcBef>
                <a:spcPts val="600"/>
              </a:spcBef>
              <a:buNone/>
            </a:pPr>
            <a:r>
              <a:rPr lang="en-US" altLang="zh-CN" sz="2400" dirty="0">
                <a:solidFill>
                  <a:schemeClr val="accent1">
                    <a:lumMod val="75000"/>
                  </a:schemeClr>
                </a:solidFill>
                <a:latin typeface="+mn-ea"/>
                <a:ea typeface="+mn-ea"/>
                <a:cs typeface="+mn-ea"/>
                <a:sym typeface="+mn-ea"/>
              </a:rPr>
              <a:t> </a:t>
            </a:r>
            <a:r>
              <a:rPr lang="en-US" altLang="zh-CN" sz="2800" dirty="0">
                <a:solidFill>
                  <a:schemeClr val="accent1">
                    <a:lumMod val="75000"/>
                  </a:schemeClr>
                </a:solidFill>
                <a:latin typeface="+mn-ea"/>
                <a:ea typeface="+mn-ea"/>
                <a:cs typeface="+mn-ea"/>
                <a:sym typeface="+mn-ea"/>
              </a:rPr>
              <a:t>     </a:t>
            </a:r>
            <a:r>
              <a:rPr lang="zh-CN" altLang="en-US" sz="2800" b="1" dirty="0">
                <a:solidFill>
                  <a:srgbClr val="000000"/>
                </a:solidFill>
                <a:latin typeface="+mn-ea"/>
                <a:ea typeface="+mn-ea"/>
                <a:cs typeface="+mn-ea"/>
                <a:sym typeface="+mn-ea"/>
              </a:rPr>
              <a:t>本次定额修编，人工消耗量</a:t>
            </a:r>
            <a:r>
              <a:rPr lang="zh-CN" altLang="en-US" sz="2800" b="1" dirty="0">
                <a:solidFill>
                  <a:srgbClr val="000000"/>
                </a:solidFill>
                <a:latin typeface="+mn-ea"/>
                <a:ea typeface="+mn-ea"/>
                <a:cs typeface="+mn-ea"/>
                <a:sym typeface="+mn-ea"/>
              </a:rPr>
              <a:t>根据湖北省现行定额人工工资水平，参考18省定额与15全统定额之差幅进行调整。</a:t>
            </a:r>
            <a:r>
              <a:rPr lang="zh-CN" altLang="en-US" sz="2800" b="1" dirty="0">
                <a:solidFill>
                  <a:srgbClr val="000000"/>
                </a:solidFill>
                <a:latin typeface="+mn-ea"/>
                <a:ea typeface="+mn-ea"/>
                <a:cs typeface="+mn-ea"/>
                <a:sym typeface="+mn-ea"/>
              </a:rPr>
              <a:t>对于全统定额不合适的项目，根据湖北省定额或市场调研调整人工含量。补充的原省定额及新增加定额子目按照</a:t>
            </a:r>
            <a:r>
              <a:rPr lang="zh-CN" altLang="zh-CN" sz="2800" b="1" dirty="0" smtClean="0">
                <a:solidFill>
                  <a:srgbClr val="000000"/>
                </a:solidFill>
                <a:latin typeface="+mn-ea"/>
                <a:ea typeface="+mn-ea"/>
                <a:sym typeface="+mn-ea"/>
              </a:rPr>
              <a:t>《关于全国统一定额修编有关工作的通知》（建标造[201</a:t>
            </a:r>
            <a:r>
              <a:rPr lang="en-US" altLang="zh-CN" sz="2800" b="1" dirty="0" smtClean="0">
                <a:solidFill>
                  <a:srgbClr val="000000"/>
                </a:solidFill>
                <a:latin typeface="+mn-ea"/>
                <a:ea typeface="+mn-ea"/>
                <a:sym typeface="+mn-ea"/>
              </a:rPr>
              <a:t>3</a:t>
            </a:r>
            <a:r>
              <a:rPr lang="zh-CN" altLang="zh-CN" sz="2800" b="1" dirty="0" smtClean="0">
                <a:solidFill>
                  <a:srgbClr val="000000"/>
                </a:solidFill>
                <a:latin typeface="+mn-ea"/>
                <a:ea typeface="+mn-ea"/>
                <a:sym typeface="+mn-ea"/>
              </a:rPr>
              <a:t>]</a:t>
            </a:r>
            <a:r>
              <a:rPr lang="en-US" altLang="zh-CN" sz="2800" b="1" dirty="0" smtClean="0">
                <a:solidFill>
                  <a:srgbClr val="000000"/>
                </a:solidFill>
                <a:latin typeface="+mn-ea"/>
                <a:ea typeface="+mn-ea"/>
                <a:sym typeface="+mn-ea"/>
              </a:rPr>
              <a:t>47</a:t>
            </a:r>
            <a:r>
              <a:rPr lang="zh-CN" altLang="zh-CN" sz="2800" b="1" dirty="0" smtClean="0">
                <a:solidFill>
                  <a:srgbClr val="000000"/>
                </a:solidFill>
                <a:latin typeface="+mn-ea"/>
                <a:ea typeface="+mn-ea"/>
                <a:sym typeface="+mn-ea"/>
              </a:rPr>
              <a:t>文）</a:t>
            </a:r>
            <a:r>
              <a:rPr lang="zh-CN" altLang="en-US" sz="2800" b="1" dirty="0">
                <a:solidFill>
                  <a:srgbClr val="000000"/>
                </a:solidFill>
                <a:latin typeface="+mn-ea"/>
                <a:ea typeface="+mn-ea"/>
                <a:cs typeface="+mn-ea"/>
                <a:sym typeface="+mn-ea"/>
              </a:rPr>
              <a:t>人工幅度差取定表重新取定。</a:t>
            </a:r>
            <a:endParaRPr lang="zh-CN" altLang="en-US" sz="2800" b="1"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总说明</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2</a:t>
            </a:r>
            <a:endParaRPr lang="zh-CN" altLang="en-US" dirty="0">
              <a:solidFill>
                <a:schemeClr val="accent2"/>
              </a:solidFill>
            </a:endParaRPr>
          </a:p>
        </p:txBody>
      </p:sp>
      <p:sp>
        <p:nvSpPr>
          <p:cNvPr id="5" name="TextBox 4"/>
          <p:cNvSpPr txBox="1"/>
          <p:nvPr/>
        </p:nvSpPr>
        <p:spPr>
          <a:xfrm>
            <a:off x="915035" y="566420"/>
            <a:ext cx="10366375" cy="2371090"/>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一、编制范围</a:t>
            </a:r>
            <a:endParaRPr lang="zh-CN" altLang="en-US" sz="2800" b="1" dirty="0" smtClean="0">
              <a:latin typeface="+mn-ea"/>
              <a:ea typeface="+mn-ea"/>
              <a:cs typeface="+mn-ea"/>
            </a:endParaRPr>
          </a:p>
          <a:p>
            <a:pPr algn="l" eaLnBrk="1" latinLnBrk="0" hangingPunct="1">
              <a:lnSpc>
                <a:spcPct val="120000"/>
              </a:lnSpc>
              <a:buClrTx/>
              <a:buSzTx/>
            </a:pPr>
            <a:r>
              <a:rPr lang="zh-CN" altLang="en-US" sz="2800" b="1" dirty="0">
                <a:latin typeface="微软雅黑" panose="020B0503020204020204" pitchFamily="34" charset="-122"/>
                <a:ea typeface="微软雅黑" panose="020B0503020204020204" pitchFamily="34" charset="-122"/>
                <a:sym typeface="+mn-ea"/>
              </a:rPr>
              <a:t>   </a:t>
            </a:r>
            <a:r>
              <a:rPr lang="zh-CN" altLang="en-US" sz="2800" dirty="0">
                <a:latin typeface="+mn-ea"/>
                <a:ea typeface="+mn-ea"/>
                <a:sym typeface="+mn-ea"/>
              </a:rPr>
              <a:t>  </a:t>
            </a:r>
            <a:r>
              <a:rPr lang="zh-CN" altLang="en-US" sz="2800" b="1" dirty="0">
                <a:solidFill>
                  <a:srgbClr val="000000"/>
                </a:solidFill>
                <a:latin typeface="+mn-ea"/>
                <a:ea typeface="+mn-ea"/>
                <a:sym typeface="+mn-ea"/>
              </a:rPr>
              <a:t>《湖北省房屋修缮工程消耗量定额及全费用基价表》共分七册，具体内容见下表：</a:t>
            </a:r>
            <a:endParaRPr lang="zh-CN" altLang="en-US" sz="2600" dirty="0">
              <a:latin typeface="+mn-ea"/>
              <a:ea typeface="+mn-ea"/>
            </a:endParaRPr>
          </a:p>
          <a:p>
            <a:pPr eaLnBrk="1" latinLnBrk="0" hangingPunct="1">
              <a:lnSpc>
                <a:spcPct val="150000"/>
              </a:lnSpc>
            </a:pPr>
            <a:endParaRPr lang="zh-CN" altLang="en-US" sz="2600" b="1" dirty="0">
              <a:solidFill>
                <a:srgbClr val="002060"/>
              </a:solidFill>
              <a:latin typeface="+mn-ea"/>
              <a:ea typeface="+mn-ea"/>
              <a:sym typeface="+mn-ea"/>
            </a:endParaRPr>
          </a:p>
        </p:txBody>
      </p:sp>
      <p:graphicFrame>
        <p:nvGraphicFramePr>
          <p:cNvPr id="43" name="表格 42"/>
          <p:cNvGraphicFramePr>
            <a:graphicFrameLocks noGrp="1"/>
          </p:cNvGraphicFramePr>
          <p:nvPr>
            <p:custDataLst>
              <p:tags r:id="rId1"/>
            </p:custDataLst>
          </p:nvPr>
        </p:nvGraphicFramePr>
        <p:xfrm>
          <a:off x="1705457" y="2348324"/>
          <a:ext cx="9298940" cy="4124325"/>
        </p:xfrm>
        <a:graphic>
          <a:graphicData uri="http://schemas.openxmlformats.org/drawingml/2006/table">
            <a:tbl>
              <a:tblPr firstRow="1" bandRow="1">
                <a:tableStyleId>{5C22544A-7EE6-4342-B048-85BDC9FD1C3A}</a:tableStyleId>
              </a:tblPr>
              <a:tblGrid>
                <a:gridCol w="4628515"/>
                <a:gridCol w="2101850"/>
                <a:gridCol w="2568575"/>
              </a:tblGrid>
              <a:tr h="640715">
                <a:tc>
                  <a:txBody>
                    <a:bodyPr/>
                    <a:p>
                      <a:pPr algn="ctr">
                        <a:lnSpc>
                          <a:spcPts val="2500"/>
                        </a:lnSpc>
                        <a:spcAft>
                          <a:spcPts val="0"/>
                        </a:spcAft>
                      </a:pPr>
                      <a:r>
                        <a:rPr lang="zh-CN" sz="2800" b="1" kern="100">
                          <a:latin typeface="+mn-ea"/>
                          <a:cs typeface="+mn-ea"/>
                        </a:rPr>
                        <a:t>18新定额</a:t>
                      </a:r>
                      <a:endParaRPr lang="zh-CN" sz="2800" b="1" kern="100">
                        <a:latin typeface="+mn-ea"/>
                        <a:cs typeface="+mn-ea"/>
                      </a:endParaRPr>
                    </a:p>
                  </a:txBody>
                  <a:tcPr marL="68580" marR="68580" marT="0" marB="0" anchor="ctr"/>
                </a:tc>
                <a:tc>
                  <a:txBody>
                    <a:bodyPr/>
                    <a:p>
                      <a:pPr algn="ctr">
                        <a:lnSpc>
                          <a:spcPts val="2500"/>
                        </a:lnSpc>
                        <a:spcAft>
                          <a:spcPts val="0"/>
                        </a:spcAft>
                      </a:pPr>
                      <a:r>
                        <a:rPr lang="en-US" sz="2800" b="1" kern="100">
                          <a:latin typeface="+mn-ea"/>
                          <a:cs typeface="+mn-ea"/>
                        </a:rPr>
                        <a:t>09</a:t>
                      </a:r>
                      <a:r>
                        <a:rPr lang="zh-CN" sz="2800" b="1" kern="100">
                          <a:latin typeface="+mn-ea"/>
                          <a:cs typeface="+mn-ea"/>
                        </a:rPr>
                        <a:t>修缮定额</a:t>
                      </a:r>
                      <a:endParaRPr lang="zh-CN" sz="2800" b="1" kern="100">
                        <a:latin typeface="+mn-ea"/>
                        <a:cs typeface="+mn-ea"/>
                      </a:endParaRPr>
                    </a:p>
                  </a:txBody>
                  <a:tcPr marL="68580" marR="68580" marT="0" marB="0" anchor="ctr"/>
                </a:tc>
                <a:tc>
                  <a:txBody>
                    <a:bodyPr/>
                    <a:p>
                      <a:pPr algn="ctr">
                        <a:lnSpc>
                          <a:spcPts val="2500"/>
                        </a:lnSpc>
                        <a:spcAft>
                          <a:spcPts val="0"/>
                        </a:spcAft>
                      </a:pPr>
                      <a:r>
                        <a:rPr lang="zh-CN" sz="2800" b="1" kern="100">
                          <a:latin typeface="+mn-ea"/>
                          <a:cs typeface="Times New Roman" panose="02020603050405020304"/>
                        </a:rPr>
                        <a:t>备注</a:t>
                      </a:r>
                      <a:endParaRPr lang="zh-CN" sz="2800" b="1" kern="100">
                        <a:latin typeface="+mn-ea"/>
                        <a:cs typeface="Times New Roman" panose="02020603050405020304"/>
                      </a:endParaRPr>
                    </a:p>
                  </a:txBody>
                  <a:tcPr marL="68580" marR="68580" marT="0" marB="0" anchor="ctr"/>
                </a:tc>
              </a:tr>
              <a:tr h="496570">
                <a:tc>
                  <a:txBody>
                    <a:bodyPr/>
                    <a:p>
                      <a:pPr algn="l">
                        <a:lnSpc>
                          <a:spcPts val="2500"/>
                        </a:lnSpc>
                        <a:spcAft>
                          <a:spcPts val="0"/>
                        </a:spcAft>
                      </a:pPr>
                      <a:r>
                        <a:rPr lang="zh-CN" sz="2800" b="1" kern="100" dirty="0">
                          <a:solidFill>
                            <a:srgbClr val="000000"/>
                          </a:solidFill>
                          <a:latin typeface="+mn-ea"/>
                          <a:cs typeface="+mn-ea"/>
                        </a:rPr>
                        <a:t>第一册 结构工程</a:t>
                      </a:r>
                      <a:endParaRPr lang="zh-CN" sz="2800" b="1" kern="100" dirty="0">
                        <a:solidFill>
                          <a:srgbClr val="000000"/>
                        </a:solidFill>
                        <a:latin typeface="+mn-ea"/>
                        <a:cs typeface="+mn-ea"/>
                      </a:endParaRPr>
                    </a:p>
                  </a:txBody>
                  <a:tcPr marL="68580" marR="68580" marT="0" marB="0" anchor="ctr"/>
                </a:tc>
                <a:tc rowSpan="2">
                  <a:txBody>
                    <a:bodyPr/>
                    <a:p>
                      <a:pPr algn="ctr">
                        <a:lnSpc>
                          <a:spcPts val="2500"/>
                        </a:lnSpc>
                        <a:spcAft>
                          <a:spcPts val="0"/>
                        </a:spcAft>
                      </a:pPr>
                      <a:r>
                        <a:rPr lang="zh-CN" sz="2800" b="1" kern="100" dirty="0">
                          <a:solidFill>
                            <a:srgbClr val="000000"/>
                          </a:solidFill>
                          <a:latin typeface="+mn-ea"/>
                          <a:cs typeface="Times New Roman" panose="02020603050405020304"/>
                        </a:rPr>
                        <a:t>土建分册</a:t>
                      </a:r>
                      <a:endParaRPr lang="zh-CN" sz="2800" b="1" kern="100" dirty="0">
                        <a:solidFill>
                          <a:srgbClr val="000000"/>
                        </a:solidFill>
                        <a:latin typeface="+mn-ea"/>
                        <a:cs typeface="Times New Roman" panose="02020603050405020304"/>
                      </a:endParaRPr>
                    </a:p>
                  </a:txBody>
                  <a:tcPr marL="68580" marR="68580" marT="0" marB="0" anchor="ctr"/>
                </a:tc>
                <a:tc>
                  <a:txBody>
                    <a:bodyPr/>
                    <a:p>
                      <a:pPr algn="ctr">
                        <a:lnSpc>
                          <a:spcPts val="2500"/>
                        </a:lnSpc>
                        <a:spcAft>
                          <a:spcPts val="0"/>
                        </a:spcAft>
                      </a:pPr>
                      <a:r>
                        <a:rPr lang="zh-CN" sz="2800" b="1" kern="100">
                          <a:solidFill>
                            <a:srgbClr val="000000"/>
                          </a:solidFill>
                          <a:latin typeface="+mn-ea"/>
                          <a:cs typeface="Times New Roman" panose="02020603050405020304"/>
                        </a:rPr>
                        <a:t>修编</a:t>
                      </a:r>
                      <a:endParaRPr lang="zh-CN" sz="2800" b="1" kern="100">
                        <a:solidFill>
                          <a:srgbClr val="000000"/>
                        </a:solidFill>
                        <a:latin typeface="+mn-ea"/>
                        <a:cs typeface="Times New Roman" panose="02020603050405020304"/>
                      </a:endParaRPr>
                    </a:p>
                  </a:txBody>
                  <a:tcPr marL="68580" marR="68580" marT="0" marB="0" anchor="ctr"/>
                </a:tc>
              </a:tr>
              <a:tr h="493395">
                <a:tc>
                  <a:txBody>
                    <a:bodyPr/>
                    <a:p>
                      <a:pPr algn="l">
                        <a:lnSpc>
                          <a:spcPts val="2500"/>
                        </a:lnSpc>
                        <a:spcAft>
                          <a:spcPts val="0"/>
                        </a:spcAft>
                      </a:pPr>
                      <a:r>
                        <a:rPr lang="zh-CN" sz="2800" b="1" kern="100">
                          <a:solidFill>
                            <a:srgbClr val="000000"/>
                          </a:solidFill>
                          <a:latin typeface="+mn-ea"/>
                          <a:cs typeface="+mn-ea"/>
                        </a:rPr>
                        <a:t>第二册 装饰工程</a:t>
                      </a:r>
                      <a:endParaRPr lang="zh-CN" sz="2800" b="1" kern="100">
                        <a:solidFill>
                          <a:srgbClr val="000000"/>
                        </a:solidFill>
                        <a:latin typeface="+mn-ea"/>
                        <a:cs typeface="+mn-ea"/>
                      </a:endParaRPr>
                    </a:p>
                  </a:txBody>
                  <a:tcPr marL="68580" marR="68580" marT="0" marB="0" anchor="ctr"/>
                </a:tc>
                <a:tc vMerge="1">
                  <a:tcPr/>
                </a:tc>
                <a:tc>
                  <a:txBody>
                    <a:bodyPr/>
                    <a:p>
                      <a:pPr algn="ctr">
                        <a:lnSpc>
                          <a:spcPts val="2500"/>
                        </a:lnSpc>
                        <a:spcAft>
                          <a:spcPts val="0"/>
                        </a:spcAft>
                      </a:pPr>
                      <a:r>
                        <a:rPr lang="zh-CN" sz="2800" b="1" kern="100">
                          <a:solidFill>
                            <a:srgbClr val="000000"/>
                          </a:solidFill>
                          <a:latin typeface="+mn-ea"/>
                          <a:cs typeface="Times New Roman" panose="02020603050405020304"/>
                        </a:rPr>
                        <a:t>修编</a:t>
                      </a:r>
                      <a:endParaRPr lang="zh-CN" sz="2800" b="1" kern="100">
                        <a:solidFill>
                          <a:srgbClr val="000000"/>
                        </a:solidFill>
                        <a:latin typeface="+mn-ea"/>
                        <a:cs typeface="Times New Roman" panose="02020603050405020304"/>
                      </a:endParaRPr>
                    </a:p>
                  </a:txBody>
                  <a:tcPr marL="68580" marR="68580" marT="0" marB="0" anchor="ctr"/>
                </a:tc>
              </a:tr>
              <a:tr h="504190">
                <a:tc>
                  <a:txBody>
                    <a:bodyPr/>
                    <a:p>
                      <a:pPr algn="l">
                        <a:lnSpc>
                          <a:spcPts val="2500"/>
                        </a:lnSpc>
                        <a:spcAft>
                          <a:spcPts val="0"/>
                        </a:spcAft>
                      </a:pPr>
                      <a:r>
                        <a:rPr lang="zh-CN" sz="2800" b="1" kern="100">
                          <a:solidFill>
                            <a:srgbClr val="000000"/>
                          </a:solidFill>
                          <a:latin typeface="+mn-ea"/>
                          <a:cs typeface="+mn-ea"/>
                        </a:rPr>
                        <a:t>第三册 给排水、采暖工程</a:t>
                      </a:r>
                      <a:endParaRPr lang="zh-CN" sz="2800" b="1" kern="100">
                        <a:solidFill>
                          <a:srgbClr val="000000"/>
                        </a:solidFill>
                        <a:latin typeface="+mn-ea"/>
                        <a:cs typeface="+mn-ea"/>
                      </a:endParaRPr>
                    </a:p>
                  </a:txBody>
                  <a:tcPr marL="68580" marR="68580" marT="0" marB="0" anchor="ctr"/>
                </a:tc>
                <a:tc rowSpan="2">
                  <a:txBody>
                    <a:bodyPr/>
                    <a:p>
                      <a:pPr algn="ctr">
                        <a:lnSpc>
                          <a:spcPts val="2500"/>
                        </a:lnSpc>
                        <a:spcAft>
                          <a:spcPts val="0"/>
                        </a:spcAft>
                      </a:pPr>
                      <a:r>
                        <a:rPr lang="zh-CN" sz="2800" b="1" kern="100">
                          <a:solidFill>
                            <a:srgbClr val="000000"/>
                          </a:solidFill>
                          <a:latin typeface="+mn-ea"/>
                          <a:cs typeface="Times New Roman" panose="02020603050405020304"/>
                          <a:sym typeface="+mn-ea"/>
                        </a:rPr>
                        <a:t>给排水</a:t>
                      </a:r>
                      <a:r>
                        <a:rPr lang="zh-CN" sz="2800" b="1" kern="100">
                          <a:solidFill>
                            <a:srgbClr val="000000"/>
                          </a:solidFill>
                          <a:latin typeface="+mn-ea"/>
                          <a:cs typeface="Times New Roman" panose="02020603050405020304"/>
                        </a:rPr>
                        <a:t>分册</a:t>
                      </a:r>
                      <a:endParaRPr lang="zh-CN" sz="2800" b="1" kern="100">
                        <a:solidFill>
                          <a:srgbClr val="000000"/>
                        </a:solidFill>
                        <a:latin typeface="+mn-ea"/>
                        <a:cs typeface="Times New Roman" panose="02020603050405020304"/>
                      </a:endParaRPr>
                    </a:p>
                  </a:txBody>
                  <a:tcPr marL="68580" marR="68580" marT="0" marB="0" anchor="ctr"/>
                </a:tc>
                <a:tc>
                  <a:txBody>
                    <a:bodyPr/>
                    <a:p>
                      <a:pPr algn="ctr">
                        <a:lnSpc>
                          <a:spcPts val="2500"/>
                        </a:lnSpc>
                        <a:spcAft>
                          <a:spcPts val="0"/>
                        </a:spcAft>
                      </a:pPr>
                      <a:r>
                        <a:rPr lang="zh-CN" sz="2800" b="1" kern="100">
                          <a:solidFill>
                            <a:srgbClr val="000000"/>
                          </a:solidFill>
                          <a:latin typeface="+mn-ea"/>
                          <a:cs typeface="Times New Roman" panose="02020603050405020304"/>
                        </a:rPr>
                        <a:t>修编</a:t>
                      </a:r>
                      <a:endParaRPr lang="zh-CN" sz="2800" b="1" kern="100">
                        <a:solidFill>
                          <a:srgbClr val="000000"/>
                        </a:solidFill>
                        <a:latin typeface="+mn-ea"/>
                        <a:cs typeface="Times New Roman" panose="02020603050405020304"/>
                      </a:endParaRPr>
                    </a:p>
                  </a:txBody>
                  <a:tcPr marL="68580" marR="68580" marT="0" marB="0" anchor="ctr"/>
                </a:tc>
              </a:tr>
              <a:tr h="495935">
                <a:tc>
                  <a:txBody>
                    <a:bodyPr/>
                    <a:p>
                      <a:pPr algn="l">
                        <a:lnSpc>
                          <a:spcPts val="2500"/>
                        </a:lnSpc>
                        <a:spcAft>
                          <a:spcPts val="0"/>
                        </a:spcAft>
                      </a:pPr>
                      <a:r>
                        <a:rPr lang="zh-CN" sz="2800" b="1" kern="100">
                          <a:solidFill>
                            <a:srgbClr val="000000"/>
                          </a:solidFill>
                          <a:latin typeface="+mn-ea"/>
                          <a:cs typeface="+mn-ea"/>
                        </a:rPr>
                        <a:t>第四册 通风空调工程</a:t>
                      </a:r>
                      <a:endParaRPr lang="zh-CN" sz="2800" b="1" kern="100">
                        <a:solidFill>
                          <a:srgbClr val="000000"/>
                        </a:solidFill>
                        <a:latin typeface="+mn-ea"/>
                        <a:cs typeface="+mn-ea"/>
                      </a:endParaRPr>
                    </a:p>
                  </a:txBody>
                  <a:tcPr marL="68580" marR="68580" marT="0" marB="0" anchor="ctr"/>
                </a:tc>
                <a:tc vMerge="1">
                  <a:tcPr/>
                </a:tc>
                <a:tc>
                  <a:txBody>
                    <a:bodyPr/>
                    <a:p>
                      <a:pPr algn="ctr">
                        <a:lnSpc>
                          <a:spcPts val="2500"/>
                        </a:lnSpc>
                        <a:spcAft>
                          <a:spcPts val="0"/>
                        </a:spcAft>
                      </a:pPr>
                      <a:r>
                        <a:rPr lang="zh-CN" sz="2800" b="1" kern="100">
                          <a:solidFill>
                            <a:srgbClr val="000000"/>
                          </a:solidFill>
                          <a:latin typeface="+mn-ea"/>
                          <a:cs typeface="Times New Roman" panose="02020603050405020304"/>
                        </a:rPr>
                        <a:t>修编</a:t>
                      </a:r>
                      <a:endParaRPr lang="zh-CN" sz="2800" b="1" kern="100">
                        <a:solidFill>
                          <a:srgbClr val="000000"/>
                        </a:solidFill>
                        <a:latin typeface="+mn-ea"/>
                        <a:cs typeface="Times New Roman" panose="02020603050405020304"/>
                      </a:endParaRPr>
                    </a:p>
                  </a:txBody>
                  <a:tcPr marL="68580" marR="68580" marT="0" marB="0" anchor="ctr"/>
                </a:tc>
              </a:tr>
              <a:tr h="493395">
                <a:tc>
                  <a:txBody>
                    <a:bodyPr/>
                    <a:p>
                      <a:pPr algn="l">
                        <a:lnSpc>
                          <a:spcPts val="2500"/>
                        </a:lnSpc>
                        <a:spcAft>
                          <a:spcPts val="0"/>
                        </a:spcAft>
                      </a:pPr>
                      <a:r>
                        <a:rPr lang="zh-CN" sz="2800" b="1" kern="100">
                          <a:solidFill>
                            <a:srgbClr val="000000"/>
                          </a:solidFill>
                          <a:latin typeface="+mn-ea"/>
                          <a:cs typeface="+mn-ea"/>
                        </a:rPr>
                        <a:t>第五册 消防工程</a:t>
                      </a:r>
                      <a:endParaRPr lang="zh-CN" sz="2800" b="1" kern="100">
                        <a:solidFill>
                          <a:srgbClr val="000000"/>
                        </a:solidFill>
                        <a:latin typeface="+mn-ea"/>
                        <a:cs typeface="+mn-ea"/>
                      </a:endParaRPr>
                    </a:p>
                  </a:txBody>
                  <a:tcPr marL="68580" marR="68580" marT="0" marB="0" anchor="ctr"/>
                </a:tc>
                <a:tc>
                  <a:txBody>
                    <a:bodyPr/>
                    <a:p>
                      <a:pPr algn="ctr">
                        <a:lnSpc>
                          <a:spcPts val="2500"/>
                        </a:lnSpc>
                        <a:spcAft>
                          <a:spcPts val="0"/>
                        </a:spcAft>
                      </a:pPr>
                      <a:r>
                        <a:rPr lang="zh-CN" sz="2800" b="1" kern="100">
                          <a:solidFill>
                            <a:srgbClr val="000000"/>
                          </a:solidFill>
                          <a:latin typeface="+mn-ea"/>
                          <a:cs typeface="Times New Roman" panose="02020603050405020304"/>
                        </a:rPr>
                        <a:t>无</a:t>
                      </a:r>
                      <a:endParaRPr lang="zh-CN" sz="2800" b="1" kern="100">
                        <a:solidFill>
                          <a:srgbClr val="000000"/>
                        </a:solidFill>
                        <a:latin typeface="+mn-ea"/>
                        <a:cs typeface="Times New Roman" panose="02020603050405020304"/>
                      </a:endParaRPr>
                    </a:p>
                  </a:txBody>
                  <a:tcPr marL="68580" marR="68580" marT="0" marB="0" anchor="ctr"/>
                </a:tc>
                <a:tc>
                  <a:txBody>
                    <a:bodyPr/>
                    <a:p>
                      <a:pPr algn="ctr">
                        <a:lnSpc>
                          <a:spcPts val="2500"/>
                        </a:lnSpc>
                        <a:spcAft>
                          <a:spcPts val="0"/>
                        </a:spcAft>
                      </a:pPr>
                      <a:r>
                        <a:rPr lang="zh-CN" sz="2800" b="1" kern="100">
                          <a:solidFill>
                            <a:srgbClr val="000000"/>
                          </a:solidFill>
                          <a:latin typeface="+mn-ea"/>
                          <a:cs typeface="Times New Roman" panose="02020603050405020304"/>
                        </a:rPr>
                        <a:t>新</a:t>
                      </a:r>
                      <a:r>
                        <a:rPr lang="zh-CN" sz="2800" b="1" kern="100">
                          <a:solidFill>
                            <a:srgbClr val="000000"/>
                          </a:solidFill>
                          <a:latin typeface="+mn-ea"/>
                          <a:cs typeface="Times New Roman" panose="02020603050405020304"/>
                        </a:rPr>
                        <a:t>编</a:t>
                      </a:r>
                      <a:endParaRPr lang="zh-CN" sz="2800" b="1" kern="100">
                        <a:solidFill>
                          <a:srgbClr val="000000"/>
                        </a:solidFill>
                        <a:latin typeface="+mn-ea"/>
                        <a:cs typeface="Times New Roman" panose="02020603050405020304"/>
                      </a:endParaRPr>
                    </a:p>
                  </a:txBody>
                  <a:tcPr marL="68580" marR="68580" marT="0" marB="0" anchor="ctr"/>
                </a:tc>
              </a:tr>
              <a:tr h="496570">
                <a:tc>
                  <a:txBody>
                    <a:bodyPr/>
                    <a:p>
                      <a:pPr algn="l">
                        <a:lnSpc>
                          <a:spcPts val="2500"/>
                        </a:lnSpc>
                        <a:spcAft>
                          <a:spcPts val="0"/>
                        </a:spcAft>
                      </a:pPr>
                      <a:r>
                        <a:rPr lang="zh-CN" sz="2800" b="1" kern="100">
                          <a:solidFill>
                            <a:srgbClr val="000000"/>
                          </a:solidFill>
                          <a:latin typeface="+mn-ea"/>
                          <a:cs typeface="+mn-ea"/>
                        </a:rPr>
                        <a:t>第六册 电气工程</a:t>
                      </a:r>
                      <a:endParaRPr lang="zh-CN" sz="2800" b="1" kern="100">
                        <a:solidFill>
                          <a:srgbClr val="000000"/>
                        </a:solidFill>
                        <a:latin typeface="+mn-ea"/>
                        <a:cs typeface="+mn-ea"/>
                      </a:endParaRPr>
                    </a:p>
                  </a:txBody>
                  <a:tcPr marL="68580" marR="68580" marT="0" marB="0" anchor="ctr"/>
                </a:tc>
                <a:tc>
                  <a:txBody>
                    <a:bodyPr/>
                    <a:p>
                      <a:pPr algn="ctr">
                        <a:lnSpc>
                          <a:spcPts val="2500"/>
                        </a:lnSpc>
                        <a:spcAft>
                          <a:spcPts val="0"/>
                        </a:spcAft>
                      </a:pPr>
                      <a:r>
                        <a:rPr lang="zh-CN" sz="2800" b="1" kern="100">
                          <a:solidFill>
                            <a:srgbClr val="000000"/>
                          </a:solidFill>
                          <a:latin typeface="+mn-ea"/>
                          <a:cs typeface="Times New Roman" panose="02020603050405020304"/>
                        </a:rPr>
                        <a:t>电气分册</a:t>
                      </a:r>
                      <a:endParaRPr lang="zh-CN" sz="2800" b="1" kern="100">
                        <a:solidFill>
                          <a:srgbClr val="000000"/>
                        </a:solidFill>
                        <a:latin typeface="+mn-ea"/>
                        <a:cs typeface="Times New Roman" panose="02020603050405020304"/>
                      </a:endParaRPr>
                    </a:p>
                  </a:txBody>
                  <a:tcPr marL="68580" marR="68580" marT="0" marB="0" anchor="ctr"/>
                </a:tc>
                <a:tc>
                  <a:txBody>
                    <a:bodyPr/>
                    <a:p>
                      <a:pPr algn="ctr">
                        <a:lnSpc>
                          <a:spcPts val="2500"/>
                        </a:lnSpc>
                        <a:spcAft>
                          <a:spcPts val="0"/>
                        </a:spcAft>
                      </a:pPr>
                      <a:r>
                        <a:rPr lang="zh-CN" sz="2800" b="1" kern="100">
                          <a:solidFill>
                            <a:srgbClr val="000000"/>
                          </a:solidFill>
                          <a:latin typeface="+mn-ea"/>
                          <a:cs typeface="Times New Roman" panose="02020603050405020304"/>
                        </a:rPr>
                        <a:t>修编</a:t>
                      </a:r>
                      <a:endParaRPr lang="zh-CN" sz="2800" b="1" kern="100">
                        <a:solidFill>
                          <a:srgbClr val="000000"/>
                        </a:solidFill>
                        <a:latin typeface="+mn-ea"/>
                        <a:cs typeface="Times New Roman" panose="02020603050405020304"/>
                      </a:endParaRPr>
                    </a:p>
                  </a:txBody>
                  <a:tcPr marL="68580" marR="68580" marT="0" marB="0" anchor="ctr"/>
                </a:tc>
              </a:tr>
              <a:tr h="503555">
                <a:tc>
                  <a:txBody>
                    <a:bodyPr/>
                    <a:p>
                      <a:pPr algn="l">
                        <a:lnSpc>
                          <a:spcPts val="2500"/>
                        </a:lnSpc>
                        <a:spcAft>
                          <a:spcPts val="0"/>
                        </a:spcAft>
                      </a:pPr>
                      <a:r>
                        <a:rPr lang="zh-CN" sz="2800" b="1" kern="100">
                          <a:solidFill>
                            <a:srgbClr val="000000"/>
                          </a:solidFill>
                          <a:latin typeface="+mn-ea"/>
                          <a:cs typeface="+mn-ea"/>
                        </a:rPr>
                        <a:t>第七册 建筑智能化工程</a:t>
                      </a:r>
                      <a:endParaRPr lang="zh-CN" sz="2800" b="1" kern="100">
                        <a:solidFill>
                          <a:srgbClr val="000000"/>
                        </a:solidFill>
                        <a:latin typeface="+mn-ea"/>
                        <a:cs typeface="+mn-ea"/>
                      </a:endParaRPr>
                    </a:p>
                  </a:txBody>
                  <a:tcPr marL="68580" marR="68580" marT="0" marB="0" anchor="ctr"/>
                </a:tc>
                <a:tc>
                  <a:txBody>
                    <a:bodyPr/>
                    <a:p>
                      <a:pPr algn="ctr">
                        <a:lnSpc>
                          <a:spcPts val="2500"/>
                        </a:lnSpc>
                        <a:spcAft>
                          <a:spcPts val="0"/>
                        </a:spcAft>
                      </a:pPr>
                      <a:r>
                        <a:rPr lang="zh-CN" sz="2800" b="1" kern="100">
                          <a:solidFill>
                            <a:srgbClr val="000000"/>
                          </a:solidFill>
                          <a:latin typeface="+mn-ea"/>
                          <a:cs typeface="Times New Roman" panose="02020603050405020304"/>
                        </a:rPr>
                        <a:t>无</a:t>
                      </a:r>
                      <a:endParaRPr lang="zh-CN" sz="2800" b="1" kern="100">
                        <a:solidFill>
                          <a:srgbClr val="000000"/>
                        </a:solidFill>
                        <a:latin typeface="+mn-ea"/>
                        <a:cs typeface="Times New Roman" panose="02020603050405020304"/>
                      </a:endParaRPr>
                    </a:p>
                  </a:txBody>
                  <a:tcPr marL="68580" marR="68580" marT="0" marB="0" anchor="ctr"/>
                </a:tc>
                <a:tc>
                  <a:txBody>
                    <a:bodyPr/>
                    <a:p>
                      <a:pPr algn="ctr">
                        <a:lnSpc>
                          <a:spcPts val="2500"/>
                        </a:lnSpc>
                        <a:spcAft>
                          <a:spcPts val="0"/>
                        </a:spcAft>
                      </a:pPr>
                      <a:r>
                        <a:rPr lang="zh-CN" sz="2800" b="1" kern="100" dirty="0">
                          <a:solidFill>
                            <a:srgbClr val="000000"/>
                          </a:solidFill>
                          <a:latin typeface="+mn-ea"/>
                          <a:cs typeface="Times New Roman" panose="02020603050405020304"/>
                        </a:rPr>
                        <a:t>新</a:t>
                      </a:r>
                      <a:r>
                        <a:rPr lang="zh-CN" sz="2800" b="1" kern="100" dirty="0">
                          <a:solidFill>
                            <a:srgbClr val="000000"/>
                          </a:solidFill>
                          <a:latin typeface="+mn-ea"/>
                          <a:cs typeface="Times New Roman" panose="02020603050405020304"/>
                        </a:rPr>
                        <a:t>编</a:t>
                      </a:r>
                      <a:endParaRPr lang="zh-CN" sz="2800" b="1" kern="100" dirty="0">
                        <a:solidFill>
                          <a:srgbClr val="000000"/>
                        </a:solidFill>
                        <a:latin typeface="+mn-ea"/>
                        <a:cs typeface="Times New Roman" panose="02020603050405020304"/>
                      </a:endParaRPr>
                    </a:p>
                  </a:txBody>
                  <a:tcPr marL="68580" marR="68580"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923925" y="1753235"/>
            <a:ext cx="10175240" cy="4239260"/>
          </a:xfrm>
          <a:prstGeom prst="rect">
            <a:avLst/>
          </a:prstGeom>
          <a:solidFill>
            <a:schemeClr val="accent1">
              <a:lumMod val="20000"/>
              <a:lumOff val="80000"/>
            </a:schemeClr>
          </a:solidFill>
          <a:ln>
            <a:noFill/>
          </a:ln>
        </p:spPr>
        <p:txBody>
          <a:bodyPr vert="horz" wrap="square" lIns="91440" tIns="45720" rIns="91440" bIns="45720" numCol="1" anchor="t" anchorCtr="0" compatLnSpc="1"/>
          <a:p>
            <a:endParaRPr lang="zh-CN" altLang="en-US"/>
          </a:p>
        </p:txBody>
      </p:sp>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smtClean="0">
                <a:solidFill>
                  <a:schemeClr val="accent2"/>
                </a:solidFill>
                <a:latin typeface="微软雅黑" panose="020B0503020204020204" pitchFamily="34" charset="-122"/>
                <a:ea typeface="微软雅黑" panose="020B0503020204020204" pitchFamily="34" charset="-122"/>
              </a:rPr>
              <a:t>人、材、机消耗量的确定</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altLang="zh-CN" dirty="0" smtClean="0">
                <a:solidFill>
                  <a:schemeClr val="accent2"/>
                </a:solidFill>
              </a:rPr>
              <a:t> 4</a:t>
            </a:r>
            <a:endParaRPr lang="en-US" altLang="zh-CN" dirty="0" smtClean="0">
              <a:solidFill>
                <a:schemeClr val="accent2"/>
              </a:solidFill>
            </a:endParaRPr>
          </a:p>
        </p:txBody>
      </p:sp>
      <p:sp>
        <p:nvSpPr>
          <p:cNvPr id="27" name="Freeform 6"/>
          <p:cNvSpPr/>
          <p:nvPr/>
        </p:nvSpPr>
        <p:spPr bwMode="auto">
          <a:xfrm>
            <a:off x="841375" y="1229360"/>
            <a:ext cx="113030" cy="65786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841375" y="1136650"/>
            <a:ext cx="4069715" cy="633730"/>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923925" y="1158875"/>
            <a:ext cx="3363595" cy="521970"/>
          </a:xfrm>
          <a:prstGeom prst="rect">
            <a:avLst/>
          </a:prstGeom>
          <a:noFill/>
        </p:spPr>
        <p:txBody>
          <a:bodyPr wrap="square" rtlCol="0">
            <a:spAutoFit/>
          </a:bodyPr>
          <a:lstStyle/>
          <a:p>
            <a:r>
              <a:rPr lang="en-US" altLang="zh-CN" sz="2800" b="1" dirty="0" smtClean="0">
                <a:solidFill>
                  <a:schemeClr val="accent2"/>
                </a:solidFill>
                <a:latin typeface="+mj-ea"/>
                <a:ea typeface="+mj-ea"/>
              </a:rPr>
              <a:t>1.</a:t>
            </a:r>
            <a:r>
              <a:rPr lang="zh-CN" altLang="en-US" sz="2800" b="1" dirty="0" smtClean="0">
                <a:solidFill>
                  <a:schemeClr val="accent2"/>
                </a:solidFill>
                <a:latin typeface="+mj-ea"/>
                <a:ea typeface="+mj-ea"/>
              </a:rPr>
              <a:t>人工消耗量的确定</a:t>
            </a:r>
            <a:endParaRPr lang="zh-CN" altLang="en-US" sz="2800" b="1" dirty="0">
              <a:solidFill>
                <a:schemeClr val="accent2"/>
              </a:solidFill>
              <a:latin typeface="+mj-ea"/>
              <a:ea typeface="+mj-ea"/>
            </a:endParaRPr>
          </a:p>
        </p:txBody>
      </p:sp>
      <p:sp>
        <p:nvSpPr>
          <p:cNvPr id="37" name="TextBox 36"/>
          <p:cNvSpPr txBox="1"/>
          <p:nvPr/>
        </p:nvSpPr>
        <p:spPr>
          <a:xfrm>
            <a:off x="1244255" y="1753000"/>
            <a:ext cx="9711910" cy="4009390"/>
          </a:xfrm>
          <a:prstGeom prst="rect">
            <a:avLst/>
          </a:prstGeom>
          <a:noFill/>
        </p:spPr>
        <p:txBody>
          <a:bodyPr wrap="square" rtlCol="0">
            <a:spAutoFit/>
          </a:bodyPr>
          <a:lstStyle/>
          <a:p>
            <a:pPr algn="just" eaLnBrk="0" hangingPunct="0">
              <a:lnSpc>
                <a:spcPct val="130000"/>
              </a:lnSpc>
            </a:pPr>
            <a:r>
              <a:rPr lang="en-US" altLang="zh-CN" sz="2800" b="1" dirty="0">
                <a:solidFill>
                  <a:srgbClr val="000000"/>
                </a:solidFill>
                <a:latin typeface="+mn-ea"/>
                <a:ea typeface="+mn-ea"/>
                <a:cs typeface="+mn-ea"/>
                <a:sym typeface="+mn-ea"/>
              </a:rPr>
              <a:t>    </a:t>
            </a:r>
            <a:r>
              <a:rPr lang="zh-CN" altLang="en-US" sz="2800" b="1" dirty="0">
                <a:solidFill>
                  <a:srgbClr val="000000"/>
                </a:solidFill>
                <a:latin typeface="+mn-ea"/>
                <a:ea typeface="+mn-ea"/>
                <a:cs typeface="+mn-ea"/>
                <a:sym typeface="+mn-ea"/>
              </a:rPr>
              <a:t>本定额的人工工日消耗量不分工种，按普工、技工、高级技工三个技术等级。</a:t>
            </a:r>
            <a:endParaRPr lang="zh-CN" altLang="en-US" sz="2800" b="1" dirty="0">
              <a:solidFill>
                <a:srgbClr val="000000"/>
              </a:solidFill>
              <a:latin typeface="+mn-ea"/>
              <a:ea typeface="+mn-ea"/>
              <a:cs typeface="+mn-ea"/>
              <a:sym typeface="+mn-ea"/>
            </a:endParaRPr>
          </a:p>
          <a:p>
            <a:pPr algn="just" eaLnBrk="0" hangingPunct="0">
              <a:lnSpc>
                <a:spcPct val="130000"/>
              </a:lnSpc>
            </a:pPr>
            <a:r>
              <a:rPr lang="zh-CN" altLang="en-US" sz="2800" b="1" dirty="0">
                <a:solidFill>
                  <a:srgbClr val="000000"/>
                </a:solidFill>
                <a:latin typeface="+mn-ea"/>
                <a:ea typeface="+mn-ea"/>
                <a:cs typeface="+mn-ea"/>
                <a:sym typeface="+mn-ea"/>
              </a:rPr>
              <a:t>    人工工日单价取定：</a:t>
            </a:r>
            <a:r>
              <a:rPr lang="zh-CN" altLang="en-US" sz="2800" b="1" dirty="0">
                <a:solidFill>
                  <a:srgbClr val="C00000"/>
                </a:solidFill>
                <a:latin typeface="+mn-ea"/>
                <a:ea typeface="+mn-ea"/>
                <a:cs typeface="+mn-ea"/>
                <a:sym typeface="+mn-ea"/>
              </a:rPr>
              <a:t>普工</a:t>
            </a:r>
            <a:r>
              <a:rPr lang="en-US" altLang="zh-CN" sz="2800" b="1" dirty="0">
                <a:solidFill>
                  <a:srgbClr val="000000"/>
                </a:solidFill>
                <a:latin typeface="+mn-ea"/>
                <a:ea typeface="+mn-ea"/>
                <a:cs typeface="+mn-ea"/>
                <a:sym typeface="+mn-ea"/>
              </a:rPr>
              <a:t>92</a:t>
            </a:r>
            <a:r>
              <a:rPr lang="zh-CN" altLang="en-US" sz="2800" b="1" dirty="0">
                <a:solidFill>
                  <a:srgbClr val="000000"/>
                </a:solidFill>
                <a:latin typeface="+mn-ea"/>
                <a:ea typeface="+mn-ea"/>
                <a:cs typeface="+mn-ea"/>
                <a:sym typeface="+mn-ea"/>
              </a:rPr>
              <a:t>元</a:t>
            </a:r>
            <a:r>
              <a:rPr lang="en-US" altLang="zh-CN" sz="2800" b="1" dirty="0">
                <a:solidFill>
                  <a:srgbClr val="000000"/>
                </a:solidFill>
                <a:latin typeface="+mn-ea"/>
                <a:ea typeface="+mn-ea"/>
                <a:cs typeface="+mn-ea"/>
                <a:sym typeface="+mn-ea"/>
              </a:rPr>
              <a:t>/</a:t>
            </a:r>
            <a:r>
              <a:rPr lang="zh-CN" altLang="en-US" sz="2800" b="1" dirty="0">
                <a:solidFill>
                  <a:srgbClr val="000000"/>
                </a:solidFill>
                <a:latin typeface="+mn-ea"/>
                <a:ea typeface="+mn-ea"/>
                <a:cs typeface="+mn-ea"/>
                <a:sym typeface="+mn-ea"/>
              </a:rPr>
              <a:t>工日；</a:t>
            </a:r>
            <a:r>
              <a:rPr lang="zh-CN" altLang="en-US" sz="2800" b="1" dirty="0">
                <a:solidFill>
                  <a:srgbClr val="C00000"/>
                </a:solidFill>
                <a:latin typeface="+mn-ea"/>
                <a:ea typeface="+mn-ea"/>
                <a:cs typeface="+mn-ea"/>
                <a:sym typeface="+mn-ea"/>
              </a:rPr>
              <a:t>技工</a:t>
            </a:r>
            <a:r>
              <a:rPr lang="en-US" altLang="zh-CN" sz="2800" b="1" dirty="0">
                <a:solidFill>
                  <a:srgbClr val="000000"/>
                </a:solidFill>
                <a:latin typeface="+mn-ea"/>
                <a:ea typeface="+mn-ea"/>
                <a:cs typeface="+mn-ea"/>
                <a:sym typeface="+mn-ea"/>
              </a:rPr>
              <a:t>142</a:t>
            </a:r>
            <a:r>
              <a:rPr lang="zh-CN" altLang="en-US" sz="2800" b="1" dirty="0">
                <a:solidFill>
                  <a:srgbClr val="000000"/>
                </a:solidFill>
                <a:latin typeface="+mn-ea"/>
                <a:ea typeface="+mn-ea"/>
                <a:cs typeface="+mn-ea"/>
                <a:sym typeface="+mn-ea"/>
              </a:rPr>
              <a:t>元</a:t>
            </a:r>
            <a:r>
              <a:rPr lang="en-US" altLang="zh-CN" sz="2800" b="1" dirty="0">
                <a:solidFill>
                  <a:srgbClr val="000000"/>
                </a:solidFill>
                <a:latin typeface="+mn-ea"/>
                <a:ea typeface="+mn-ea"/>
                <a:cs typeface="+mn-ea"/>
                <a:sym typeface="+mn-ea"/>
              </a:rPr>
              <a:t>/</a:t>
            </a:r>
            <a:r>
              <a:rPr lang="zh-CN" altLang="en-US" sz="2800" b="1" dirty="0">
                <a:solidFill>
                  <a:srgbClr val="000000"/>
                </a:solidFill>
                <a:latin typeface="+mn-ea"/>
                <a:ea typeface="+mn-ea"/>
                <a:cs typeface="+mn-ea"/>
                <a:sym typeface="+mn-ea"/>
              </a:rPr>
              <a:t>工日；</a:t>
            </a:r>
            <a:r>
              <a:rPr lang="zh-CN" altLang="en-US" sz="2800" b="1" dirty="0">
                <a:solidFill>
                  <a:srgbClr val="C00000"/>
                </a:solidFill>
                <a:latin typeface="+mn-ea"/>
                <a:ea typeface="+mn-ea"/>
                <a:cs typeface="+mn-ea"/>
                <a:sym typeface="+mn-ea"/>
              </a:rPr>
              <a:t>高级技工</a:t>
            </a:r>
            <a:r>
              <a:rPr lang="en-US" altLang="zh-CN" sz="2800" b="1" dirty="0">
                <a:solidFill>
                  <a:srgbClr val="000000"/>
                </a:solidFill>
                <a:latin typeface="+mn-ea"/>
                <a:ea typeface="+mn-ea"/>
                <a:cs typeface="+mn-ea"/>
                <a:sym typeface="+mn-ea"/>
              </a:rPr>
              <a:t>212</a:t>
            </a:r>
            <a:r>
              <a:rPr lang="zh-CN" altLang="en-US" sz="2800" b="1" dirty="0">
                <a:solidFill>
                  <a:srgbClr val="000000"/>
                </a:solidFill>
                <a:latin typeface="+mn-ea"/>
                <a:ea typeface="+mn-ea"/>
                <a:cs typeface="+mn-ea"/>
                <a:sym typeface="+mn-ea"/>
              </a:rPr>
              <a:t>元</a:t>
            </a:r>
            <a:r>
              <a:rPr lang="en-US" altLang="zh-CN" sz="2800" b="1" dirty="0">
                <a:solidFill>
                  <a:srgbClr val="000000"/>
                </a:solidFill>
                <a:latin typeface="+mn-ea"/>
                <a:ea typeface="+mn-ea"/>
                <a:cs typeface="+mn-ea"/>
                <a:sym typeface="+mn-ea"/>
              </a:rPr>
              <a:t>/</a:t>
            </a:r>
            <a:r>
              <a:rPr lang="zh-CN" altLang="en-US" sz="2800" b="1" dirty="0">
                <a:solidFill>
                  <a:srgbClr val="000000"/>
                </a:solidFill>
                <a:latin typeface="+mn-ea"/>
                <a:ea typeface="+mn-ea"/>
                <a:cs typeface="+mn-ea"/>
                <a:sym typeface="+mn-ea"/>
              </a:rPr>
              <a:t>工日。</a:t>
            </a:r>
            <a:endParaRPr lang="en-US" altLang="zh-CN" sz="2800" b="1" dirty="0">
              <a:solidFill>
                <a:srgbClr val="000000"/>
              </a:solidFill>
              <a:latin typeface="+mn-ea"/>
              <a:ea typeface="+mn-ea"/>
              <a:cs typeface="+mn-ea"/>
              <a:sym typeface="+mn-ea"/>
            </a:endParaRPr>
          </a:p>
          <a:p>
            <a:pPr algn="just" eaLnBrk="0" hangingPunct="0">
              <a:lnSpc>
                <a:spcPct val="130000"/>
              </a:lnSpc>
            </a:pPr>
            <a:r>
              <a:rPr lang="zh-CN" altLang="zh-CN" sz="2800" b="1" kern="100" dirty="0">
                <a:solidFill>
                  <a:srgbClr val="000000"/>
                </a:solidFill>
                <a:latin typeface="+mn-ea"/>
                <a:ea typeface="+mn-ea"/>
                <a:cs typeface="+mn-ea"/>
                <a:sym typeface="+mn-ea"/>
              </a:rPr>
              <a:t>    各册定额</a:t>
            </a:r>
            <a:r>
              <a:rPr lang="zh-CN" altLang="zh-CN" sz="2800" b="1" kern="100" dirty="0">
                <a:solidFill>
                  <a:srgbClr val="000000"/>
                </a:solidFill>
                <a:latin typeface="+mn-ea"/>
                <a:ea typeface="+mn-ea"/>
                <a:cs typeface="+mn-ea"/>
                <a:sym typeface="+mn-ea"/>
              </a:rPr>
              <a:t>人工消耗量中的</a:t>
            </a:r>
            <a:r>
              <a:rPr lang="zh-CN" altLang="zh-CN" sz="2800" b="1" kern="100" dirty="0">
                <a:solidFill>
                  <a:srgbClr val="000000"/>
                </a:solidFill>
                <a:latin typeface="+mn-ea"/>
                <a:ea typeface="+mn-ea"/>
                <a:cs typeface="+mn-ea"/>
                <a:sym typeface="+mn-ea"/>
              </a:rPr>
              <a:t>普工、技工、高级技工的拆分比例进行了调整，提高了普工的比例，相应缩减了技工和高级技工的比例。</a:t>
            </a:r>
            <a:endParaRPr lang="zh-CN" altLang="zh-CN" sz="2800" b="1" kern="100"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smtClean="0">
                <a:solidFill>
                  <a:schemeClr val="accent2"/>
                </a:solidFill>
                <a:latin typeface="微软雅黑" panose="020B0503020204020204" pitchFamily="34" charset="-122"/>
                <a:ea typeface="微软雅黑" panose="020B0503020204020204" pitchFamily="34" charset="-122"/>
              </a:rPr>
              <a:t>人、材、机消耗量的确定</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altLang="zh-CN" dirty="0" smtClean="0">
                <a:solidFill>
                  <a:schemeClr val="accent2"/>
                </a:solidFill>
              </a:rPr>
              <a:t> 4</a:t>
            </a:r>
            <a:endParaRPr lang="en-US" altLang="zh-CN" dirty="0" smtClean="0">
              <a:solidFill>
                <a:schemeClr val="accent2"/>
              </a:solidFill>
            </a:endParaRPr>
          </a:p>
        </p:txBody>
      </p:sp>
      <p:sp>
        <p:nvSpPr>
          <p:cNvPr id="22" name="Rectangle 11"/>
          <p:cNvSpPr>
            <a:spLocks noChangeArrowheads="1"/>
          </p:cNvSpPr>
          <p:nvPr/>
        </p:nvSpPr>
        <p:spPr bwMode="auto">
          <a:xfrm>
            <a:off x="758825" y="1163955"/>
            <a:ext cx="10175240" cy="5106035"/>
          </a:xfrm>
          <a:prstGeom prst="rect">
            <a:avLst/>
          </a:prstGeom>
          <a:solidFill>
            <a:schemeClr val="accent1">
              <a:lumMod val="20000"/>
              <a:lumOff val="80000"/>
            </a:schemeClr>
          </a:solidFill>
          <a:ln>
            <a:noFill/>
          </a:ln>
        </p:spPr>
        <p:txBody>
          <a:bodyPr vert="horz" wrap="square" lIns="91440" tIns="45720" rIns="91440" bIns="45720" numCol="1" anchor="t" anchorCtr="0" compatLnSpc="1"/>
          <a:lstStyle/>
          <a:p>
            <a:pPr indent="609600" algn="l" eaLnBrk="1" latinLnBrk="0" hangingPunct="1">
              <a:lnSpc>
                <a:spcPts val="4000"/>
              </a:lnSpc>
              <a:buClrTx/>
              <a:buSzTx/>
              <a:extLst>
                <a:ext uri="{35155182-B16C-46BC-9424-99874614C6A1}">
                  <wpsdc:indentchars xmlns:wpsdc="http://www.wps.cn/officeDocument/2017/drawingmlCustomData" val="200" checksum="4158780845"/>
                </a:ext>
              </a:extLst>
            </a:pPr>
            <a:r>
              <a:rPr altLang="zh-CN" sz="2400" b="1" dirty="0" smtClean="0">
                <a:solidFill>
                  <a:srgbClr val="000000"/>
                </a:solidFill>
                <a:latin typeface="+mn-ea"/>
                <a:ea typeface="+mn-ea"/>
                <a:sym typeface="+mn-ea"/>
              </a:rPr>
              <a:t>(1)</a:t>
            </a:r>
            <a:r>
              <a:rPr altLang="zh-CN" sz="2400" b="1" dirty="0" smtClean="0">
                <a:solidFill>
                  <a:srgbClr val="000000"/>
                </a:solidFill>
                <a:latin typeface="+mn-ea"/>
                <a:ea typeface="+mn-ea"/>
              </a:rPr>
              <a:t>本定额中的材料消耗量保持全统定额水平。调整与湖北省市场常用材料不一致的子目，</a:t>
            </a:r>
            <a:r>
              <a:rPr altLang="zh-CN" sz="2400" b="1" dirty="0" smtClean="0">
                <a:solidFill>
                  <a:srgbClr val="000000"/>
                </a:solidFill>
                <a:latin typeface="+mn-ea"/>
                <a:ea typeface="+mn-ea"/>
                <a:sym typeface="+mn-ea"/>
              </a:rPr>
              <a:t>补充的原省定额及新增加定额子目按照47号文调整材料损耗率到全统定额水平</a:t>
            </a:r>
            <a:r>
              <a:rPr altLang="zh-CN" sz="2400" b="1" dirty="0" smtClean="0">
                <a:solidFill>
                  <a:srgbClr val="000000"/>
                </a:solidFill>
                <a:latin typeface="+mn-ea"/>
                <a:ea typeface="+mn-ea"/>
              </a:rPr>
              <a:t>。</a:t>
            </a:r>
            <a:endParaRPr altLang="zh-CN" sz="2400" b="1" dirty="0" smtClean="0">
              <a:solidFill>
                <a:srgbClr val="000000"/>
              </a:solidFill>
              <a:latin typeface="+mn-ea"/>
              <a:ea typeface="+mn-ea"/>
            </a:endParaRPr>
          </a:p>
          <a:p>
            <a:pPr indent="609600" algn="l" eaLnBrk="1" latinLnBrk="0" hangingPunct="1">
              <a:lnSpc>
                <a:spcPts val="4000"/>
              </a:lnSpc>
              <a:buClrTx/>
              <a:buSzTx/>
              <a:extLst>
                <a:ext uri="{35155182-B16C-46BC-9424-99874614C6A1}">
                  <wpsdc:indentchars xmlns:wpsdc="http://www.wps.cn/officeDocument/2017/drawingmlCustomData" val="200" checksum="4158780845"/>
                </a:ext>
              </a:extLst>
            </a:pPr>
            <a:r>
              <a:rPr altLang="zh-CN" sz="2400" b="1" dirty="0" smtClean="0">
                <a:solidFill>
                  <a:srgbClr val="000000"/>
                </a:solidFill>
                <a:latin typeface="+mn-ea"/>
                <a:ea typeface="+mn-ea"/>
                <a:sym typeface="+mn-ea"/>
              </a:rPr>
              <a:t>(2)</a:t>
            </a:r>
            <a:r>
              <a:rPr altLang="zh-CN" sz="2400" b="1" dirty="0" smtClean="0">
                <a:solidFill>
                  <a:srgbClr val="000000"/>
                </a:solidFill>
                <a:latin typeface="+mn-ea"/>
                <a:ea typeface="+mn-ea"/>
              </a:rPr>
              <a:t>施工机械台班单价中的</a:t>
            </a:r>
            <a:r>
              <a:rPr altLang="zh-CN" sz="2400" b="1" dirty="0" smtClean="0">
                <a:solidFill>
                  <a:srgbClr val="C00000"/>
                </a:solidFill>
                <a:latin typeface="+mn-ea"/>
                <a:ea typeface="+mn-ea"/>
              </a:rPr>
              <a:t>燃料动力费</a:t>
            </a:r>
            <a:r>
              <a:rPr altLang="zh-CN" sz="2400" b="1" dirty="0" smtClean="0">
                <a:solidFill>
                  <a:srgbClr val="000000"/>
                </a:solidFill>
                <a:latin typeface="+mn-ea"/>
                <a:ea typeface="+mn-ea"/>
              </a:rPr>
              <a:t>并入消耗量定额的材料中。</a:t>
            </a:r>
            <a:endParaRPr altLang="zh-CN" sz="2400" b="1" dirty="0" smtClean="0">
              <a:solidFill>
                <a:srgbClr val="000000"/>
              </a:solidFill>
              <a:latin typeface="+mn-ea"/>
              <a:ea typeface="+mn-ea"/>
            </a:endParaRPr>
          </a:p>
          <a:p>
            <a:pPr indent="609600" algn="l" eaLnBrk="1" latinLnBrk="0" hangingPunct="1">
              <a:lnSpc>
                <a:spcPts val="4000"/>
              </a:lnSpc>
              <a:buClrTx/>
              <a:buSzTx/>
              <a:extLst>
                <a:ext uri="{35155182-B16C-46BC-9424-99874614C6A1}">
                  <wpsdc:indentchars xmlns:wpsdc="http://www.wps.cn/officeDocument/2017/drawingmlCustomData" val="200" checksum="4158780845"/>
                </a:ext>
              </a:extLst>
            </a:pPr>
            <a:r>
              <a:rPr altLang="zh-CN" sz="2400" b="1" dirty="0" smtClean="0">
                <a:solidFill>
                  <a:srgbClr val="000000"/>
                </a:solidFill>
                <a:latin typeface="+mn-ea"/>
                <a:ea typeface="+mn-ea"/>
                <a:sym typeface="+mn-ea"/>
              </a:rPr>
              <a:t>(3)</a:t>
            </a:r>
            <a:r>
              <a:rPr altLang="zh-CN" sz="2400" b="1" dirty="0" smtClean="0">
                <a:solidFill>
                  <a:srgbClr val="000000"/>
                </a:solidFill>
                <a:latin typeface="+mn-ea"/>
                <a:ea typeface="+mn-ea"/>
              </a:rPr>
              <a:t>对于定额中不便计量用量少、低值易耗的零星材料，列为</a:t>
            </a:r>
            <a:r>
              <a:rPr altLang="zh-CN" sz="2400" b="1" dirty="0" smtClean="0">
                <a:solidFill>
                  <a:srgbClr val="C00000"/>
                </a:solidFill>
                <a:latin typeface="+mn-ea"/>
                <a:ea typeface="+mn-ea"/>
              </a:rPr>
              <a:t>其他材料费</a:t>
            </a:r>
            <a:r>
              <a:rPr altLang="zh-CN" sz="2400" b="1" dirty="0" smtClean="0">
                <a:solidFill>
                  <a:srgbClr val="000000"/>
                </a:solidFill>
                <a:latin typeface="+mn-ea"/>
                <a:ea typeface="+mn-ea"/>
              </a:rPr>
              <a:t>以百分比表示，其计算基数不包括机械燃料动力费。</a:t>
            </a:r>
            <a:endParaRPr altLang="zh-CN" sz="2400" b="1" dirty="0" smtClean="0">
              <a:solidFill>
                <a:srgbClr val="000000"/>
              </a:solidFill>
              <a:latin typeface="+mn-ea"/>
              <a:ea typeface="+mn-ea"/>
            </a:endParaRPr>
          </a:p>
          <a:p>
            <a:pPr indent="609600" algn="l" eaLnBrk="1" latinLnBrk="0" hangingPunct="1">
              <a:lnSpc>
                <a:spcPts val="4000"/>
              </a:lnSpc>
              <a:buClrTx/>
              <a:buSzTx/>
              <a:extLst>
                <a:ext uri="{35155182-B16C-46BC-9424-99874614C6A1}">
                  <wpsdc:indentchars xmlns:wpsdc="http://www.wps.cn/officeDocument/2017/drawingmlCustomData" val="200" checksum="4158780845"/>
                </a:ext>
              </a:extLst>
            </a:pPr>
            <a:r>
              <a:rPr altLang="zh-CN" sz="2400" b="1" dirty="0" smtClean="0">
                <a:solidFill>
                  <a:srgbClr val="000000"/>
                </a:solidFill>
                <a:latin typeface="+mn-ea"/>
                <a:ea typeface="+mn-ea"/>
                <a:sym typeface="+mn-ea"/>
              </a:rPr>
              <a:t>(4)周转性材料的周转次数</a:t>
            </a:r>
            <a:r>
              <a:rPr lang="zh-CN" sz="2400" b="1" dirty="0" smtClean="0">
                <a:solidFill>
                  <a:srgbClr val="000000"/>
                </a:solidFill>
                <a:latin typeface="+mn-ea"/>
                <a:ea typeface="+mn-ea"/>
                <a:sym typeface="+mn-ea"/>
              </a:rPr>
              <a:t>：</a:t>
            </a:r>
            <a:r>
              <a:rPr altLang="zh-CN" sz="2400" b="1" dirty="0" smtClean="0">
                <a:solidFill>
                  <a:srgbClr val="000000"/>
                </a:solidFill>
                <a:latin typeface="+mn-ea"/>
                <a:ea typeface="+mn-ea"/>
                <a:sym typeface="+mn-ea"/>
              </a:rPr>
              <a:t>混凝土及钢筋混凝土工程的</a:t>
            </a:r>
            <a:r>
              <a:rPr lang="zh-CN" sz="2400" b="1" dirty="0" smtClean="0">
                <a:solidFill>
                  <a:srgbClr val="000000"/>
                </a:solidFill>
                <a:latin typeface="+mn-ea"/>
                <a:ea typeface="+mn-ea"/>
                <a:sym typeface="+mn-ea"/>
              </a:rPr>
              <a:t>胶合板</a:t>
            </a:r>
            <a:r>
              <a:rPr altLang="zh-CN" sz="2400" b="1" dirty="0" smtClean="0">
                <a:solidFill>
                  <a:srgbClr val="000000"/>
                </a:solidFill>
                <a:latin typeface="+mn-ea"/>
                <a:ea typeface="+mn-ea"/>
                <a:sym typeface="+mn-ea"/>
              </a:rPr>
              <a:t>模板按</a:t>
            </a:r>
            <a:r>
              <a:rPr altLang="zh-CN" sz="2400" b="1" dirty="0" smtClean="0">
                <a:solidFill>
                  <a:srgbClr val="C00000"/>
                </a:solidFill>
                <a:latin typeface="+mn-ea"/>
                <a:ea typeface="+mn-ea"/>
                <a:sym typeface="+mn-ea"/>
              </a:rPr>
              <a:t>4次</a:t>
            </a:r>
            <a:r>
              <a:rPr altLang="zh-CN" sz="2400" b="1" dirty="0" smtClean="0">
                <a:solidFill>
                  <a:srgbClr val="000000"/>
                </a:solidFill>
                <a:latin typeface="+mn-ea"/>
                <a:ea typeface="+mn-ea"/>
                <a:sym typeface="+mn-ea"/>
              </a:rPr>
              <a:t>周转计算，雨蓬板、阳台板、直形楼梯、装饰线条、圆弧形阳台板、弧形楼梯、螺旋形楼梯、小型构件等按</a:t>
            </a:r>
            <a:r>
              <a:rPr altLang="zh-CN" sz="2400" b="1" dirty="0" smtClean="0">
                <a:solidFill>
                  <a:srgbClr val="C00000"/>
                </a:solidFill>
                <a:latin typeface="+mn-ea"/>
                <a:ea typeface="+mn-ea"/>
                <a:sym typeface="+mn-ea"/>
              </a:rPr>
              <a:t>2次</a:t>
            </a:r>
            <a:r>
              <a:rPr altLang="zh-CN" sz="2400" b="1" dirty="0" smtClean="0">
                <a:solidFill>
                  <a:srgbClr val="000000"/>
                </a:solidFill>
                <a:latin typeface="+mn-ea"/>
                <a:ea typeface="+mn-ea"/>
                <a:sym typeface="+mn-ea"/>
              </a:rPr>
              <a:t>周转计算。</a:t>
            </a:r>
            <a:endParaRPr altLang="zh-CN" sz="2400" b="1" dirty="0" smtClean="0">
              <a:solidFill>
                <a:srgbClr val="000000"/>
              </a:solidFill>
              <a:latin typeface="+mn-ea"/>
              <a:ea typeface="+mn-ea"/>
              <a:sym typeface="+mn-ea"/>
            </a:endParaRPr>
          </a:p>
        </p:txBody>
      </p:sp>
      <p:sp>
        <p:nvSpPr>
          <p:cNvPr id="30" name="Freeform 12"/>
          <p:cNvSpPr/>
          <p:nvPr/>
        </p:nvSpPr>
        <p:spPr bwMode="auto">
          <a:xfrm>
            <a:off x="752475" y="791845"/>
            <a:ext cx="3606800" cy="421005"/>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841375" y="764540"/>
            <a:ext cx="3850005" cy="460375"/>
          </a:xfrm>
          <a:prstGeom prst="rect">
            <a:avLst/>
          </a:prstGeom>
          <a:noFill/>
        </p:spPr>
        <p:txBody>
          <a:bodyPr wrap="square" rtlCol="0">
            <a:spAutoFit/>
          </a:bodyPr>
          <a:lstStyle/>
          <a:p>
            <a:r>
              <a:rPr lang="en-US" altLang="zh-CN" sz="2400" b="1" dirty="0" smtClean="0">
                <a:solidFill>
                  <a:schemeClr val="accent2"/>
                </a:solidFill>
                <a:latin typeface="+mj-ea"/>
                <a:ea typeface="+mj-ea"/>
              </a:rPr>
              <a:t>2.</a:t>
            </a:r>
            <a:r>
              <a:rPr lang="zh-CN" altLang="en-US" sz="2400" b="1" dirty="0" smtClean="0">
                <a:solidFill>
                  <a:schemeClr val="accent2"/>
                </a:solidFill>
                <a:latin typeface="+mj-ea"/>
                <a:ea typeface="+mj-ea"/>
              </a:rPr>
              <a:t>材料消耗量的确定</a:t>
            </a:r>
            <a:endParaRPr lang="zh-CN" altLang="en-US" sz="2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923925" y="1681480"/>
            <a:ext cx="10175240" cy="3587750"/>
          </a:xfrm>
          <a:prstGeom prst="rect">
            <a:avLst/>
          </a:prstGeom>
          <a:solidFill>
            <a:schemeClr val="accent1">
              <a:lumMod val="20000"/>
              <a:lumOff val="80000"/>
            </a:schemeClr>
          </a:solidFill>
          <a:ln>
            <a:noFill/>
          </a:ln>
        </p:spPr>
        <p:txBody>
          <a:bodyPr vert="horz" wrap="square" lIns="91440" tIns="45720" rIns="91440" bIns="45720" numCol="1" anchor="t" anchorCtr="0" compatLnSpc="1"/>
          <a:p>
            <a:endParaRPr lang="zh-CN" altLang="en-US"/>
          </a:p>
        </p:txBody>
      </p:sp>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smtClean="0">
                <a:solidFill>
                  <a:schemeClr val="accent2"/>
                </a:solidFill>
                <a:latin typeface="微软雅黑" panose="020B0503020204020204" pitchFamily="34" charset="-122"/>
                <a:ea typeface="微软雅黑" panose="020B0503020204020204" pitchFamily="34" charset="-122"/>
              </a:rPr>
              <a:t>人、材、机消耗量的确定</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altLang="zh-CN" dirty="0" smtClean="0">
                <a:solidFill>
                  <a:schemeClr val="accent2"/>
                </a:solidFill>
              </a:rPr>
              <a:t> 4</a:t>
            </a:r>
            <a:endParaRPr lang="en-US" altLang="zh-CN" dirty="0" smtClean="0">
              <a:solidFill>
                <a:schemeClr val="accent2"/>
              </a:solidFill>
            </a:endParaRPr>
          </a:p>
        </p:txBody>
      </p:sp>
      <p:sp>
        <p:nvSpPr>
          <p:cNvPr id="27" name="Freeform 6"/>
          <p:cNvSpPr/>
          <p:nvPr/>
        </p:nvSpPr>
        <p:spPr bwMode="auto">
          <a:xfrm>
            <a:off x="841375" y="1157605"/>
            <a:ext cx="113030" cy="65786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841375" y="1064895"/>
            <a:ext cx="4069715" cy="633730"/>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923925" y="1087120"/>
            <a:ext cx="3363595" cy="521970"/>
          </a:xfrm>
          <a:prstGeom prst="rect">
            <a:avLst/>
          </a:prstGeom>
          <a:noFill/>
        </p:spPr>
        <p:txBody>
          <a:bodyPr wrap="square" rtlCol="0">
            <a:spAutoFit/>
          </a:bodyPr>
          <a:lstStyle/>
          <a:p>
            <a:r>
              <a:rPr lang="en-US" altLang="zh-CN" sz="2800" b="1" dirty="0" smtClean="0">
                <a:solidFill>
                  <a:schemeClr val="accent2"/>
                </a:solidFill>
                <a:latin typeface="+mj-ea"/>
                <a:ea typeface="+mj-ea"/>
                <a:sym typeface="+mn-ea"/>
              </a:rPr>
              <a:t>3.</a:t>
            </a:r>
            <a:r>
              <a:rPr lang="zh-CN" altLang="en-US" sz="2800" b="1" dirty="0" smtClean="0">
                <a:solidFill>
                  <a:schemeClr val="accent2"/>
                </a:solidFill>
                <a:latin typeface="+mj-ea"/>
                <a:ea typeface="+mj-ea"/>
                <a:sym typeface="+mn-ea"/>
              </a:rPr>
              <a:t>机械消耗量的确定</a:t>
            </a:r>
            <a:endParaRPr lang="zh-CN" altLang="en-US" sz="2800" b="1" dirty="0">
              <a:solidFill>
                <a:schemeClr val="accent2"/>
              </a:solidFill>
              <a:latin typeface="+mj-ea"/>
              <a:ea typeface="+mj-ea"/>
            </a:endParaRPr>
          </a:p>
        </p:txBody>
      </p:sp>
      <p:sp>
        <p:nvSpPr>
          <p:cNvPr id="37" name="TextBox 36"/>
          <p:cNvSpPr txBox="1"/>
          <p:nvPr/>
        </p:nvSpPr>
        <p:spPr>
          <a:xfrm>
            <a:off x="1244255" y="1681245"/>
            <a:ext cx="9711910" cy="3322955"/>
          </a:xfrm>
          <a:prstGeom prst="rect">
            <a:avLst/>
          </a:prstGeom>
          <a:noFill/>
        </p:spPr>
        <p:txBody>
          <a:bodyPr wrap="square" rtlCol="0">
            <a:spAutoFit/>
          </a:bodyPr>
          <a:lstStyle/>
          <a:p>
            <a:pPr indent="711200" eaLnBrk="1" latinLnBrk="0" hangingPunct="1">
              <a:lnSpc>
                <a:spcPct val="150000"/>
              </a:lnSpc>
            </a:pPr>
            <a:r>
              <a:rPr lang="zh-CN" altLang="zh-CN" sz="2800" b="1" dirty="0">
                <a:solidFill>
                  <a:srgbClr val="000000"/>
                </a:solidFill>
                <a:latin typeface="+mn-ea"/>
                <a:ea typeface="+mn-ea"/>
                <a:sym typeface="+mn-ea"/>
              </a:rPr>
              <a:t>(</a:t>
            </a:r>
            <a:r>
              <a:rPr lang="en-US" altLang="zh-CN" sz="2800" b="1" dirty="0">
                <a:solidFill>
                  <a:srgbClr val="000000"/>
                </a:solidFill>
                <a:latin typeface="+mn-ea"/>
                <a:ea typeface="+mn-ea"/>
                <a:sym typeface="+mn-ea"/>
              </a:rPr>
              <a:t>1</a:t>
            </a:r>
            <a:r>
              <a:rPr lang="zh-CN" altLang="zh-CN" sz="2800" b="1" dirty="0">
                <a:solidFill>
                  <a:srgbClr val="000000"/>
                </a:solidFill>
                <a:latin typeface="+mn-ea"/>
                <a:ea typeface="+mn-ea"/>
                <a:sym typeface="+mn-ea"/>
              </a:rPr>
              <a:t>)</a:t>
            </a:r>
            <a:r>
              <a:rPr lang="zh-CN" altLang="zh-CN" sz="2800" b="1" dirty="0" smtClean="0">
                <a:solidFill>
                  <a:srgbClr val="000000"/>
                </a:solidFill>
                <a:latin typeface="+mn-ea"/>
                <a:ea typeface="+mn-ea"/>
                <a:sym typeface="+mn-ea"/>
              </a:rPr>
              <a:t>定额中的机械类型、规格采用常用机械，按正常合理的机械配备综合取定。机械台班消耗量中已包括机械幅度差。</a:t>
            </a:r>
            <a:endParaRPr lang="zh-CN" altLang="zh-CN" sz="2800" b="1" dirty="0" smtClean="0">
              <a:solidFill>
                <a:srgbClr val="000000"/>
              </a:solidFill>
              <a:latin typeface="+mn-ea"/>
              <a:ea typeface="+mn-ea"/>
              <a:sym typeface="+mn-ea"/>
            </a:endParaRPr>
          </a:p>
          <a:p>
            <a:pPr indent="711200" eaLnBrk="1" latinLnBrk="0" hangingPunct="1">
              <a:lnSpc>
                <a:spcPct val="150000"/>
              </a:lnSpc>
            </a:pPr>
            <a:r>
              <a:rPr lang="zh-CN" altLang="zh-CN" sz="2800" b="1" dirty="0">
                <a:solidFill>
                  <a:srgbClr val="000000"/>
                </a:solidFill>
                <a:latin typeface="+mn-ea"/>
                <a:ea typeface="+mn-ea"/>
                <a:sym typeface="+mn-ea"/>
              </a:rPr>
              <a:t>(2)凡单位价值2000元以内、使用年限在一年以内的不构成固定资产的施工机械，不列入机械台班消耗量，作为工具用具在建筑安装工程费中的企业管理费中考虑。</a:t>
            </a:r>
            <a:endParaRPr lang="zh-CN" altLang="zh-CN" sz="2800" b="1"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923925" y="1681480"/>
            <a:ext cx="10175240" cy="4826000"/>
          </a:xfrm>
          <a:prstGeom prst="rect">
            <a:avLst/>
          </a:prstGeom>
          <a:solidFill>
            <a:schemeClr val="accent1">
              <a:lumMod val="20000"/>
              <a:lumOff val="80000"/>
            </a:schemeClr>
          </a:solidFill>
          <a:ln>
            <a:noFill/>
          </a:ln>
        </p:spPr>
        <p:txBody>
          <a:bodyPr vert="horz" wrap="square" lIns="91440" tIns="45720" rIns="91440" bIns="45720" numCol="1" anchor="t" anchorCtr="0" compatLnSpc="1"/>
          <a:p>
            <a:endParaRPr lang="zh-CN" altLang="en-US"/>
          </a:p>
        </p:txBody>
      </p:sp>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smtClean="0">
                <a:solidFill>
                  <a:schemeClr val="accent2"/>
                </a:solidFill>
                <a:latin typeface="微软雅黑" panose="020B0503020204020204" pitchFamily="34" charset="-122"/>
                <a:ea typeface="微软雅黑" panose="020B0503020204020204" pitchFamily="34" charset="-122"/>
              </a:rPr>
              <a:t>人、材、机消耗量的确定</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altLang="zh-CN" dirty="0" smtClean="0">
                <a:solidFill>
                  <a:schemeClr val="accent2"/>
                </a:solidFill>
              </a:rPr>
              <a:t> 4</a:t>
            </a:r>
            <a:endParaRPr lang="en-US" altLang="zh-CN" dirty="0" smtClean="0">
              <a:solidFill>
                <a:schemeClr val="accent2"/>
              </a:solidFill>
            </a:endParaRPr>
          </a:p>
        </p:txBody>
      </p:sp>
      <p:sp>
        <p:nvSpPr>
          <p:cNvPr id="27" name="Freeform 6"/>
          <p:cNvSpPr/>
          <p:nvPr/>
        </p:nvSpPr>
        <p:spPr bwMode="auto">
          <a:xfrm>
            <a:off x="841375" y="1157605"/>
            <a:ext cx="113030" cy="65786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841375" y="1064895"/>
            <a:ext cx="4069715" cy="633730"/>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TextBox 33"/>
          <p:cNvSpPr txBox="1"/>
          <p:nvPr/>
        </p:nvSpPr>
        <p:spPr>
          <a:xfrm>
            <a:off x="923925" y="1087120"/>
            <a:ext cx="3363595" cy="521970"/>
          </a:xfrm>
          <a:prstGeom prst="rect">
            <a:avLst/>
          </a:prstGeom>
          <a:noFill/>
        </p:spPr>
        <p:txBody>
          <a:bodyPr wrap="square" rtlCol="0">
            <a:spAutoFit/>
          </a:bodyPr>
          <a:lstStyle/>
          <a:p>
            <a:r>
              <a:rPr lang="en-US" altLang="zh-CN" sz="2800" b="1" dirty="0" smtClean="0">
                <a:solidFill>
                  <a:schemeClr val="accent2"/>
                </a:solidFill>
                <a:latin typeface="+mj-ea"/>
                <a:ea typeface="+mj-ea"/>
                <a:sym typeface="+mn-ea"/>
              </a:rPr>
              <a:t>3.</a:t>
            </a:r>
            <a:r>
              <a:rPr lang="zh-CN" altLang="en-US" sz="2800" b="1" dirty="0" smtClean="0">
                <a:solidFill>
                  <a:schemeClr val="accent2"/>
                </a:solidFill>
                <a:latin typeface="+mj-ea"/>
                <a:ea typeface="+mj-ea"/>
                <a:sym typeface="+mn-ea"/>
              </a:rPr>
              <a:t>机械消耗量的确定</a:t>
            </a:r>
            <a:endParaRPr lang="zh-CN" altLang="en-US" sz="2800" b="1" dirty="0">
              <a:solidFill>
                <a:schemeClr val="accent2"/>
              </a:solidFill>
              <a:latin typeface="+mj-ea"/>
              <a:ea typeface="+mj-ea"/>
            </a:endParaRPr>
          </a:p>
        </p:txBody>
      </p:sp>
      <p:sp>
        <p:nvSpPr>
          <p:cNvPr id="37" name="TextBox 36"/>
          <p:cNvSpPr txBox="1"/>
          <p:nvPr/>
        </p:nvSpPr>
        <p:spPr>
          <a:xfrm>
            <a:off x="1242350" y="1698390"/>
            <a:ext cx="9711910" cy="4615815"/>
          </a:xfrm>
          <a:prstGeom prst="rect">
            <a:avLst/>
          </a:prstGeom>
          <a:noFill/>
        </p:spPr>
        <p:txBody>
          <a:bodyPr wrap="square" rtlCol="0">
            <a:spAutoFit/>
          </a:bodyPr>
          <a:lstStyle/>
          <a:p>
            <a:pPr indent="457200" algn="l" eaLnBrk="1" latinLnBrk="0" hangingPunct="1">
              <a:lnSpc>
                <a:spcPct val="150000"/>
              </a:lnSpc>
              <a:buNone/>
            </a:pPr>
            <a:r>
              <a:rPr lang="en-US" altLang="zh-CN" sz="2800" b="1" dirty="0">
                <a:solidFill>
                  <a:srgbClr val="000000"/>
                </a:solidFill>
                <a:latin typeface="+mn-ea"/>
                <a:ea typeface="+mn-ea"/>
                <a:sym typeface="+mn-ea"/>
              </a:rPr>
              <a:t> </a:t>
            </a:r>
            <a:r>
              <a:rPr lang="zh-CN" altLang="zh-CN" sz="2800" b="1" dirty="0">
                <a:solidFill>
                  <a:srgbClr val="000000"/>
                </a:solidFill>
                <a:latin typeface="+mn-ea"/>
                <a:ea typeface="+mn-ea"/>
                <a:sym typeface="+mn-ea"/>
              </a:rPr>
              <a:t>(3)本定额中的机械台班消耗量的确定具体分为三种情况：</a:t>
            </a:r>
            <a:endParaRPr lang="zh-CN" altLang="zh-CN" sz="2800" b="1" dirty="0">
              <a:solidFill>
                <a:srgbClr val="000000"/>
              </a:solidFill>
              <a:latin typeface="+mn-ea"/>
              <a:ea typeface="+mn-ea"/>
            </a:endParaRPr>
          </a:p>
          <a:p>
            <a:pPr indent="711200" algn="l" eaLnBrk="1" latinLnBrk="0" hangingPunct="1">
              <a:lnSpc>
                <a:spcPct val="150000"/>
              </a:lnSpc>
              <a:buNone/>
              <a:extLst>
                <a:ext uri="{35155182-B16C-46BC-9424-99874614C6A1}">
                  <wpsdc:indentchars xmlns:wpsdc="http://www.wps.cn/officeDocument/2017/drawingmlCustomData" val="200" checksum="3773799597"/>
                </a:ext>
              </a:extLst>
            </a:pPr>
            <a:r>
              <a:rPr lang="zh-CN" altLang="zh-CN" sz="2800" b="1" dirty="0">
                <a:solidFill>
                  <a:srgbClr val="000000"/>
                </a:solidFill>
                <a:latin typeface="+mn-ea"/>
                <a:ea typeface="+mn-ea"/>
                <a:sym typeface="+mn-ea"/>
              </a:rPr>
              <a:t>1)对于09定额保留的定额子目，结合实际增加相应机械设备。</a:t>
            </a:r>
            <a:endParaRPr lang="zh-CN" altLang="zh-CN" sz="2800" b="1" dirty="0">
              <a:solidFill>
                <a:srgbClr val="000000"/>
              </a:solidFill>
              <a:latin typeface="+mn-ea"/>
              <a:ea typeface="+mn-ea"/>
            </a:endParaRPr>
          </a:p>
          <a:p>
            <a:pPr indent="711200" algn="l" eaLnBrk="1" latinLnBrk="0" hangingPunct="1">
              <a:lnSpc>
                <a:spcPct val="150000"/>
              </a:lnSpc>
              <a:buNone/>
              <a:extLst>
                <a:ext uri="{35155182-B16C-46BC-9424-99874614C6A1}">
                  <wpsdc:indentchars xmlns:wpsdc="http://www.wps.cn/officeDocument/2017/drawingmlCustomData" val="200" checksum="3773799597"/>
                </a:ext>
              </a:extLst>
            </a:pPr>
            <a:r>
              <a:rPr lang="zh-CN" altLang="zh-CN" sz="2800" b="1" dirty="0">
                <a:solidFill>
                  <a:srgbClr val="000000"/>
                </a:solidFill>
                <a:latin typeface="+mn-ea"/>
                <a:ea typeface="+mn-ea"/>
                <a:sym typeface="+mn-ea"/>
              </a:rPr>
              <a:t>2）对于借鉴相关定额的子目，保留加工机械及部分吊装机械，删除运输机械（运输主要以人工为主）。</a:t>
            </a:r>
            <a:endParaRPr lang="zh-CN" altLang="zh-CN" sz="2800" b="1" dirty="0">
              <a:solidFill>
                <a:srgbClr val="000000"/>
              </a:solidFill>
              <a:latin typeface="+mn-ea"/>
              <a:ea typeface="+mn-ea"/>
            </a:endParaRPr>
          </a:p>
          <a:p>
            <a:pPr indent="711200" algn="l" eaLnBrk="1" latinLnBrk="0" hangingPunct="1">
              <a:lnSpc>
                <a:spcPct val="150000"/>
              </a:lnSpc>
              <a:buNone/>
              <a:extLst>
                <a:ext uri="{35155182-B16C-46BC-9424-99874614C6A1}">
                  <wpsdc:indentchars xmlns:wpsdc="http://www.wps.cn/officeDocument/2017/drawingmlCustomData" val="200" checksum="3773799597"/>
                </a:ext>
              </a:extLst>
            </a:pPr>
            <a:r>
              <a:rPr lang="zh-CN" altLang="zh-CN" sz="2800" b="1" dirty="0">
                <a:solidFill>
                  <a:srgbClr val="000000"/>
                </a:solidFill>
                <a:latin typeface="+mn-ea"/>
                <a:ea typeface="+mn-ea"/>
                <a:sym typeface="+mn-ea"/>
              </a:rPr>
              <a:t>3）对于09定额没有的且无可借鉴的定额子目，结合实际编制相应机械设备。</a:t>
            </a:r>
            <a:endParaRPr lang="zh-CN" altLang="zh-CN" sz="2800" b="1" dirty="0" smtClean="0">
              <a:solidFill>
                <a:srgbClr val="000000"/>
              </a:solidFill>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5735">
        <p14:doors dir="vert"/>
      </p:transition>
    </mc:Choice>
    <mc:Fallback>
      <p:transition spd="slow" advTm="5735">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5.1 </a:t>
            </a:r>
            <a:r>
              <a:rPr lang="zh-CN" altLang="en-US" sz="2800" dirty="0" smtClean="0">
                <a:solidFill>
                  <a:schemeClr val="accent2"/>
                </a:solidFill>
                <a:latin typeface="微软雅黑" panose="020B0503020204020204" pitchFamily="34" charset="-122"/>
                <a:ea typeface="微软雅黑" panose="020B0503020204020204" pitchFamily="34" charset="-122"/>
              </a:rPr>
              <a:t>典型案例选取</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a:solidFill>
                  <a:schemeClr val="accent2"/>
                </a:solidFill>
              </a:rPr>
              <a:t>Part </a:t>
            </a:r>
            <a:r>
              <a:rPr lang="en-US" altLang="zh-CN" dirty="0" smtClean="0">
                <a:solidFill>
                  <a:schemeClr val="accent2"/>
                </a:solidFill>
              </a:rPr>
              <a:t>5 </a:t>
            </a:r>
            <a:endParaRPr lang="zh-CN" altLang="en-US" dirty="0">
              <a:solidFill>
                <a:schemeClr val="accent2"/>
              </a:solidFill>
            </a:endParaRPr>
          </a:p>
        </p:txBody>
      </p:sp>
      <p:sp>
        <p:nvSpPr>
          <p:cNvPr id="18" name="矩形 83"/>
          <p:cNvSpPr>
            <a:spLocks noChangeArrowheads="1"/>
          </p:cNvSpPr>
          <p:nvPr/>
        </p:nvSpPr>
        <p:spPr bwMode="auto">
          <a:xfrm>
            <a:off x="1330960" y="1390015"/>
            <a:ext cx="9751060" cy="4418965"/>
          </a:xfrm>
          <a:prstGeom prst="rect">
            <a:avLst/>
          </a:prstGeom>
          <a:solidFill>
            <a:srgbClr val="F2F2F2"/>
          </a:solidFill>
          <a:ln w="9525" cmpd="sng">
            <a:solidFill>
              <a:schemeClr val="accent1"/>
            </a:solidFill>
            <a:miter lim="800000"/>
          </a:ln>
        </p:spPr>
        <p:txBody>
          <a:bodyPr/>
          <a:lstStyle/>
          <a:p>
            <a:endParaRPr lang="zh-CN" altLang="en-US"/>
          </a:p>
        </p:txBody>
      </p:sp>
      <p:sp>
        <p:nvSpPr>
          <p:cNvPr id="19" name="TextBox 84"/>
          <p:cNvSpPr txBox="1">
            <a:spLocks noChangeArrowheads="1"/>
          </p:cNvSpPr>
          <p:nvPr/>
        </p:nvSpPr>
        <p:spPr bwMode="auto">
          <a:xfrm>
            <a:off x="1583104" y="1260462"/>
            <a:ext cx="9247012"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latinLnBrk="0">
              <a:lnSpc>
                <a:spcPct val="200000"/>
              </a:lnSpc>
            </a:pPr>
            <a:r>
              <a:rPr lang="en-US" alt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为了分析新编定额水平，我们将新编定额与</a:t>
            </a:r>
            <a:r>
              <a:rPr lang="en-US" alt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09</a:t>
            </a: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定额进行测算比较。结构工程册和</a:t>
            </a: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装饰工程册</a:t>
            </a: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从全省范围内各选择了</a:t>
            </a:r>
            <a:r>
              <a:rPr lang="en-US" alt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9</a:t>
            </a: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个不同类型的典型工程</a:t>
            </a:r>
            <a:r>
              <a:rPr 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。分别对其中的结构、装饰修缮内容进行水平测算。</a:t>
            </a:r>
            <a:endParaRPr 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2"/>
          <p:cNvSpPr/>
          <p:nvPr/>
        </p:nvSpPr>
        <p:spPr bwMode="auto">
          <a:xfrm>
            <a:off x="1240790" y="1256665"/>
            <a:ext cx="528955" cy="59055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2"/>
          <p:cNvSpPr/>
          <p:nvPr/>
        </p:nvSpPr>
        <p:spPr bwMode="auto">
          <a:xfrm flipH="1" flipV="1">
            <a:off x="10669905" y="5420360"/>
            <a:ext cx="528955" cy="59055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advTm="9470">
        <p14:doors/>
      </p:transition>
    </mc:Choice>
    <mc:Fallback>
      <p:transition spd="slow" advTm="947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5.2 </a:t>
            </a:r>
            <a:r>
              <a:rPr lang="zh-CN" altLang="en-US" sz="2800" dirty="0" smtClean="0">
                <a:solidFill>
                  <a:schemeClr val="accent2"/>
                </a:solidFill>
                <a:latin typeface="微软雅黑" panose="020B0503020204020204" pitchFamily="34" charset="-122"/>
                <a:ea typeface="微软雅黑" panose="020B0503020204020204" pitchFamily="34" charset="-122"/>
              </a:rPr>
              <a:t>测算结果</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altLang="zh-CN" dirty="0" smtClean="0">
                <a:solidFill>
                  <a:schemeClr val="accent2"/>
                </a:solidFill>
              </a:rPr>
              <a:t>5</a:t>
            </a:r>
            <a:endParaRPr lang="zh-CN" altLang="en-US" dirty="0">
              <a:solidFill>
                <a:schemeClr val="accent2"/>
              </a:solidFill>
            </a:endParaRPr>
          </a:p>
        </p:txBody>
      </p:sp>
      <p:graphicFrame>
        <p:nvGraphicFramePr>
          <p:cNvPr id="278573" name="表格 278572"/>
          <p:cNvGraphicFramePr/>
          <p:nvPr>
            <p:custDataLst>
              <p:tags r:id="rId1"/>
            </p:custDataLst>
          </p:nvPr>
        </p:nvGraphicFramePr>
        <p:xfrm>
          <a:off x="1136650" y="1250950"/>
          <a:ext cx="9655810" cy="4001135"/>
        </p:xfrm>
        <a:graphic>
          <a:graphicData uri="http://schemas.openxmlformats.org/drawingml/2006/table">
            <a:tbl>
              <a:tblPr/>
              <a:tblGrid>
                <a:gridCol w="1795780"/>
                <a:gridCol w="1712595"/>
                <a:gridCol w="1747520"/>
                <a:gridCol w="1473835"/>
                <a:gridCol w="1522095"/>
                <a:gridCol w="1403985"/>
              </a:tblGrid>
              <a:tr h="1005840">
                <a:tc rowSpan="2">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定额名称</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消耗量水平测算</a:t>
                      </a:r>
                      <a:endParaRPr lang="zh-CN" altLang="en-US" sz="2400" b="1" dirty="0">
                        <a:latin typeface="微软雅黑" panose="020B0503020204020204" pitchFamily="34" charset="-122"/>
                        <a:ea typeface="微软雅黑" panose="020B0503020204020204" pitchFamily="34" charset="-122"/>
                        <a:sym typeface="方正小标宋简体" charset="-122"/>
                      </a:endParaRPr>
                    </a:p>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 % ）</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c gridSpan="4">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考虑人工单价上调因素</a:t>
                      </a:r>
                      <a:endParaRPr lang="zh-CN" altLang="en-US" sz="2400" b="1" dirty="0">
                        <a:latin typeface="微软雅黑" panose="020B0503020204020204" pitchFamily="34" charset="-122"/>
                        <a:ea typeface="微软雅黑" panose="020B0503020204020204" pitchFamily="34" charset="-122"/>
                        <a:sym typeface="方正小标宋简体" charset="-122"/>
                      </a:endParaRPr>
                    </a:p>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定额直接费测算</a:t>
                      </a:r>
                      <a:endParaRPr lang="zh-CN" altLang="en-US" sz="2400" b="1" dirty="0">
                        <a:latin typeface="微软雅黑" panose="020B0503020204020204" pitchFamily="34" charset="-122"/>
                        <a:ea typeface="微软雅黑" panose="020B0503020204020204" pitchFamily="34" charset="-122"/>
                        <a:sym typeface="方正小标宋简体" charset="-122"/>
                      </a:endParaRPr>
                    </a:p>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 % ）</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8636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人工</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人材机</a:t>
                      </a:r>
                      <a:endParaRPr lang="zh-CN" altLang="en-US" sz="2400" b="1" dirty="0">
                        <a:latin typeface="微软雅黑" panose="020B0503020204020204" pitchFamily="34" charset="-122"/>
                        <a:ea typeface="微软雅黑" panose="020B0503020204020204" pitchFamily="34" charset="-122"/>
                        <a:sym typeface="方正小标宋简体" charset="-122"/>
                      </a:endParaRPr>
                    </a:p>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综合</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人工</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材料</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机械</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ADADFF">
                        <a:alpha val="20000"/>
                      </a:srgbClr>
                    </a:solidFill>
                  </a:tcPr>
                </a:tc>
              </a:tr>
              <a:tr h="1017905">
                <a:tc>
                  <a:txBody>
                    <a:bodyPr/>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结构工程</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defTabSz="914400" fontAlgn="ctr">
                        <a:spcBef>
                          <a:spcPct val="0"/>
                        </a:spcBef>
                        <a:buClrTx/>
                        <a:buSzPct val="100000"/>
                        <a:buFont typeface="Arial" panose="020B0604020202020204" pitchFamily="34" charset="0"/>
                        <a:buNone/>
                      </a:pPr>
                      <a:r>
                        <a:rPr lang="en-US" altLang="zh-CN" sz="2400" b="1" dirty="0">
                          <a:latin typeface="微软雅黑" panose="020B0503020204020204" pitchFamily="34" charset="-122"/>
                          <a:ea typeface="微软雅黑" panose="020B0503020204020204" pitchFamily="34" charset="-122"/>
                          <a:sym typeface="方正小标宋简体" charset="-122"/>
                        </a:rPr>
                        <a:t>-37.9</a:t>
                      </a:r>
                      <a:endParaRPr lang="en-US" altLang="zh-CN"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defTabSz="914400" fontAlgn="ctr">
                        <a:spcBef>
                          <a:spcPct val="0"/>
                        </a:spcBef>
                        <a:buClrTx/>
                        <a:buSzPct val="100000"/>
                        <a:buFont typeface="Arial" panose="020B0604020202020204" pitchFamily="34" charset="0"/>
                        <a:buNone/>
                      </a:pPr>
                      <a:r>
                        <a:rPr lang="en-US" altLang="en-US" sz="2400" b="1" dirty="0">
                          <a:latin typeface="微软雅黑" panose="020B0503020204020204" pitchFamily="34" charset="-122"/>
                          <a:ea typeface="微软雅黑" panose="020B0503020204020204" pitchFamily="34" charset="-122"/>
                          <a:sym typeface="方正小标宋简体" charset="-122"/>
                        </a:rPr>
                        <a:t>5.62</a:t>
                      </a:r>
                      <a:endParaRPr lang="en-US"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defTabSz="914400" fontAlgn="ctr">
                        <a:spcBef>
                          <a:spcPct val="0"/>
                        </a:spcBef>
                        <a:buClrTx/>
                        <a:buSzPct val="100000"/>
                        <a:buFont typeface="Arial" panose="020B0604020202020204" pitchFamily="34" charset="0"/>
                        <a:buNone/>
                      </a:pPr>
                      <a:r>
                        <a:rPr lang="en-US" altLang="zh-CN" sz="2400" b="1">
                          <a:latin typeface="微软雅黑" panose="020B0503020204020204" pitchFamily="34" charset="-122"/>
                          <a:ea typeface="微软雅黑" panose="020B0503020204020204" pitchFamily="34" charset="-122"/>
                          <a:sym typeface="方正小标宋简体" charset="-122"/>
                        </a:rPr>
                        <a:t>6.34</a:t>
                      </a:r>
                      <a:endParaRPr lang="en-US" altLang="zh-CN" sz="2400" b="1">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defTabSz="914400" fontAlgn="ctr">
                        <a:spcBef>
                          <a:spcPct val="0"/>
                        </a:spcBef>
                        <a:buClrTx/>
                        <a:buSzPct val="100000"/>
                        <a:buFont typeface="Arial" panose="020B0604020202020204" pitchFamily="34" charset="0"/>
                        <a:buNone/>
                      </a:pPr>
                      <a:r>
                        <a:rPr lang="en-US" altLang="zh-CN" sz="2400" b="1" dirty="0">
                          <a:latin typeface="微软雅黑" panose="020B0503020204020204" pitchFamily="34" charset="-122"/>
                          <a:ea typeface="微软雅黑" panose="020B0503020204020204" pitchFamily="34" charset="-122"/>
                          <a:sym typeface="方正小标宋简体" charset="-122"/>
                        </a:rPr>
                        <a:t>5.23</a:t>
                      </a:r>
                      <a:endParaRPr lang="en-US" altLang="zh-CN"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defTabSz="914400" fontAlgn="ctr">
                        <a:spcBef>
                          <a:spcPct val="0"/>
                        </a:spcBef>
                        <a:buClrTx/>
                        <a:buSzPct val="100000"/>
                        <a:buFont typeface="Arial" panose="020B0604020202020204" pitchFamily="34" charset="0"/>
                        <a:buNone/>
                      </a:pPr>
                      <a:r>
                        <a:rPr lang="en-US" altLang="zh-CN" sz="2400" b="1" dirty="0">
                          <a:latin typeface="微软雅黑" panose="020B0503020204020204" pitchFamily="34" charset="-122"/>
                          <a:ea typeface="微软雅黑" panose="020B0503020204020204" pitchFamily="34" charset="-122"/>
                          <a:sym typeface="方正小标宋简体" charset="-122"/>
                        </a:rPr>
                        <a:t>4.24</a:t>
                      </a:r>
                      <a:endParaRPr lang="en-US" altLang="zh-CN"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13790">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装饰工程</a:t>
                      </a:r>
                      <a:endParaRPr lang="zh-CN" alt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sym typeface="方正小标宋简体" charset="-122"/>
                        </a:rPr>
                        <a:t>-</a:t>
                      </a:r>
                      <a:r>
                        <a:rPr lang="en-US" altLang="zh-CN" sz="2400" b="1" dirty="0">
                          <a:latin typeface="微软雅黑" panose="020B0503020204020204" pitchFamily="34" charset="-122"/>
                          <a:ea typeface="微软雅黑" panose="020B0503020204020204" pitchFamily="34" charset="-122"/>
                          <a:sym typeface="方正小标宋简体" charset="-122"/>
                        </a:rPr>
                        <a:t>33.79</a:t>
                      </a:r>
                      <a:endParaRPr lang="en-US" altLang="zh-CN"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en-US" sz="2400" b="1" dirty="0">
                          <a:latin typeface="微软雅黑" panose="020B0503020204020204" pitchFamily="34" charset="-122"/>
                          <a:ea typeface="微软雅黑" panose="020B0503020204020204" pitchFamily="34" charset="-122"/>
                          <a:sym typeface="方正小标宋简体" charset="-122"/>
                        </a:rPr>
                        <a:t>1.13</a:t>
                      </a:r>
                      <a:endParaRPr lang="en-US"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en-US" altLang="zh-CN" sz="2400" b="1">
                          <a:latin typeface="微软雅黑" panose="020B0503020204020204" pitchFamily="34" charset="-122"/>
                          <a:ea typeface="微软雅黑" panose="020B0503020204020204" pitchFamily="34" charset="-122"/>
                          <a:sym typeface="方正小标宋简体" charset="-122"/>
                        </a:rPr>
                        <a:t>11.22</a:t>
                      </a:r>
                      <a:endParaRPr lang="en-US" altLang="zh-CN" sz="2400" b="1">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en-US" altLang="zh-CN" sz="2400" b="1" dirty="0">
                          <a:latin typeface="微软雅黑" panose="020B0503020204020204" pitchFamily="34" charset="-122"/>
                          <a:ea typeface="微软雅黑" panose="020B0503020204020204" pitchFamily="34" charset="-122"/>
                          <a:sym typeface="方正小标宋简体" charset="-122"/>
                        </a:rPr>
                        <a:t>-1.10</a:t>
                      </a:r>
                      <a:endParaRPr lang="en-US" altLang="zh-CN"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0" rtl="0" eaLnBrk="0" fontAlgn="base" hangingPunct="0">
                        <a:spcBef>
                          <a:spcPct val="20000"/>
                        </a:spcBef>
                        <a:spcAft>
                          <a:spcPct val="0"/>
                        </a:spcAft>
                        <a:buClr>
                          <a:schemeClr val="folHlink"/>
                        </a:buClr>
                        <a:buSzPct val="60000"/>
                        <a:buFont typeface="Wingdings" panose="05000000000000000000" pitchFamily="2" charset="2"/>
                        <a:buChar char="n"/>
                        <a:defRPr sz="2800">
                          <a:solidFill>
                            <a:schemeClr val="tx1"/>
                          </a:solidFill>
                          <a:latin typeface="+mn-lt"/>
                          <a:ea typeface="+mn-ea"/>
                          <a:cs typeface="+mn-cs"/>
                          <a:sym typeface="宋体" panose="02010600030101010101" pitchFamily="2" charset="-122"/>
                        </a:defRPr>
                      </a:lvl1pPr>
                      <a:lvl2pPr marL="742950" lvl="1" indent="-285750" algn="l" defTabSz="0"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sym typeface="宋体" panose="02010600030101010101" pitchFamily="2" charset="-122"/>
                        </a:defRPr>
                      </a:lvl2pPr>
                      <a:lvl3pPr marL="1143000" lvl="2" indent="-228600" algn="l" defTabSz="0" rtl="0" eaLnBrk="0" fontAlgn="base" hangingPunct="0">
                        <a:spcBef>
                          <a:spcPct val="20000"/>
                        </a:spcBef>
                        <a:spcAft>
                          <a:spcPct val="0"/>
                        </a:spcAft>
                        <a:buClr>
                          <a:schemeClr val="folHlink"/>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3pPr>
                      <a:lvl4pPr marL="1600200" lvl="3" indent="-228600" algn="l" defTabSz="0" rtl="0" eaLnBrk="0" fontAlgn="base" hangingPunct="0">
                        <a:spcBef>
                          <a:spcPct val="20000"/>
                        </a:spcBef>
                        <a:spcAft>
                          <a:spcPct val="0"/>
                        </a:spcAft>
                        <a:buClr>
                          <a:schemeClr val="accent2"/>
                        </a:buClr>
                        <a:buSzPct val="55000"/>
                        <a:buFont typeface="Wingdings" panose="05000000000000000000" pitchFamily="2" charset="2"/>
                        <a:buChar char="n"/>
                        <a:defRPr sz="1800">
                          <a:solidFill>
                            <a:schemeClr val="tx1"/>
                          </a:solidFill>
                          <a:latin typeface="+mn-lt"/>
                          <a:ea typeface="+mn-ea"/>
                          <a:sym typeface="宋体" panose="02010600030101010101" pitchFamily="2" charset="-122"/>
                        </a:defRPr>
                      </a:lvl4pPr>
                      <a:lvl5pPr marL="2057400" lvl="4"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1800">
                          <a:solidFill>
                            <a:schemeClr val="tx1"/>
                          </a:solidFill>
                          <a:latin typeface="+mn-lt"/>
                          <a:ea typeface="+mn-ea"/>
                          <a:sym typeface="宋体" panose="02010600030101010101" pitchFamily="2" charset="-122"/>
                        </a:defRPr>
                      </a:lvl5pPr>
                    </a:lstStyle>
                    <a:p>
                      <a:pPr marL="0" lvl="0" indent="0" algn="ctr" defTabSz="914400" fontAlgn="ctr">
                        <a:spcBef>
                          <a:spcPct val="0"/>
                        </a:spcBef>
                        <a:buClrTx/>
                        <a:buSzPct val="100000"/>
                        <a:buFont typeface="Arial" panose="020B0604020202020204" pitchFamily="34" charset="0"/>
                        <a:buNone/>
                      </a:pPr>
                      <a:r>
                        <a:rPr lang="en-US" altLang="zh-CN" sz="2400" b="1" dirty="0">
                          <a:latin typeface="微软雅黑" panose="020B0503020204020204" pitchFamily="34" charset="-122"/>
                          <a:ea typeface="微软雅黑" panose="020B0503020204020204" pitchFamily="34" charset="-122"/>
                          <a:sym typeface="方正小标宋简体" charset="-122"/>
                        </a:rPr>
                        <a:t>-83.70</a:t>
                      </a:r>
                      <a:endParaRPr lang="en-US" altLang="zh-CN" sz="2400" b="1" dirty="0">
                        <a:latin typeface="微软雅黑" panose="020B0503020204020204" pitchFamily="34" charset="-122"/>
                        <a:ea typeface="微软雅黑" panose="020B0503020204020204" pitchFamily="34" charset="-122"/>
                        <a:sym typeface="方正小标宋简体"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5.3 </a:t>
            </a:r>
            <a:r>
              <a:rPr lang="zh-CN" altLang="en-US" sz="2800" dirty="0" smtClean="0">
                <a:solidFill>
                  <a:schemeClr val="accent2"/>
                </a:solidFill>
                <a:latin typeface="微软雅黑" panose="020B0503020204020204" pitchFamily="34" charset="-122"/>
                <a:ea typeface="微软雅黑" panose="020B0503020204020204" pitchFamily="34" charset="-122"/>
              </a:rPr>
              <a:t>测算分析说明</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a:solidFill>
                  <a:schemeClr val="accent2"/>
                </a:solidFill>
              </a:rPr>
              <a:t>5</a:t>
            </a:r>
            <a:endParaRPr lang="en-US" dirty="0">
              <a:solidFill>
                <a:schemeClr val="accent2"/>
              </a:solidFill>
            </a:endParaRPr>
          </a:p>
        </p:txBody>
      </p:sp>
      <p:sp>
        <p:nvSpPr>
          <p:cNvPr id="58" name="TextBox 57"/>
          <p:cNvSpPr txBox="1"/>
          <p:nvPr/>
        </p:nvSpPr>
        <p:spPr>
          <a:xfrm>
            <a:off x="1046480" y="686435"/>
            <a:ext cx="10280015" cy="5046345"/>
          </a:xfrm>
          <a:prstGeom prst="rect">
            <a:avLst/>
          </a:prstGeom>
          <a:noFill/>
        </p:spPr>
        <p:txBody>
          <a:bodyPr wrap="square" rtlCol="0">
            <a:spAutoFit/>
          </a:bodyPr>
          <a:lstStyle/>
          <a:p>
            <a:pPr marL="0" lvl="1" eaLnBrk="1" latinLnBrk="0" hangingPunct="1">
              <a:lnSpc>
                <a:spcPct val="150000"/>
              </a:lnSpc>
            </a:pPr>
            <a:r>
              <a:rPr lang="en-US" altLang="zh-CN" sz="2800" b="1" dirty="0" smtClean="0">
                <a:solidFill>
                  <a:srgbClr val="1F2DA8"/>
                </a:solidFill>
                <a:latin typeface="微软雅黑" panose="020B0503020204020204" pitchFamily="34" charset="-122"/>
                <a:ea typeface="微软雅黑" panose="020B0503020204020204" pitchFamily="34" charset="-122"/>
              </a:rPr>
              <a:t>1</a:t>
            </a:r>
            <a:r>
              <a:rPr lang="zh-CN" altLang="en-US" sz="2800" b="1" dirty="0" smtClean="0">
                <a:solidFill>
                  <a:srgbClr val="1F2DA8"/>
                </a:solidFill>
                <a:latin typeface="微软雅黑" panose="020B0503020204020204" pitchFamily="34" charset="-122"/>
                <a:ea typeface="微软雅黑" panose="020B0503020204020204" pitchFamily="34" charset="-122"/>
              </a:rPr>
              <a:t>、</a:t>
            </a:r>
            <a:r>
              <a:rPr lang="x-none" altLang="zh-CN" sz="2800" b="1" dirty="0" smtClean="0">
                <a:solidFill>
                  <a:srgbClr val="1F2DA8"/>
                </a:solidFill>
                <a:latin typeface="微软雅黑" panose="020B0503020204020204" pitchFamily="34" charset="-122"/>
                <a:ea typeface="微软雅黑" panose="020B0503020204020204" pitchFamily="34" charset="-122"/>
              </a:rPr>
              <a:t> 人工变化主要原因分析</a:t>
            </a:r>
            <a:endParaRPr lang="x-none" altLang="zh-CN" sz="2800" b="1" dirty="0" smtClean="0">
              <a:solidFill>
                <a:srgbClr val="1F2DA8"/>
              </a:solidFill>
              <a:latin typeface="微软雅黑" panose="020B0503020204020204" pitchFamily="34" charset="-122"/>
              <a:ea typeface="微软雅黑" panose="020B0503020204020204" pitchFamily="34" charset="-122"/>
            </a:endParaRPr>
          </a:p>
          <a:p>
            <a:pPr marL="0" lvl="1" eaLnBrk="1" latinLnBrk="0" hangingPunct="1">
              <a:lnSpc>
                <a:spcPct val="150000"/>
              </a:lnSpc>
            </a:pPr>
            <a:r>
              <a:rPr lang="zh-CN" sz="2800" b="1" dirty="0" smtClean="0">
                <a:solidFill>
                  <a:srgbClr val="000000"/>
                </a:solidFill>
                <a:latin typeface="微软雅黑" panose="020B0503020204020204" pitchFamily="34" charset="-122"/>
                <a:ea typeface="微软雅黑" panose="020B0503020204020204" pitchFamily="34" charset="-122"/>
                <a:sym typeface="+mn-ea"/>
              </a:rPr>
              <a:t>（</a:t>
            </a:r>
            <a:r>
              <a:rPr lang="en-US" altLang="zh-CN" sz="2800" b="1" dirty="0" smtClean="0">
                <a:solidFill>
                  <a:srgbClr val="000000"/>
                </a:solidFill>
                <a:latin typeface="微软雅黑" panose="020B0503020204020204" pitchFamily="34" charset="-122"/>
                <a:ea typeface="微软雅黑" panose="020B0503020204020204" pitchFamily="34" charset="-122"/>
                <a:sym typeface="+mn-ea"/>
              </a:rPr>
              <a:t>1</a:t>
            </a:r>
            <a:r>
              <a:rPr lang="zh-CN" altLang="en-US" sz="2800" b="1" dirty="0" smtClean="0">
                <a:solidFill>
                  <a:srgbClr val="000000"/>
                </a:solidFill>
                <a:latin typeface="微软雅黑" panose="020B0503020204020204" pitchFamily="34" charset="-122"/>
                <a:ea typeface="微软雅黑" panose="020B0503020204020204" pitchFamily="34" charset="-122"/>
                <a:sym typeface="+mn-ea"/>
              </a:rPr>
              <a:t>）</a:t>
            </a:r>
            <a:r>
              <a:rPr lang="zh-CN" sz="2800" b="1" dirty="0" smtClean="0">
                <a:solidFill>
                  <a:srgbClr val="000000"/>
                </a:solidFill>
                <a:latin typeface="微软雅黑" panose="020B0503020204020204" pitchFamily="34" charset="-122"/>
                <a:ea typeface="微软雅黑" panose="020B0503020204020204" pitchFamily="34" charset="-122"/>
                <a:sym typeface="+mn-ea"/>
              </a:rPr>
              <a:t>由于施工技术、工艺、管理水平的提高，以及机械化程度、劳动生产效率的提高，特别是小型施工机具的大量使用，使人工消耗量降低；</a:t>
            </a:r>
            <a:endParaRPr lang="zh-CN" sz="2800" b="1" dirty="0" smtClean="0">
              <a:solidFill>
                <a:srgbClr val="000000"/>
              </a:solidFill>
              <a:latin typeface="微软雅黑" panose="020B0503020204020204" pitchFamily="34" charset="-122"/>
              <a:ea typeface="微软雅黑" panose="020B0503020204020204" pitchFamily="34" charset="-122"/>
            </a:endParaRPr>
          </a:p>
          <a:p>
            <a:pPr marL="0" lvl="1" eaLnBrk="1" latinLnBrk="0" hangingPunct="1">
              <a:lnSpc>
                <a:spcPct val="150000"/>
              </a:lnSpc>
            </a:pPr>
            <a:r>
              <a:rPr lang="zh-CN" sz="2800" b="1" dirty="0" smtClean="0">
                <a:solidFill>
                  <a:srgbClr val="000000"/>
                </a:solidFill>
                <a:latin typeface="微软雅黑" panose="020B0503020204020204" pitchFamily="34" charset="-122"/>
                <a:ea typeface="微软雅黑" panose="020B0503020204020204" pitchFamily="34" charset="-122"/>
                <a:sym typeface="+mn-ea"/>
              </a:rPr>
              <a:t>（</a:t>
            </a:r>
            <a:r>
              <a:rPr lang="en-US" altLang="zh-CN" sz="2800" b="1" dirty="0" smtClean="0">
                <a:solidFill>
                  <a:srgbClr val="000000"/>
                </a:solidFill>
                <a:latin typeface="微软雅黑" panose="020B0503020204020204" pitchFamily="34" charset="-122"/>
                <a:ea typeface="微软雅黑" panose="020B0503020204020204" pitchFamily="34" charset="-122"/>
                <a:sym typeface="+mn-ea"/>
              </a:rPr>
              <a:t>2</a:t>
            </a:r>
            <a:r>
              <a:rPr lang="zh-CN" altLang="en-US" sz="2800" b="1" dirty="0" smtClean="0">
                <a:solidFill>
                  <a:srgbClr val="000000"/>
                </a:solidFill>
                <a:latin typeface="微软雅黑" panose="020B0503020204020204" pitchFamily="34" charset="-122"/>
                <a:ea typeface="微软雅黑" panose="020B0503020204020204" pitchFamily="34" charset="-122"/>
                <a:sym typeface="+mn-ea"/>
              </a:rPr>
              <a:t>）新编</a:t>
            </a:r>
            <a:r>
              <a:rPr lang="zh-CN" sz="2800" b="1" dirty="0" smtClean="0">
                <a:solidFill>
                  <a:srgbClr val="000000"/>
                </a:solidFill>
                <a:latin typeface="微软雅黑" panose="020B0503020204020204" pitchFamily="34" charset="-122"/>
                <a:ea typeface="微软雅黑" panose="020B0503020204020204" pitchFamily="34" charset="-122"/>
                <a:sym typeface="+mn-ea"/>
              </a:rPr>
              <a:t>修缮定额成品化、成套化安装覆盖面比09修缮定额广，标准化水平相比09年也大大的提高，也使人工消耗量水降低；</a:t>
            </a:r>
            <a:endParaRPr lang="zh-CN" sz="2800" b="1" dirty="0" smtClean="0">
              <a:solidFill>
                <a:srgbClr val="000000"/>
              </a:solidFill>
              <a:latin typeface="微软雅黑" panose="020B0503020204020204" pitchFamily="34" charset="-122"/>
              <a:ea typeface="微软雅黑" panose="020B0503020204020204" pitchFamily="34" charset="-122"/>
            </a:endParaRPr>
          </a:p>
          <a:p>
            <a:pPr marL="0" lvl="1" eaLnBrk="1" latinLnBrk="0" hangingPunct="1">
              <a:lnSpc>
                <a:spcPct val="150000"/>
              </a:lnSpc>
            </a:pPr>
            <a:r>
              <a:rPr lang="zh-CN" sz="2800" b="1" dirty="0" smtClean="0">
                <a:solidFill>
                  <a:srgbClr val="000000"/>
                </a:solidFill>
                <a:latin typeface="微软雅黑" panose="020B0503020204020204" pitchFamily="34" charset="-122"/>
                <a:ea typeface="微软雅黑" panose="020B0503020204020204" pitchFamily="34" charset="-122"/>
                <a:sym typeface="+mn-ea"/>
              </a:rPr>
              <a:t>（</a:t>
            </a:r>
            <a:r>
              <a:rPr lang="en-US" altLang="zh-CN" sz="2800" b="1" dirty="0" smtClean="0">
                <a:solidFill>
                  <a:srgbClr val="000000"/>
                </a:solidFill>
                <a:latin typeface="微软雅黑" panose="020B0503020204020204" pitchFamily="34" charset="-122"/>
                <a:ea typeface="微软雅黑" panose="020B0503020204020204" pitchFamily="34" charset="-122"/>
                <a:sym typeface="+mn-ea"/>
              </a:rPr>
              <a:t>3</a:t>
            </a:r>
            <a:r>
              <a:rPr lang="zh-CN" altLang="en-US" sz="2800" b="1" dirty="0" smtClean="0">
                <a:solidFill>
                  <a:srgbClr val="000000"/>
                </a:solidFill>
                <a:latin typeface="微软雅黑" panose="020B0503020204020204" pitchFamily="34" charset="-122"/>
                <a:ea typeface="微软雅黑" panose="020B0503020204020204" pitchFamily="34" charset="-122"/>
                <a:sym typeface="+mn-ea"/>
              </a:rPr>
              <a:t>）辅材中成品材料的运用，减少了制作用工时间。</a:t>
            </a:r>
            <a:endParaRPr lang="en-US" altLang="zh-CN" sz="2800" b="1" dirty="0" smtClean="0"/>
          </a:p>
          <a:p>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800" advTm="7386">
        <p14:prism dir="d" isInverted="1"/>
      </p:transition>
    </mc:Choice>
    <mc:Fallback>
      <p:transition spd="slow" advTm="7386">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5.3 </a:t>
            </a:r>
            <a:r>
              <a:rPr lang="zh-CN" altLang="en-US" sz="2800" dirty="0" smtClean="0">
                <a:solidFill>
                  <a:schemeClr val="accent2"/>
                </a:solidFill>
                <a:latin typeface="微软雅黑" panose="020B0503020204020204" pitchFamily="34" charset="-122"/>
                <a:ea typeface="微软雅黑" panose="020B0503020204020204" pitchFamily="34" charset="-122"/>
              </a:rPr>
              <a:t>测算分析说明</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a:solidFill>
                  <a:schemeClr val="accent2"/>
                </a:solidFill>
              </a:rPr>
              <a:t>5</a:t>
            </a:r>
            <a:endParaRPr lang="en-US" dirty="0">
              <a:solidFill>
                <a:schemeClr val="accent2"/>
              </a:solidFill>
            </a:endParaRPr>
          </a:p>
        </p:txBody>
      </p:sp>
      <p:sp>
        <p:nvSpPr>
          <p:cNvPr id="58" name="TextBox 57"/>
          <p:cNvSpPr txBox="1"/>
          <p:nvPr/>
        </p:nvSpPr>
        <p:spPr>
          <a:xfrm>
            <a:off x="1046480" y="901700"/>
            <a:ext cx="10280015" cy="4831080"/>
          </a:xfrm>
          <a:prstGeom prst="rect">
            <a:avLst/>
          </a:prstGeom>
          <a:noFill/>
        </p:spPr>
        <p:txBody>
          <a:bodyPr wrap="square" rtlCol="0">
            <a:spAutoFit/>
          </a:bodyPr>
          <a:lstStyle/>
          <a:p>
            <a:pPr marL="0" lvl="1"/>
            <a:r>
              <a:rPr lang="en-US" altLang="zh-CN" sz="2800" b="1" dirty="0" smtClean="0">
                <a:solidFill>
                  <a:srgbClr val="1F2DA8"/>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800" b="1" dirty="0" smtClean="0">
                <a:solidFill>
                  <a:srgbClr val="1F2DA8"/>
                </a:solidFill>
                <a:latin typeface="微软雅黑" panose="020B0503020204020204" pitchFamily="34" charset="-122"/>
                <a:ea typeface="微软雅黑" panose="020B0503020204020204" pitchFamily="34" charset="-122"/>
                <a:sym typeface="微软雅黑" panose="020B0503020204020204" pitchFamily="34" charset="-122"/>
              </a:rPr>
              <a:t>、材料变化主要原因分析</a:t>
            </a:r>
            <a:endParaRPr lang="en-US" altLang="zh-CN" sz="2800" b="1" dirty="0" smtClean="0"/>
          </a:p>
          <a:p>
            <a:pPr marL="0" lvl="1" algn="l" eaLnBrk="1" latinLnBrk="0" hangingPunct="1">
              <a:lnSpc>
                <a:spcPct val="150000"/>
              </a:lnSpc>
              <a:buClrTx/>
              <a:buSzTx/>
            </a:pPr>
            <a:r>
              <a:rPr lang="zh-CN" sz="2800" b="1" dirty="0" smtClean="0">
                <a:solidFill>
                  <a:srgbClr val="1F2DA8"/>
                </a:solidFill>
                <a:latin typeface="微软雅黑" panose="020B0503020204020204" pitchFamily="34" charset="-122"/>
                <a:ea typeface="微软雅黑" panose="020B0503020204020204" pitchFamily="34" charset="-122"/>
                <a:sym typeface="+mn-ea"/>
              </a:rPr>
              <a:t> </a:t>
            </a:r>
            <a:r>
              <a:rPr lang="zh-CN" sz="2800" b="1" dirty="0" smtClean="0">
                <a:solidFill>
                  <a:srgbClr val="000000"/>
                </a:solidFill>
                <a:latin typeface="微软雅黑" panose="020B0503020204020204" pitchFamily="34" charset="-122"/>
                <a:ea typeface="微软雅黑" panose="020B0503020204020204" pitchFamily="34" charset="-122"/>
                <a:sym typeface="+mn-ea"/>
              </a:rPr>
              <a:t>   结构工程：</a:t>
            </a:r>
            <a:r>
              <a:rPr sz="2800" b="1" dirty="0" smtClean="0">
                <a:solidFill>
                  <a:srgbClr val="000000"/>
                </a:solidFill>
                <a:latin typeface="微软雅黑" panose="020B0503020204020204" pitchFamily="34" charset="-122"/>
                <a:ea typeface="微软雅黑" panose="020B0503020204020204" pitchFamily="34" charset="-122"/>
                <a:sym typeface="+mn-ea"/>
              </a:rPr>
              <a:t>材料费增加主要因为采用材料要求发生变化，如现场使用以半成品、成品构件为主</a:t>
            </a:r>
            <a:r>
              <a:rPr lang="zh-CN" sz="2800" b="1" dirty="0" smtClean="0">
                <a:solidFill>
                  <a:srgbClr val="000000"/>
                </a:solidFill>
                <a:latin typeface="微软雅黑" panose="020B0503020204020204" pitchFamily="34" charset="-122"/>
                <a:ea typeface="微软雅黑" panose="020B0503020204020204" pitchFamily="34" charset="-122"/>
                <a:sym typeface="+mn-ea"/>
              </a:rPr>
              <a:t>；</a:t>
            </a:r>
            <a:r>
              <a:rPr sz="2800" b="1" dirty="0" smtClean="0">
                <a:solidFill>
                  <a:srgbClr val="000000"/>
                </a:solidFill>
                <a:latin typeface="微软雅黑" panose="020B0503020204020204" pitchFamily="34" charset="-122"/>
                <a:ea typeface="微软雅黑" panose="020B0503020204020204" pitchFamily="34" charset="-122"/>
                <a:sym typeface="+mn-ea"/>
              </a:rPr>
              <a:t>09定的脚手架是按周转摊销方式编制的，18按租赁方式编制的。</a:t>
            </a:r>
            <a:endParaRPr sz="2800" b="1" dirty="0" smtClean="0">
              <a:solidFill>
                <a:srgbClr val="000000"/>
              </a:solidFill>
              <a:latin typeface="微软雅黑" panose="020B0503020204020204" pitchFamily="34" charset="-122"/>
              <a:ea typeface="微软雅黑" panose="020B0503020204020204" pitchFamily="34" charset="-122"/>
              <a:sym typeface="+mn-ea"/>
            </a:endParaRPr>
          </a:p>
          <a:p>
            <a:pPr marL="0" lvl="1" indent="457200" algn="just" eaLnBrk="0" hangingPunct="0">
              <a:lnSpc>
                <a:spcPct val="150000"/>
              </a:lnSpc>
            </a:pPr>
            <a:r>
              <a:rPr lang="zh-CN" sz="2800" b="1" dirty="0" smtClean="0">
                <a:solidFill>
                  <a:srgbClr val="000000"/>
                </a:solidFill>
                <a:latin typeface="微软雅黑" panose="020B0503020204020204" pitchFamily="34" charset="-122"/>
                <a:ea typeface="微软雅黑" panose="020B0503020204020204" pitchFamily="34" charset="-122"/>
                <a:sym typeface="+mn-ea"/>
              </a:rPr>
              <a:t>装饰工程：</a:t>
            </a: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材料费调整幅度较大的分部主要为楼地面工程、墙柱面工程。材料费减少主要因为施工工艺的进步，材料的消耗量降低。</a:t>
            </a:r>
            <a:endParaRPr sz="2800" b="1" dirty="0" smtClean="0">
              <a:solidFill>
                <a:srgbClr val="000000"/>
              </a:solidFill>
              <a:latin typeface="微软雅黑" panose="020B0503020204020204" pitchFamily="34" charset="-122"/>
              <a:ea typeface="微软雅黑" panose="020B0503020204020204" pitchFamily="34" charset="-122"/>
              <a:sym typeface="+mn-ea"/>
            </a:endParaRPr>
          </a:p>
          <a:p>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800" advTm="7386">
        <p14:prism dir="d" isInverted="1"/>
      </p:transition>
    </mc:Choice>
    <mc:Fallback>
      <p:transition spd="slow" advTm="7386">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panose="020B0503020204020204" pitchFamily="34" charset="-122"/>
                <a:ea typeface="微软雅黑" panose="020B0503020204020204" pitchFamily="34" charset="-122"/>
              </a:rPr>
              <a:t>5.3 </a:t>
            </a:r>
            <a:r>
              <a:rPr lang="zh-CN" altLang="en-US" sz="2800" dirty="0" smtClean="0">
                <a:solidFill>
                  <a:schemeClr val="accent2"/>
                </a:solidFill>
                <a:latin typeface="微软雅黑" panose="020B0503020204020204" pitchFamily="34" charset="-122"/>
                <a:ea typeface="微软雅黑" panose="020B0503020204020204" pitchFamily="34" charset="-122"/>
              </a:rPr>
              <a:t>测算分析说明</a:t>
            </a:r>
            <a:endParaRPr lang="zh-CN" altLang="en-US" sz="2800" dirty="0" smtClean="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a:t>
            </a:r>
            <a:r>
              <a:rPr lang="en-US" dirty="0">
                <a:solidFill>
                  <a:schemeClr val="accent2"/>
                </a:solidFill>
              </a:rPr>
              <a:t>5</a:t>
            </a:r>
            <a:endParaRPr lang="en-US" dirty="0">
              <a:solidFill>
                <a:schemeClr val="accent2"/>
              </a:solidFill>
            </a:endParaRPr>
          </a:p>
        </p:txBody>
      </p:sp>
      <p:sp>
        <p:nvSpPr>
          <p:cNvPr id="58" name="TextBox 57"/>
          <p:cNvSpPr txBox="1"/>
          <p:nvPr/>
        </p:nvSpPr>
        <p:spPr>
          <a:xfrm>
            <a:off x="1046480" y="1116965"/>
            <a:ext cx="10280015" cy="4615815"/>
          </a:xfrm>
          <a:prstGeom prst="rect">
            <a:avLst/>
          </a:prstGeom>
          <a:noFill/>
        </p:spPr>
        <p:txBody>
          <a:bodyPr wrap="square" rtlCol="0">
            <a:spAutoFit/>
          </a:bodyPr>
          <a:lstStyle/>
          <a:p>
            <a:pPr marL="0" lvl="1" eaLnBrk="1" latinLnBrk="0" hangingPunct="1">
              <a:lnSpc>
                <a:spcPct val="150000"/>
              </a:lnSpc>
            </a:pPr>
            <a:r>
              <a:rPr lang="en-US" altLang="zh-CN" sz="2800" b="1" dirty="0" smtClean="0">
                <a:solidFill>
                  <a:srgbClr val="1F2DA8"/>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800" b="1" dirty="0" smtClean="0">
                <a:solidFill>
                  <a:srgbClr val="1F2DA8"/>
                </a:solidFill>
                <a:latin typeface="微软雅黑" panose="020B0503020204020204" pitchFamily="34" charset="-122"/>
                <a:ea typeface="微软雅黑" panose="020B0503020204020204" pitchFamily="34" charset="-122"/>
                <a:sym typeface="微软雅黑" panose="020B0503020204020204" pitchFamily="34" charset="-122"/>
              </a:rPr>
              <a:t>、机械变化主要原因分析</a:t>
            </a:r>
            <a:endParaRPr lang="en-US" altLang="zh-CN" sz="2800" b="1" dirty="0" smtClean="0"/>
          </a:p>
          <a:p>
            <a:pPr marL="0" lvl="1" eaLnBrk="1" latinLnBrk="0" hangingPunct="1">
              <a:lnSpc>
                <a:spcPct val="150000"/>
              </a:lnSpc>
            </a:pPr>
            <a:r>
              <a:rPr lang="zh-CN" sz="2800" b="1" dirty="0" smtClean="0">
                <a:solidFill>
                  <a:srgbClr val="000000"/>
                </a:solidFill>
                <a:latin typeface="微软雅黑" panose="020B0503020204020204" pitchFamily="34" charset="-122"/>
                <a:ea typeface="微软雅黑" panose="020B0503020204020204" pitchFamily="34" charset="-122"/>
                <a:sym typeface="+mn-ea"/>
              </a:rPr>
              <a:t>    </a:t>
            </a:r>
            <a:r>
              <a:rPr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原09修缮定额</a:t>
            </a:r>
            <a:r>
              <a:rPr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主要以人工为主，中</a:t>
            </a:r>
            <a:r>
              <a:rPr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小型机械使用费是以定额基价乘以系数计取</a:t>
            </a:r>
            <a:r>
              <a:rPr 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新编定额增加机械配合人工施工</a:t>
            </a:r>
            <a:r>
              <a:rPr 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，子目中标明了</a:t>
            </a:r>
            <a:r>
              <a:rPr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具体的机械耗量及费用</a:t>
            </a:r>
            <a:r>
              <a:rPr 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。因此，装饰工程册的机械费下降。</a:t>
            </a:r>
            <a:endParaRPr 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lvl="1" eaLnBrk="1" latinLnBrk="0" hangingPunct="1">
              <a:lnSpc>
                <a:spcPct val="150000"/>
              </a:lnSpc>
            </a:pPr>
            <a:r>
              <a:rPr lang="zh-CN"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结构工程</a:t>
            </a: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使用的机械主要为中大型机械，机械费有所上涨。</a:t>
            </a:r>
            <a:endPar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lvl="1" eaLnBrk="1" latinLnBrk="0" hangingPunct="1">
              <a:lnSpc>
                <a:spcPct val="150000"/>
              </a:lnSpc>
            </a:pPr>
            <a:r>
              <a:rPr lang="zh-CN" altLang="en-US" sz="2800" b="1"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800" dirty="0" smtClean="0">
              <a:latin typeface="微软雅黑" panose="020B0503020204020204" pitchFamily="34" charset="-122"/>
              <a:ea typeface="微软雅黑" panose="020B0503020204020204" pitchFamily="34" charset="-122"/>
              <a:sym typeface="微软雅黑" panose="020B0503020204020204" pitchFamily="34" charset="-122"/>
            </a:endParaRPr>
          </a:p>
          <a:p>
            <a:pPr marL="0" lvl="1" eaLnBrk="1" latinLnBrk="0" hangingPunct="1">
              <a:lnSpc>
                <a:spcPct val="150000"/>
              </a:lnSpc>
            </a:pP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800" advTm="7386">
        <p14:prism dir="d" isInverted="1"/>
      </p:transition>
    </mc:Choice>
    <mc:Fallback>
      <p:transition spd="slow" advTm="7386">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0">
          <a:blip r:embed="rId1"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6800" cy="3996728"/>
          </a:xfrm>
          <a:prstGeom prst="rect">
            <a:avLst/>
          </a:prstGeom>
        </p:spPr>
      </p:pic>
      <p:sp>
        <p:nvSpPr>
          <p:cNvPr id="49" name="Rectangle 3"/>
          <p:cNvSpPr txBox="1">
            <a:spLocks noChangeArrowheads="1"/>
          </p:cNvSpPr>
          <p:nvPr/>
        </p:nvSpPr>
        <p:spPr bwMode="auto">
          <a:xfrm>
            <a:off x="3895725" y="2727960"/>
            <a:ext cx="5577205" cy="1080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b="1" dirty="0" smtClean="0">
                <a:solidFill>
                  <a:schemeClr val="accent2"/>
                </a:solidFill>
                <a:latin typeface="微软雅黑" panose="020B0503020204020204" pitchFamily="34" charset="-122"/>
              </a:rPr>
              <a:t>感 谢 聆 听！</a:t>
            </a:r>
            <a:endParaRPr lang="zh-CN" altLang="en-US" sz="6600" b="1" dirty="0" smtClean="0">
              <a:solidFill>
                <a:schemeClr val="accent2"/>
              </a:solidFill>
              <a:latin typeface="微软雅黑" panose="020B0503020204020204" pitchFamily="34" charset="-122"/>
            </a:endParaRPr>
          </a:p>
        </p:txBody>
      </p:sp>
      <p:sp>
        <p:nvSpPr>
          <p:cNvPr id="6" name="Rectangle 5"/>
          <p:cNvSpPr>
            <a:spLocks noChangeArrowheads="1"/>
          </p:cNvSpPr>
          <p:nvPr/>
        </p:nvSpPr>
        <p:spPr bwMode="auto">
          <a:xfrm>
            <a:off x="0" y="3933056"/>
            <a:ext cx="7145631" cy="81520"/>
          </a:xfrm>
          <a:prstGeom prst="rect">
            <a:avLst/>
          </a:pr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7" name="Rectangle 6"/>
          <p:cNvSpPr>
            <a:spLocks noChangeArrowheads="1"/>
          </p:cNvSpPr>
          <p:nvPr/>
        </p:nvSpPr>
        <p:spPr bwMode="auto">
          <a:xfrm>
            <a:off x="7133089" y="3933056"/>
            <a:ext cx="1266711" cy="81520"/>
          </a:xfrm>
          <a:prstGeom prst="rect">
            <a:avLst/>
          </a:prstGeom>
          <a:solidFill>
            <a:schemeClr val="accent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8" name="Rectangle 7"/>
          <p:cNvSpPr>
            <a:spLocks noChangeArrowheads="1"/>
          </p:cNvSpPr>
          <p:nvPr/>
        </p:nvSpPr>
        <p:spPr bwMode="auto">
          <a:xfrm>
            <a:off x="8399801" y="3933056"/>
            <a:ext cx="1265144" cy="81520"/>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9" name="Rectangle 8"/>
          <p:cNvSpPr>
            <a:spLocks noChangeArrowheads="1"/>
          </p:cNvSpPr>
          <p:nvPr/>
        </p:nvSpPr>
        <p:spPr bwMode="auto">
          <a:xfrm>
            <a:off x="9664945" y="3933056"/>
            <a:ext cx="1266711" cy="81520"/>
          </a:xfrm>
          <a:prstGeom prst="rect">
            <a:avLst/>
          </a:prstGeom>
          <a:solidFill>
            <a:schemeClr val="tx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0" name="Rectangle 9"/>
          <p:cNvSpPr>
            <a:spLocks noChangeArrowheads="1"/>
          </p:cNvSpPr>
          <p:nvPr/>
        </p:nvSpPr>
        <p:spPr bwMode="auto">
          <a:xfrm>
            <a:off x="10931656" y="3933056"/>
            <a:ext cx="1265144" cy="81520"/>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8843">
        <p14:flash/>
      </p:transition>
    </mc:Choice>
    <mc:Fallback>
      <p:transition spd="slow" advTm="8843">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总说明</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2</a:t>
            </a:r>
            <a:endParaRPr lang="zh-CN" altLang="en-US" dirty="0">
              <a:solidFill>
                <a:schemeClr val="accent2"/>
              </a:solidFill>
            </a:endParaRPr>
          </a:p>
        </p:txBody>
      </p:sp>
      <p:sp>
        <p:nvSpPr>
          <p:cNvPr id="5" name="TextBox 4"/>
          <p:cNvSpPr txBox="1"/>
          <p:nvPr/>
        </p:nvSpPr>
        <p:spPr>
          <a:xfrm>
            <a:off x="915035" y="1424305"/>
            <a:ext cx="10366375" cy="3756660"/>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二、编制作用</a:t>
            </a:r>
            <a:endParaRPr lang="zh-CN" altLang="en-US" sz="2800" b="1" dirty="0" smtClean="0">
              <a:latin typeface="+mn-ea"/>
              <a:ea typeface="+mn-ea"/>
              <a:cs typeface="+mn-ea"/>
            </a:endParaRPr>
          </a:p>
          <a:p>
            <a:pPr algn="l" eaLnBrk="1" latinLnBrk="0" hangingPunct="1">
              <a:lnSpc>
                <a:spcPct val="150000"/>
              </a:lnSpc>
              <a:buClrTx/>
              <a:buSzTx/>
            </a:pPr>
            <a:r>
              <a:rPr lang="zh-CN" altLang="en-US" sz="2800" b="1" dirty="0">
                <a:solidFill>
                  <a:srgbClr val="000000"/>
                </a:solidFill>
                <a:latin typeface="+mn-ea"/>
                <a:ea typeface="+mn-ea"/>
                <a:cs typeface="+mn-ea"/>
                <a:sym typeface="+mn-ea"/>
              </a:rPr>
              <a:t>     本定额既是实行工程量清单计价时配套的消耗量定额，也是实行定额计价时的基价表。本定额是</a:t>
            </a:r>
            <a:r>
              <a:rPr lang="zh-CN" altLang="en-US" sz="2800" b="1" dirty="0">
                <a:solidFill>
                  <a:srgbClr val="000000"/>
                </a:solidFill>
                <a:latin typeface="+mn-ea"/>
                <a:ea typeface="+mn-ea"/>
                <a:cs typeface="+mn-ea"/>
                <a:sym typeface="+mn-ea"/>
              </a:rPr>
              <a:t>编制国有投资工程投资估算、设计概算和最高投标限价的依据。</a:t>
            </a:r>
            <a:r>
              <a:rPr lang="en-US" sz="2800" b="1" dirty="0">
                <a:solidFill>
                  <a:srgbClr val="000000"/>
                </a:solidFill>
                <a:latin typeface="+mn-ea"/>
                <a:ea typeface="+mn-ea"/>
                <a:cs typeface="+mn-ea"/>
                <a:sym typeface="+mn-ea"/>
              </a:rPr>
              <a:t> </a:t>
            </a:r>
            <a:endParaRPr lang="en-US" altLang="en-US" sz="2800" b="1" dirty="0">
              <a:solidFill>
                <a:srgbClr val="000000"/>
              </a:solidFill>
              <a:latin typeface="+mn-ea"/>
              <a:ea typeface="+mn-ea"/>
              <a:cs typeface="+mn-ea"/>
            </a:endParaRPr>
          </a:p>
          <a:p>
            <a:pPr algn="l" eaLnBrk="1" latinLnBrk="0" hangingPunct="1">
              <a:lnSpc>
                <a:spcPct val="120000"/>
              </a:lnSpc>
              <a:buClrTx/>
              <a:buSzTx/>
            </a:pPr>
            <a:endParaRPr lang="zh-CN" altLang="en-US" sz="2600" dirty="0">
              <a:latin typeface="+mn-ea"/>
              <a:ea typeface="+mn-ea"/>
            </a:endParaRPr>
          </a:p>
          <a:p>
            <a:pPr eaLnBrk="1" latinLnBrk="0" hangingPunct="1">
              <a:lnSpc>
                <a:spcPct val="150000"/>
              </a:lnSpc>
            </a:pPr>
            <a:endParaRPr lang="zh-CN" altLang="en-US" sz="2600" b="1" dirty="0">
              <a:solidFill>
                <a:srgbClr val="002060"/>
              </a:solidFill>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总说明</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2</a:t>
            </a:r>
            <a:endParaRPr lang="zh-CN" altLang="en-US" dirty="0">
              <a:solidFill>
                <a:schemeClr val="accent2"/>
              </a:solidFill>
            </a:endParaRPr>
          </a:p>
        </p:txBody>
      </p:sp>
      <p:sp>
        <p:nvSpPr>
          <p:cNvPr id="5" name="TextBox 4"/>
          <p:cNvSpPr txBox="1"/>
          <p:nvPr/>
        </p:nvSpPr>
        <p:spPr>
          <a:xfrm>
            <a:off x="915035" y="658495"/>
            <a:ext cx="10366375" cy="737235"/>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三、适用范围</a:t>
            </a:r>
            <a:endParaRPr lang="zh-CN" altLang="en-US" sz="2800" b="1" dirty="0" smtClean="0">
              <a:solidFill>
                <a:srgbClr val="1F2DA8"/>
              </a:solidFill>
              <a:latin typeface="+mn-ea"/>
              <a:ea typeface="+mn-ea"/>
              <a:cs typeface="+mn-ea"/>
              <a:sym typeface="+mn-ea"/>
            </a:endParaRPr>
          </a:p>
        </p:txBody>
      </p:sp>
      <p:graphicFrame>
        <p:nvGraphicFramePr>
          <p:cNvPr id="2" name="表格 1"/>
          <p:cNvGraphicFramePr>
            <a:graphicFrameLocks noGrp="1"/>
          </p:cNvGraphicFramePr>
          <p:nvPr>
            <p:custDataLst>
              <p:tags r:id="rId1"/>
            </p:custDataLst>
          </p:nvPr>
        </p:nvGraphicFramePr>
        <p:xfrm>
          <a:off x="1082040" y="1470025"/>
          <a:ext cx="10339705" cy="4308475"/>
        </p:xfrm>
        <a:graphic>
          <a:graphicData uri="http://schemas.openxmlformats.org/drawingml/2006/table">
            <a:tbl>
              <a:tblPr firstRow="1" bandRow="1">
                <a:tableStyleId>{5C22544A-7EE6-4342-B048-85BDC9FD1C3A}</a:tableStyleId>
              </a:tblPr>
              <a:tblGrid>
                <a:gridCol w="5164455"/>
                <a:gridCol w="5175250"/>
              </a:tblGrid>
              <a:tr h="1022985">
                <a:tc>
                  <a:txBody>
                    <a:bodyPr/>
                    <a:p>
                      <a:pPr algn="ctr">
                        <a:spcAft>
                          <a:spcPts val="0"/>
                        </a:spcAft>
                      </a:pPr>
                      <a:r>
                        <a:rPr lang="en-US" sz="2800" b="1" kern="100" dirty="0">
                          <a:latin typeface="+mn-ea"/>
                          <a:cs typeface="+mn-ea"/>
                        </a:rPr>
                        <a:t>09</a:t>
                      </a:r>
                      <a:r>
                        <a:rPr lang="zh-CN" sz="2800" b="1" kern="100" dirty="0">
                          <a:latin typeface="+mn-ea"/>
                          <a:cs typeface="+mn-ea"/>
                        </a:rPr>
                        <a:t>修缮定额</a:t>
                      </a:r>
                      <a:endParaRPr lang="zh-CN" sz="2800" b="1" kern="100" dirty="0">
                        <a:latin typeface="+mn-ea"/>
                        <a:cs typeface="+mn-ea"/>
                      </a:endParaRPr>
                    </a:p>
                  </a:txBody>
                  <a:tcPr marL="68580" marR="68580" marT="0" marB="0" anchor="ctr"/>
                </a:tc>
                <a:tc>
                  <a:txBody>
                    <a:bodyPr/>
                    <a:p>
                      <a:pPr algn="ctr">
                        <a:spcAft>
                          <a:spcPts val="0"/>
                        </a:spcAft>
                      </a:pPr>
                      <a:r>
                        <a:rPr lang="zh-CN" altLang="en-US" sz="2800" b="1" kern="100" dirty="0">
                          <a:latin typeface="+mn-ea"/>
                          <a:cs typeface="+mn-ea"/>
                        </a:rPr>
                        <a:t>湖北省</a:t>
                      </a:r>
                      <a:r>
                        <a:rPr lang="en-US" altLang="zh-CN" sz="2800" b="1" kern="100" dirty="0">
                          <a:latin typeface="+mn-ea"/>
                          <a:cs typeface="+mn-ea"/>
                        </a:rPr>
                        <a:t>13</a:t>
                      </a:r>
                      <a:r>
                        <a:rPr lang="zh-CN" altLang="en-US" sz="2800" b="1" kern="100" dirty="0">
                          <a:latin typeface="+mn-ea"/>
                          <a:cs typeface="+mn-ea"/>
                        </a:rPr>
                        <a:t>房建定额</a:t>
                      </a:r>
                      <a:endParaRPr lang="zh-CN" altLang="en-US" sz="2800" b="1" kern="100" dirty="0">
                        <a:latin typeface="+mn-ea"/>
                        <a:cs typeface="+mn-ea"/>
                      </a:endParaRPr>
                    </a:p>
                  </a:txBody>
                  <a:tcPr marL="68580" marR="68580" marT="0" marB="0" anchor="ctr"/>
                </a:tc>
              </a:tr>
              <a:tr h="3285490">
                <a:tc>
                  <a:txBody>
                    <a:bodyPr/>
                    <a:p>
                      <a:pPr marL="0" algn="l" defTabSz="914400" rtl="0" eaLnBrk="1" latinLnBrk="0" hangingPunct="1">
                        <a:spcAft>
                          <a:spcPts val="0"/>
                        </a:spcAft>
                      </a:pPr>
                      <a:r>
                        <a:rPr lang="en-US" altLang="zh-CN" sz="2400"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       </a:t>
                      </a:r>
                      <a:r>
                        <a:rPr lang="zh-CN" altLang="en-US"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适用于各类房屋建筑和附属设备的修缮工程，以及随同房屋修缮工程施工的零星添建工程</a:t>
                      </a:r>
                      <a:r>
                        <a:rPr lang="zh-CN" altLang="en-US" sz="24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a:t>
                      </a:r>
                      <a:r>
                        <a:rPr lang="en-US" altLang="en-US" sz="24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300</a:t>
                      </a:r>
                      <a:r>
                        <a:rPr lang="zh-CN" altLang="en-US" sz="24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平方米以内）</a:t>
                      </a:r>
                      <a:r>
                        <a:rPr lang="zh-CN" altLang="en-US"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、重新装饰装修工程、抗震加固工程、一般单层房屋的翻建工程、建（构）筑物拆除爆破工程、城镇石方浅孔控制爆破工程。不适用于新建、扩建工程和临时性工程。</a:t>
                      </a:r>
                      <a:endParaRPr lang="zh-CN" altLang="en-US"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endParaRPr>
                    </a:p>
                  </a:txBody>
                  <a:tcPr marL="68580" marR="68580" marT="0" marB="0" anchor="ctr"/>
                </a:tc>
                <a:tc>
                  <a:txBody>
                    <a:bodyPr/>
                    <a:p>
                      <a:pPr algn="l">
                        <a:spcAft>
                          <a:spcPts val="0"/>
                        </a:spcAft>
                      </a:pPr>
                      <a:r>
                        <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拆除工程章节说明：</a:t>
                      </a:r>
                      <a:endPar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algn="l">
                        <a:spcAft>
                          <a:spcPts val="0"/>
                        </a:spcAft>
                      </a:pPr>
                      <a:r>
                        <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      当室内全部腾空后进行的装饰装修项目（含隔墙及内、外装饰），执行本章定额子目；当室内</a:t>
                      </a:r>
                      <a:r>
                        <a:rPr sz="2400" b="1" kern="1200" dirty="0">
                          <a:solidFill>
                            <a:srgbClr val="C00000"/>
                          </a:solidFill>
                          <a:latin typeface="微软雅黑" panose="020B0503020204020204" pitchFamily="34" charset="-122"/>
                          <a:ea typeface="微软雅黑" panose="020B0503020204020204" pitchFamily="34" charset="-122"/>
                          <a:cs typeface="+mn-cs"/>
                          <a:sym typeface="Calibri" panose="020F0502020204030204" pitchFamily="34" charset="0"/>
                        </a:rPr>
                        <a:t>未腾空</a:t>
                      </a:r>
                      <a:r>
                        <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进行的装饰装修项目，执行现行</a:t>
                      </a:r>
                      <a:r>
                        <a:rPr lang="zh-CN"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房屋修缮定额</a:t>
                      </a:r>
                      <a:r>
                        <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a:t>
                      </a:r>
                      <a:endPar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algn="l">
                        <a:spcAft>
                          <a:spcPts val="0"/>
                        </a:spcAft>
                      </a:pPr>
                      <a:r>
                        <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      一般工业与民用建筑的</a:t>
                      </a:r>
                      <a:r>
                        <a:rPr sz="2400" b="1" kern="1200" dirty="0">
                          <a:solidFill>
                            <a:srgbClr val="C00000"/>
                          </a:solidFill>
                          <a:latin typeface="微软雅黑" panose="020B0503020204020204" pitchFamily="34" charset="-122"/>
                          <a:ea typeface="微软雅黑" panose="020B0503020204020204" pitchFamily="34" charset="-122"/>
                          <a:cs typeface="+mn-cs"/>
                          <a:sym typeface="Calibri" panose="020F0502020204030204" pitchFamily="34" charset="0"/>
                        </a:rPr>
                        <a:t>主体及部分结构</a:t>
                      </a:r>
                      <a:r>
                        <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拆除，执行现行</a:t>
                      </a:r>
                      <a:r>
                        <a:rPr lang="zh-CN"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房屋修缮定额</a:t>
                      </a:r>
                      <a:r>
                        <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a:t>
                      </a:r>
                      <a:endParaRPr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endParaRPr>
                    </a:p>
                  </a:txBody>
                  <a:tcPr marL="68580" marR="68580"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5" y="44624"/>
            <a:ext cx="5919743" cy="52197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sz="2800" dirty="0">
                <a:solidFill>
                  <a:schemeClr val="accent2"/>
                </a:solidFill>
                <a:latin typeface="微软雅黑" panose="020B0503020204020204" pitchFamily="34" charset="-122"/>
                <a:ea typeface="微软雅黑" panose="020B0503020204020204" pitchFamily="34" charset="-122"/>
              </a:rPr>
              <a:t>总说明</a:t>
            </a:r>
            <a:endParaRPr lang="zh-CN" altLang="en-US" sz="2800" dirty="0">
              <a:solidFill>
                <a:schemeClr val="accent2"/>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263" y="106179"/>
            <a:ext cx="1064260" cy="398780"/>
          </a:xfrm>
          <a:prstGeom prst="rect">
            <a:avLst/>
          </a:prstGeom>
          <a:noFill/>
        </p:spPr>
        <p:txBody>
          <a:bodyPr wrap="square" rtlCol="0">
            <a:spAutoFit/>
          </a:bodyPr>
          <a:lstStyle/>
          <a:p>
            <a:pPr algn="r"/>
            <a:r>
              <a:rPr lang="en-US" altLang="zh-CN" sz="2000" dirty="0">
                <a:solidFill>
                  <a:schemeClr val="accent2"/>
                </a:solidFill>
              </a:rPr>
              <a:t>Part</a:t>
            </a:r>
            <a:r>
              <a:rPr lang="en-US" altLang="zh-CN" dirty="0">
                <a:solidFill>
                  <a:schemeClr val="accent2"/>
                </a:solidFill>
              </a:rPr>
              <a:t> 2</a:t>
            </a:r>
            <a:endParaRPr lang="zh-CN" altLang="en-US" dirty="0">
              <a:solidFill>
                <a:schemeClr val="accent2"/>
              </a:solidFill>
            </a:endParaRPr>
          </a:p>
        </p:txBody>
      </p:sp>
      <p:sp>
        <p:nvSpPr>
          <p:cNvPr id="5" name="TextBox 4"/>
          <p:cNvSpPr txBox="1"/>
          <p:nvPr/>
        </p:nvSpPr>
        <p:spPr>
          <a:xfrm>
            <a:off x="915035" y="658495"/>
            <a:ext cx="10366375" cy="737235"/>
          </a:xfrm>
          <a:prstGeom prst="rect">
            <a:avLst/>
          </a:prstGeom>
          <a:noFill/>
        </p:spPr>
        <p:txBody>
          <a:bodyPr wrap="square" rtlCol="0">
            <a:spAutoFit/>
          </a:bodyPr>
          <a:lstStyle/>
          <a:p>
            <a:pPr eaLnBrk="1" latinLnBrk="0" hangingPunct="1">
              <a:lnSpc>
                <a:spcPct val="150000"/>
              </a:lnSpc>
            </a:pPr>
            <a:r>
              <a:rPr lang="zh-CN" altLang="en-US" sz="2800" b="1" dirty="0" smtClean="0">
                <a:solidFill>
                  <a:srgbClr val="1F2DA8"/>
                </a:solidFill>
                <a:latin typeface="+mn-ea"/>
                <a:ea typeface="+mn-ea"/>
                <a:cs typeface="+mn-ea"/>
              </a:rPr>
              <a:t>三、适用范围</a:t>
            </a:r>
            <a:endParaRPr lang="zh-CN" altLang="en-US" sz="2800" b="1" dirty="0" smtClean="0">
              <a:solidFill>
                <a:srgbClr val="1F2DA8"/>
              </a:solidFill>
              <a:latin typeface="+mn-ea"/>
              <a:ea typeface="+mn-ea"/>
              <a:cs typeface="+mn-ea"/>
              <a:sym typeface="+mn-ea"/>
            </a:endParaRPr>
          </a:p>
        </p:txBody>
      </p:sp>
      <p:graphicFrame>
        <p:nvGraphicFramePr>
          <p:cNvPr id="2" name="表格 1"/>
          <p:cNvGraphicFramePr>
            <a:graphicFrameLocks noGrp="1"/>
          </p:cNvGraphicFramePr>
          <p:nvPr>
            <p:custDataLst>
              <p:tags r:id="rId1"/>
            </p:custDataLst>
          </p:nvPr>
        </p:nvGraphicFramePr>
        <p:xfrm>
          <a:off x="1082040" y="1470025"/>
          <a:ext cx="10339705" cy="4308475"/>
        </p:xfrm>
        <a:graphic>
          <a:graphicData uri="http://schemas.openxmlformats.org/drawingml/2006/table">
            <a:tbl>
              <a:tblPr firstRow="1" bandRow="1">
                <a:tableStyleId>{5C22544A-7EE6-4342-B048-85BDC9FD1C3A}</a:tableStyleId>
              </a:tblPr>
              <a:tblGrid>
                <a:gridCol w="5164455"/>
                <a:gridCol w="5175250"/>
              </a:tblGrid>
              <a:tr h="1022985">
                <a:tc>
                  <a:txBody>
                    <a:bodyPr/>
                    <a:p>
                      <a:pPr algn="ctr">
                        <a:spcAft>
                          <a:spcPts val="0"/>
                        </a:spcAft>
                      </a:pPr>
                      <a:r>
                        <a:rPr lang="zh-CN" altLang="en-US" sz="2800" kern="100" dirty="0">
                          <a:latin typeface="+mn-ea"/>
                          <a:cs typeface="+mn-ea"/>
                          <a:sym typeface="+mn-ea"/>
                        </a:rPr>
                        <a:t>湖北省</a:t>
                      </a:r>
                      <a:r>
                        <a:rPr lang="en-US" altLang="zh-CN" sz="2800" kern="100" dirty="0">
                          <a:latin typeface="+mn-ea"/>
                          <a:cs typeface="+mn-ea"/>
                          <a:sym typeface="+mn-ea"/>
                        </a:rPr>
                        <a:t>18</a:t>
                      </a:r>
                      <a:r>
                        <a:rPr lang="zh-CN" altLang="en-US" sz="2800" kern="100" dirty="0">
                          <a:latin typeface="+mn-ea"/>
                          <a:cs typeface="+mn-ea"/>
                          <a:sym typeface="+mn-ea"/>
                        </a:rPr>
                        <a:t>房建定额</a:t>
                      </a:r>
                      <a:endParaRPr lang="zh-CN" sz="2800" b="1" kern="100" dirty="0">
                        <a:latin typeface="+mn-ea"/>
                        <a:cs typeface="+mn-ea"/>
                      </a:endParaRPr>
                    </a:p>
                  </a:txBody>
                  <a:tcPr marL="68580" marR="68580" marT="0" marB="0" anchor="ctr"/>
                </a:tc>
                <a:tc>
                  <a:txBody>
                    <a:bodyPr/>
                    <a:p>
                      <a:pPr algn="ctr">
                        <a:spcAft>
                          <a:spcPts val="0"/>
                        </a:spcAft>
                      </a:pPr>
                      <a:r>
                        <a:rPr lang="en-US" sz="2800" b="1" kern="100" dirty="0">
                          <a:latin typeface="+mn-ea"/>
                          <a:cs typeface="+mn-ea"/>
                        </a:rPr>
                        <a:t>18修缮定额</a:t>
                      </a:r>
                      <a:endParaRPr lang="en-US" sz="2800" b="1" kern="100" dirty="0">
                        <a:latin typeface="+mn-ea"/>
                        <a:cs typeface="+mn-ea"/>
                      </a:endParaRPr>
                    </a:p>
                  </a:txBody>
                  <a:tcPr marL="68580" marR="68580" marT="0" marB="0" anchor="ctr"/>
                </a:tc>
              </a:tr>
              <a:tr h="3285490">
                <a:tc>
                  <a:txBody>
                    <a:bodyPr/>
                    <a:p>
                      <a:pPr marL="0" algn="l" defTabSz="914400" rtl="0" eaLnBrk="1" latinLnBrk="0" hangingPunct="1">
                        <a:spcAft>
                          <a:spcPts val="0"/>
                        </a:spcAft>
                        <a:buClrTx/>
                        <a:buSzTx/>
                        <a:buFontTx/>
                      </a:pPr>
                      <a:r>
                        <a:rPr sz="2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拆除工程章节说明：</a:t>
                      </a:r>
                      <a:endParaRPr sz="2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marL="0" algn="l" defTabSz="914400" rtl="0" eaLnBrk="1" latinLnBrk="0" hangingPunct="1">
                        <a:spcAft>
                          <a:spcPts val="0"/>
                        </a:spcAft>
                        <a:buClrTx/>
                        <a:buSzTx/>
                        <a:buFontTx/>
                      </a:pPr>
                      <a:r>
                        <a:rPr sz="2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      本章定额适用于房屋工程的加固及二次装修前的拆除工程。</a:t>
                      </a:r>
                      <a:endParaRPr sz="26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txBody>
                  <a:tcPr marL="68580" marR="68580" marT="0" marB="0" anchor="ctr"/>
                </a:tc>
                <a:tc>
                  <a:txBody>
                    <a:bodyPr/>
                    <a:p>
                      <a:pPr algn="l">
                        <a:spcAft>
                          <a:spcPts val="0"/>
                        </a:spcAft>
                      </a:pPr>
                      <a:r>
                        <a:rPr lang="en-US" altLang="zh-CN" sz="2400"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     </a:t>
                      </a:r>
                      <a:r>
                        <a:rPr lang="en-US" altLang="zh-CN" sz="24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  </a:t>
                      </a:r>
                      <a:r>
                        <a:rPr lang="zh-CN" altLang="en-US" sz="26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适用于一般工业厂房、公共建筑及民用建筑交付使用之后</a:t>
                      </a:r>
                      <a:r>
                        <a:rPr lang="zh-CN" altLang="en-US" sz="2600" b="1" kern="1200" dirty="0">
                          <a:solidFill>
                            <a:srgbClr val="C00000"/>
                          </a:solidFill>
                          <a:latin typeface="微软雅黑" panose="020B0503020204020204" pitchFamily="34" charset="-122"/>
                          <a:ea typeface="微软雅黑" panose="020B0503020204020204" pitchFamily="34" charset="-122"/>
                          <a:cs typeface="+mn-cs"/>
                          <a:sym typeface="Calibri" panose="020F0502020204030204" pitchFamily="34" charset="0"/>
                        </a:rPr>
                        <a:t>非腾空</a:t>
                      </a:r>
                      <a:r>
                        <a:rPr lang="zh-CN" altLang="en-US" sz="26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的拆除、维修、改装、安装以及随同房屋修缮工程施工的</a:t>
                      </a:r>
                      <a:r>
                        <a:rPr lang="zh-CN" altLang="en-US" sz="2600" b="1" kern="1200" dirty="0">
                          <a:solidFill>
                            <a:srgbClr val="C00000"/>
                          </a:solidFill>
                          <a:latin typeface="微软雅黑" panose="020B0503020204020204" pitchFamily="34" charset="-122"/>
                          <a:ea typeface="微软雅黑" panose="020B0503020204020204" pitchFamily="34" charset="-122"/>
                          <a:cs typeface="+mn-cs"/>
                          <a:sym typeface="Calibri" panose="020F0502020204030204" pitchFamily="34" charset="0"/>
                        </a:rPr>
                        <a:t>零星添建工程</a:t>
                      </a:r>
                      <a:r>
                        <a:rPr lang="zh-CN" altLang="en-US" sz="26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a:t>
                      </a:r>
                      <a:r>
                        <a:rPr lang="en-US" altLang="zh-CN" sz="26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300</a:t>
                      </a:r>
                      <a:r>
                        <a:rPr lang="zh-CN" altLang="en-US" sz="26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rPr>
                        <a:t>平方米以内工程）。</a:t>
                      </a:r>
                      <a:endParaRPr lang="zh-CN" altLang="en-US" sz="2600" b="1" kern="1200" dirty="0">
                        <a:solidFill>
                          <a:srgbClr val="000000"/>
                        </a:solidFill>
                        <a:latin typeface="微软雅黑" panose="020B0503020204020204" pitchFamily="34" charset="-122"/>
                        <a:ea typeface="微软雅黑" panose="020B0503020204020204" pitchFamily="34" charset="-122"/>
                        <a:cs typeface="+mn-cs"/>
                        <a:sym typeface="Calibri" panose="020F0502020204030204" pitchFamily="34" charset="0"/>
                      </a:endParaRPr>
                    </a:p>
                  </a:txBody>
                  <a:tcPr marL="68580" marR="68580"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800" advTm="9002">
        <p14:gallery dir="l"/>
      </p:transition>
    </mc:Choice>
    <mc:Fallback>
      <p:transition spd="slow" advTm="9002">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TABLE_BEAUTIFY" val="smartTable{cdf2ad66-9a10-497b-b0be-7343d7c20579}"/>
</p:tagLst>
</file>

<file path=ppt/tags/tag10.xml><?xml version="1.0" encoding="utf-8"?>
<p:tagLst xmlns:p="http://schemas.openxmlformats.org/presentationml/2006/main">
  <p:tag name="KSO_WM_UNIT_TABLE_BEAUTIFY" val="smartTable{8649779c-75a8-4607-9556-b02206796f15}"/>
</p:tagLst>
</file>

<file path=ppt/tags/tag11.xml><?xml version="1.0" encoding="utf-8"?>
<p:tagLst xmlns:p="http://schemas.openxmlformats.org/presentationml/2006/main">
  <p:tag name="KSO_WM_UNIT_TABLE_BEAUTIFY" val="smartTable{125140f3-8e5c-4b2f-ab43-feda99861827}"/>
</p:tagLst>
</file>

<file path=ppt/tags/tag12.xml><?xml version="1.0" encoding="utf-8"?>
<p:tagLst xmlns:p="http://schemas.openxmlformats.org/presentationml/2006/main">
  <p:tag name="KSO_WM_UNIT_TABLE_BEAUTIFY" val="smartTable{5784646a-6978-47b1-9305-bbebec4243ce}"/>
</p:tagLst>
</file>

<file path=ppt/tags/tag13.xml><?xml version="1.0" encoding="utf-8"?>
<p:tagLst xmlns:p="http://schemas.openxmlformats.org/presentationml/2006/main">
  <p:tag name="KSO_WM_UNIT_TABLE_BEAUTIFY" val="smartTable{c0503781-4191-4d41-9161-8776ce434a74}"/>
</p:tagLst>
</file>

<file path=ppt/tags/tag14.xml><?xml version="1.0" encoding="utf-8"?>
<p:tagLst xmlns:p="http://schemas.openxmlformats.org/presentationml/2006/main">
  <p:tag name="KSO_WM_UNIT_TABLE_BEAUTIFY" val="smartTable{2773bee2-de08-4501-8f52-185dd79a1b87}"/>
</p:tagLst>
</file>

<file path=ppt/tags/tag2.xml><?xml version="1.0" encoding="utf-8"?>
<p:tagLst xmlns:p="http://schemas.openxmlformats.org/presentationml/2006/main">
  <p:tag name="KSO_WM_UNIT_TABLE_BEAUTIFY" val="smartTable{477dc1c4-dad2-474e-a44b-866f41eae3dd}"/>
</p:tagLst>
</file>

<file path=ppt/tags/tag3.xml><?xml version="1.0" encoding="utf-8"?>
<p:tagLst xmlns:p="http://schemas.openxmlformats.org/presentationml/2006/main">
  <p:tag name="KSO_WM_UNIT_TABLE_BEAUTIFY" val="smartTable{477dc1c4-dad2-474e-a44b-866f41eae3dd}"/>
</p:tagLst>
</file>

<file path=ppt/tags/tag4.xml><?xml version="1.0" encoding="utf-8"?>
<p:tagLst xmlns:p="http://schemas.openxmlformats.org/presentationml/2006/main">
  <p:tag name="KSO_WM_UNIT_TABLE_BEAUTIFY" val="smartTable{aee9d9bf-01e4-491b-ad4d-105f3638a64a}"/>
</p:tagLst>
</file>

<file path=ppt/tags/tag5.xml><?xml version="1.0" encoding="utf-8"?>
<p:tagLst xmlns:p="http://schemas.openxmlformats.org/presentationml/2006/main">
  <p:tag name="KSO_WM_UNIT_TABLE_BEAUTIFY" val="smartTable{759caae0-f85f-42ad-9ba9-cdc82e313fe6}"/>
</p:tagLst>
</file>

<file path=ppt/tags/tag6.xml><?xml version="1.0" encoding="utf-8"?>
<p:tagLst xmlns:p="http://schemas.openxmlformats.org/presentationml/2006/main">
  <p:tag name="KSO_WM_UNIT_TABLE_BEAUTIFY" val="smartTable{c0eec4b6-9efd-4cc4-aa49-faef219893e9}"/>
</p:tagLst>
</file>

<file path=ppt/tags/tag7.xml><?xml version="1.0" encoding="utf-8"?>
<p:tagLst xmlns:p="http://schemas.openxmlformats.org/presentationml/2006/main">
  <p:tag name="KSO_WM_UNIT_TABLE_BEAUTIFY" val="smartTable{23079f59-21d2-47e5-8c66-cfae38267f61}"/>
</p:tagLst>
</file>

<file path=ppt/tags/tag8.xml><?xml version="1.0" encoding="utf-8"?>
<p:tagLst xmlns:p="http://schemas.openxmlformats.org/presentationml/2006/main">
  <p:tag name="KSO_WM_UNIT_TABLE_BEAUTIFY" val="smartTable{584b2c02-ae5b-4aec-aee3-9ddbc130b8cd}"/>
</p:tagLst>
</file>

<file path=ppt/tags/tag9.xml><?xml version="1.0" encoding="utf-8"?>
<p:tagLst xmlns:p="http://schemas.openxmlformats.org/presentationml/2006/main">
  <p:tag name="KSO_WM_UNIT_TABLE_BEAUTIFY" val="smartTable{44a13801-b8f6-4c40-9871-b31cb8c1ee7e}"/>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12587</Words>
  <Application>WPS 演示</Application>
  <PresentationFormat>自定义</PresentationFormat>
  <Paragraphs>2168</Paragraphs>
  <Slides>69</Slides>
  <Notes>39</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69</vt:i4>
      </vt:variant>
    </vt:vector>
  </HeadingPairs>
  <TitlesOfParts>
    <vt:vector size="85" baseType="lpstr">
      <vt:lpstr>Arial</vt:lpstr>
      <vt:lpstr>宋体</vt:lpstr>
      <vt:lpstr>Wingdings</vt:lpstr>
      <vt:lpstr>微软雅黑</vt:lpstr>
      <vt:lpstr>仿宋_GB2312</vt:lpstr>
      <vt:lpstr>Calibri</vt:lpstr>
      <vt:lpstr>Wingdings 3</vt:lpstr>
      <vt:lpstr>方正粗圆简体</vt:lpstr>
      <vt:lpstr>方正卡通简体</vt:lpstr>
      <vt:lpstr>方正小标宋简体</vt:lpstr>
      <vt:lpstr>Times New Roman</vt:lpstr>
      <vt:lpstr>黑体</vt:lpstr>
      <vt:lpstr>Arial Unicode MS</vt:lpstr>
      <vt:lpstr>Microsoft YaHei UI</vt:lpstr>
      <vt:lpstr>仿宋</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THTF</cp:lastModifiedBy>
  <cp:revision>1363</cp:revision>
  <dcterms:created xsi:type="dcterms:W3CDTF">2013-01-25T01:44:00Z</dcterms:created>
  <dcterms:modified xsi:type="dcterms:W3CDTF">2019-11-27T01:05:25Z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