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1343" r:id="rId2"/>
    <p:sldId id="1344" r:id="rId3"/>
    <p:sldId id="823" r:id="rId4"/>
    <p:sldId id="825" r:id="rId5"/>
    <p:sldId id="1332" r:id="rId6"/>
    <p:sldId id="890" r:id="rId7"/>
    <p:sldId id="885" r:id="rId8"/>
    <p:sldId id="1219" r:id="rId9"/>
    <p:sldId id="1333" r:id="rId10"/>
    <p:sldId id="1220" r:id="rId11"/>
    <p:sldId id="1221" r:id="rId12"/>
    <p:sldId id="1270" r:id="rId13"/>
    <p:sldId id="1334" r:id="rId14"/>
    <p:sldId id="1222" r:id="rId15"/>
    <p:sldId id="1223" r:id="rId16"/>
    <p:sldId id="1224" r:id="rId17"/>
    <p:sldId id="1225" r:id="rId18"/>
    <p:sldId id="1231" r:id="rId19"/>
    <p:sldId id="1248" r:id="rId20"/>
    <p:sldId id="1246" r:id="rId21"/>
    <p:sldId id="1264" r:id="rId22"/>
    <p:sldId id="1265" r:id="rId23"/>
    <p:sldId id="1266" r:id="rId24"/>
    <p:sldId id="1267" r:id="rId25"/>
    <p:sldId id="1268" r:id="rId26"/>
    <p:sldId id="1335" r:id="rId27"/>
    <p:sldId id="1272" r:id="rId28"/>
    <p:sldId id="1273" r:id="rId29"/>
    <p:sldId id="1274" r:id="rId30"/>
    <p:sldId id="1304" r:id="rId31"/>
    <p:sldId id="1305" r:id="rId32"/>
    <p:sldId id="1275" r:id="rId33"/>
    <p:sldId id="1276" r:id="rId34"/>
    <p:sldId id="1306" r:id="rId35"/>
    <p:sldId id="1307" r:id="rId36"/>
    <p:sldId id="1324" r:id="rId37"/>
    <p:sldId id="1325" r:id="rId38"/>
    <p:sldId id="1326" r:id="rId39"/>
    <p:sldId id="1327" r:id="rId40"/>
    <p:sldId id="1329" r:id="rId41"/>
    <p:sldId id="1330" r:id="rId42"/>
    <p:sldId id="1336" r:id="rId43"/>
    <p:sldId id="1331" r:id="rId44"/>
    <p:sldId id="829" r:id="rId45"/>
    <p:sldId id="844" r:id="rId46"/>
    <p:sldId id="828" r:id="rId47"/>
    <p:sldId id="1230" r:id="rId48"/>
    <p:sldId id="923" r:id="rId49"/>
    <p:sldId id="1228" r:id="rId50"/>
    <p:sldId id="1229" r:id="rId51"/>
    <p:sldId id="1338" r:id="rId52"/>
    <p:sldId id="1340" r:id="rId53"/>
    <p:sldId id="1341" r:id="rId54"/>
    <p:sldId id="1339" r:id="rId55"/>
    <p:sldId id="1342" r:id="rId56"/>
    <p:sldId id="853" r:id="rId57"/>
  </p:sldIdLst>
  <p:sldSz cx="12196763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89">
          <p15:clr>
            <a:srgbClr val="A4A3A4"/>
          </p15:clr>
        </p15:guide>
        <p15:guide id="2" pos="389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519">
          <p15:clr>
            <a:srgbClr val="A4A3A4"/>
          </p15:clr>
        </p15:guide>
        <p15:guide id="2" pos="219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F3FEF"/>
    <a:srgbClr val="F06DFC"/>
    <a:srgbClr val="0A97A6"/>
    <a:srgbClr val="006BBC"/>
    <a:srgbClr val="F8F8F8"/>
    <a:srgbClr val="EAEAEA"/>
    <a:srgbClr val="DDDDDD"/>
    <a:srgbClr val="0DC2D5"/>
    <a:srgbClr val="17DCF1"/>
    <a:srgbClr val="12D0C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383" autoAdjust="0"/>
    <p:restoredTop sz="49635" autoAdjust="0"/>
  </p:normalViewPr>
  <p:slideViewPr>
    <p:cSldViewPr snapToObjects="1">
      <p:cViewPr varScale="1">
        <p:scale>
          <a:sx n="114" d="100"/>
          <a:sy n="114" d="100"/>
        </p:scale>
        <p:origin x="-792" y="-96"/>
      </p:cViewPr>
      <p:guideLst>
        <p:guide orient="horz" pos="1889"/>
        <p:guide pos="38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776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519"/>
        <p:guide pos="219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2019/11/25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48123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63440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38526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968360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24793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56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Freeform 5"/>
          <p:cNvSpPr/>
          <p:nvPr userDrawn="1"/>
        </p:nvSpPr>
        <p:spPr bwMode="auto">
          <a:xfrm>
            <a:off x="63836" y="73174"/>
            <a:ext cx="1227152" cy="486466"/>
          </a:xfrm>
          <a:custGeom>
            <a:avLst/>
            <a:gdLst>
              <a:gd name="T0" fmla="*/ 0 w 1600"/>
              <a:gd name="T1" fmla="*/ 0 h 617"/>
              <a:gd name="T2" fmla="*/ 1429 w 1600"/>
              <a:gd name="T3" fmla="*/ 0 h 617"/>
              <a:gd name="T4" fmla="*/ 1600 w 1600"/>
              <a:gd name="T5" fmla="*/ 308 h 617"/>
              <a:gd name="T6" fmla="*/ 1429 w 1600"/>
              <a:gd name="T7" fmla="*/ 617 h 617"/>
              <a:gd name="T8" fmla="*/ 0 w 1600"/>
              <a:gd name="T9" fmla="*/ 617 h 617"/>
              <a:gd name="T10" fmla="*/ 0 w 1600"/>
              <a:gd name="T11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0" h="617">
                <a:moveTo>
                  <a:pt x="0" y="0"/>
                </a:moveTo>
                <a:lnTo>
                  <a:pt x="1429" y="0"/>
                </a:lnTo>
                <a:lnTo>
                  <a:pt x="1600" y="308"/>
                </a:lnTo>
                <a:lnTo>
                  <a:pt x="1429" y="617"/>
                </a:lnTo>
                <a:lnTo>
                  <a:pt x="0" y="6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6"/>
          <p:cNvSpPr/>
          <p:nvPr userDrawn="1"/>
        </p:nvSpPr>
        <p:spPr bwMode="auto">
          <a:xfrm>
            <a:off x="1196834" y="73174"/>
            <a:ext cx="10215809" cy="486466"/>
          </a:xfrm>
          <a:custGeom>
            <a:avLst/>
            <a:gdLst>
              <a:gd name="T0" fmla="*/ 0 w 13327"/>
              <a:gd name="T1" fmla="*/ 0 h 617"/>
              <a:gd name="T2" fmla="*/ 13155 w 13327"/>
              <a:gd name="T3" fmla="*/ 0 h 617"/>
              <a:gd name="T4" fmla="*/ 13327 w 13327"/>
              <a:gd name="T5" fmla="*/ 308 h 617"/>
              <a:gd name="T6" fmla="*/ 13155 w 13327"/>
              <a:gd name="T7" fmla="*/ 617 h 617"/>
              <a:gd name="T8" fmla="*/ 0 w 13327"/>
              <a:gd name="T9" fmla="*/ 617 h 617"/>
              <a:gd name="T10" fmla="*/ 171 w 13327"/>
              <a:gd name="T11" fmla="*/ 308 h 617"/>
              <a:gd name="T12" fmla="*/ 0 w 13327"/>
              <a:gd name="T13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27" h="617">
                <a:moveTo>
                  <a:pt x="0" y="0"/>
                </a:moveTo>
                <a:lnTo>
                  <a:pt x="13155" y="0"/>
                </a:lnTo>
                <a:lnTo>
                  <a:pt x="13327" y="308"/>
                </a:lnTo>
                <a:lnTo>
                  <a:pt x="13155" y="617"/>
                </a:lnTo>
                <a:lnTo>
                  <a:pt x="0" y="617"/>
                </a:lnTo>
                <a:lnTo>
                  <a:pt x="171" y="3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"/>
          <p:cNvSpPr/>
          <p:nvPr userDrawn="1"/>
        </p:nvSpPr>
        <p:spPr bwMode="auto">
          <a:xfrm>
            <a:off x="11320056" y="73174"/>
            <a:ext cx="812871" cy="486466"/>
          </a:xfrm>
          <a:custGeom>
            <a:avLst/>
            <a:gdLst>
              <a:gd name="T0" fmla="*/ 0 w 1060"/>
              <a:gd name="T1" fmla="*/ 0 h 617"/>
              <a:gd name="T2" fmla="*/ 1060 w 1060"/>
              <a:gd name="T3" fmla="*/ 0 h 617"/>
              <a:gd name="T4" fmla="*/ 1060 w 1060"/>
              <a:gd name="T5" fmla="*/ 617 h 617"/>
              <a:gd name="T6" fmla="*/ 0 w 1060"/>
              <a:gd name="T7" fmla="*/ 617 h 617"/>
              <a:gd name="T8" fmla="*/ 172 w 1060"/>
              <a:gd name="T9" fmla="*/ 308 h 617"/>
              <a:gd name="T10" fmla="*/ 0 w 1060"/>
              <a:gd name="T11" fmla="*/ 0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0" h="617">
                <a:moveTo>
                  <a:pt x="0" y="0"/>
                </a:moveTo>
                <a:lnTo>
                  <a:pt x="1060" y="0"/>
                </a:lnTo>
                <a:lnTo>
                  <a:pt x="1060" y="617"/>
                </a:lnTo>
                <a:lnTo>
                  <a:pt x="0" y="617"/>
                </a:lnTo>
                <a:lnTo>
                  <a:pt x="172" y="3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528228" y="11663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B879B013-EF15-44F9-9A4C-93BE492C244C}" type="slidenum">
              <a:rPr lang="zh-CN" altLang="en-US" sz="1800" smtClean="0">
                <a:solidFill>
                  <a:schemeClr val="accent2"/>
                </a:solidFill>
                <a:latin typeface="+mn-ea"/>
                <a:ea typeface="+mn-ea"/>
              </a:rPr>
              <a:pPr algn="ctr"/>
              <a:t>‹#›</a:t>
            </a:fld>
            <a:endParaRPr lang="zh-CN" altLang="en-US" sz="18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rgbClr val="F8F8F8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8F8F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microsoft.com/office/2007/relationships/media" Target="../media/media1.mp3"/><Relationship Id="rId4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780"/>
            <a:ext cx="12196800" cy="3996728"/>
          </a:xfrm>
          <a:prstGeom prst="rect">
            <a:avLst/>
          </a:prstGeom>
        </p:spPr>
      </p:pic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435610" y="1193800"/>
            <a:ext cx="11062970" cy="257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sz="3800" b="1" dirty="0">
                <a:latin typeface="+mn-ea"/>
                <a:ea typeface="+mn-ea"/>
              </a:rPr>
              <a:t>《</a:t>
            </a:r>
            <a:r>
              <a:rPr lang="zh-CN" altLang="en-US" sz="3800" b="1" dirty="0">
                <a:latin typeface="+mn-ea"/>
                <a:ea typeface="+mn-ea"/>
              </a:rPr>
              <a:t>湖北省房屋修缮工程消耗量定额及全费用基价表</a:t>
            </a:r>
            <a:r>
              <a:rPr lang="en-US" altLang="zh-CN" sz="3800" b="1" dirty="0" smtClean="0">
                <a:latin typeface="+mn-ea"/>
                <a:ea typeface="+mn-ea"/>
              </a:rPr>
              <a:t>》</a:t>
            </a:r>
          </a:p>
          <a:p>
            <a:pPr algn="ctr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</a:pPr>
            <a:r>
              <a:rPr lang="zh-CN" sz="5400" b="1" dirty="0">
                <a:latin typeface="+mn-ea"/>
                <a:ea typeface="+mn-ea"/>
              </a:rPr>
              <a:t>宣 贯 会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933056"/>
            <a:ext cx="7145631" cy="815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33089" y="3933056"/>
            <a:ext cx="1266711" cy="8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399801" y="3933056"/>
            <a:ext cx="1265144" cy="8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664945" y="3933056"/>
            <a:ext cx="1266711" cy="8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0931656" y="3933056"/>
            <a:ext cx="1265144" cy="8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" name="背景音乐 - 2 - 盟军敢死队 勇往直前(短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51725" y="-1251520"/>
            <a:ext cx="609600" cy="609600"/>
          </a:xfrm>
          <a:prstGeom prst="rect">
            <a:avLst/>
          </a:prstGeom>
        </p:spPr>
      </p:pic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3345815" y="4558030"/>
            <a:ext cx="5242560" cy="1586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ct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</a:pPr>
            <a:r>
              <a:rPr lang="zh-CN" altLang="en-US" sz="2400" dirty="0">
                <a:solidFill>
                  <a:srgbClr val="002060"/>
                </a:solidFill>
                <a:latin typeface="方正粗圆简体" charset="-122"/>
                <a:ea typeface="方正粗圆简体" charset="-122"/>
                <a:sym typeface="+mn-ea"/>
              </a:rPr>
              <a:t>湖北省建设工程标准定额管理总站</a:t>
            </a:r>
            <a:endParaRPr lang="zh-CN" altLang="en-US" sz="2400" b="1" dirty="0">
              <a:solidFill>
                <a:srgbClr val="002060"/>
              </a:solidFill>
              <a:latin typeface="方正粗圆简体" charset="-122"/>
              <a:ea typeface="方正粗圆简体" charset="-122"/>
            </a:endParaRPr>
          </a:p>
          <a:p>
            <a:pPr algn="ctr" eaLnBrk="0" latinLnBrk="0" hangingPunct="0">
              <a:spcBef>
                <a:spcPts val="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</a:pPr>
            <a:endParaRPr lang="en-US" altLang="zh-CN" sz="1800" b="1">
              <a:solidFill>
                <a:srgbClr val="002060"/>
              </a:solidFill>
              <a:latin typeface="方正粗圆简体" charset="-122"/>
              <a:ea typeface="方正粗圆简体" charset="-122"/>
            </a:endParaRPr>
          </a:p>
          <a:p>
            <a:pPr algn="ct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</a:pPr>
            <a:r>
              <a:rPr lang="en-US" altLang="zh-CN" sz="2400">
                <a:solidFill>
                  <a:srgbClr val="002060"/>
                </a:solidFill>
                <a:latin typeface="方正粗圆简体" charset="-122"/>
                <a:ea typeface="方正粗圆简体" charset="-122"/>
                <a:sym typeface="+mn-ea"/>
              </a:rPr>
              <a:t>2019</a:t>
            </a:r>
            <a:r>
              <a:rPr lang="zh-CN" altLang="en-US" sz="2400" dirty="0">
                <a:solidFill>
                  <a:srgbClr val="002060"/>
                </a:solidFill>
                <a:latin typeface="方正粗圆简体" charset="-122"/>
                <a:ea typeface="方正粗圆简体" charset="-122"/>
                <a:sym typeface="+mn-ea"/>
              </a:rPr>
              <a:t>年</a:t>
            </a:r>
            <a:r>
              <a:rPr lang="en-US" altLang="zh-CN" sz="2400">
                <a:solidFill>
                  <a:srgbClr val="002060"/>
                </a:solidFill>
                <a:latin typeface="方正粗圆简体" charset="-122"/>
                <a:ea typeface="方正粗圆简体" charset="-122"/>
                <a:sym typeface="+mn-ea"/>
              </a:rPr>
              <a:t>11</a:t>
            </a:r>
            <a:r>
              <a:rPr lang="zh-CN" altLang="en-US" sz="2400" dirty="0">
                <a:solidFill>
                  <a:srgbClr val="002060"/>
                </a:solidFill>
                <a:latin typeface="方正粗圆简体" charset="-122"/>
                <a:ea typeface="方正粗圆简体" charset="-122"/>
                <a:sym typeface="+mn-ea"/>
              </a:rPr>
              <a:t>月</a:t>
            </a:r>
            <a:endParaRPr lang="zh-CN" altLang="en-US" sz="2400" b="0" dirty="0">
              <a:solidFill>
                <a:srgbClr val="002060"/>
              </a:solidFill>
              <a:latin typeface="方正粗圆简体" charset="-122"/>
              <a:ea typeface="方正粗圆简体" charset="-122"/>
              <a:sym typeface="+mn-ea"/>
            </a:endParaRPr>
          </a:p>
        </p:txBody>
      </p:sp>
    </p:spTree>
  </p:cSld>
  <p:clrMapOvr>
    <a:masterClrMapping/>
  </p:clrMapOvr>
  <p:transition spd="slow" advTm="9437"/>
  <p:timing>
    <p:tnLst>
      <p:par>
        <p:cTn id="1" dur="indefinite" restart="never" nodeType="tmRoot">
          <p:childTnLst>
            <p:vide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69633"/>
            <a:ext cx="1059293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新增拆除工程定额子目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增加各类空调机组及其附件安装子目，例如多联体空调机室外机、风机盘管、空气幕、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VAV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等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 “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ea typeface="+mn-ea"/>
                <a:sym typeface="+mn-ea"/>
              </a:rPr>
              <a:t>冷媒介质充注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”定额子目，按照设备重量划分，介质按照实际充注量补充主材。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、通风管道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ea typeface="+mn-ea"/>
                <a:sym typeface="+mn-ea"/>
              </a:rPr>
              <a:t>制作与安装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合并为单一子目，制作安装的人材机比例表详见册说明。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5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、风阀、风口等管道部件按成品安装设置项目。</a:t>
            </a:r>
            <a:endParaRPr lang="zh-CN" altLang="en-US" sz="28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52751" y="102003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第四册 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700808"/>
            <a:ext cx="1059293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6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“镀锌薄钢板共板法兰风管制作安装”，“薄钢板法兰风管制作安装”，“不锈钢板风管制作安装”，“铝板风管制作安装”，“塑料风管制作安装”，“玻璃钢通风管道安装”，“复合型风管制作、安装”，“柔性软风管安装”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、新增“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ea typeface="+mn-ea"/>
                <a:cs typeface="+mn-ea"/>
              </a:rPr>
              <a:t>挡烟垂壁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”子目，按面积计算。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8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、原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09定额的保温章节现移至本修缮定额《给排水 采暖》册的“综合公共工程。”章节中。</a:t>
            </a:r>
            <a:endParaRPr sz="2800" b="1" dirty="0"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77848" y="908626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第四册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73259" y="1807402"/>
            <a:ext cx="1099947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8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取消原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09修缮定额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中的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所有风阀制作的定额子目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，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新增“圆形瓣式启动阀”、“对开多叶调节阀”、“风管防火阀”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、“柔性软风管阀门”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等</a:t>
            </a:r>
            <a:r>
              <a:rPr lang="zh-CN" sz="2800" b="1" dirty="0">
                <a:solidFill>
                  <a:srgbClr val="3F3FEF"/>
                </a:solidFill>
                <a:latin typeface="+mn-ea"/>
                <a:ea typeface="+mn-ea"/>
                <a:sym typeface="+mn-ea"/>
              </a:rPr>
              <a:t>安装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项目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。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“风管蝶阀”、“风管止回阀”</a:t>
            </a:r>
            <a:r>
              <a:rPr sz="2800" b="1" dirty="0">
                <a:solidFill>
                  <a:srgbClr val="3F3FEF"/>
                </a:solidFill>
                <a:latin typeface="+mn-ea"/>
                <a:ea typeface="+mn-ea"/>
                <a:sym typeface="+mn-ea"/>
              </a:rPr>
              <a:t>不再分圆形、矩形和方形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，统一按周长划分定额子目。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9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取消所有风口制作的定额子目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50873" y="1035428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第四册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6120" y="1988840"/>
            <a:ext cx="1099947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cs typeface="+mn-ea"/>
              </a:rPr>
              <a:t>10.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百叶风口”不再分单层、双层、三层和连动式，统一按周长划分定额子目。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cs typeface="+mn-ea"/>
              </a:rPr>
              <a:t>11.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新增不锈钢风口、法兰、吊托支架制作、安装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；塑料散流器安装，塑料空气分布器安装，铝制孔板口安装，微穿孔板消声器，消声弯头，静压箱制作、安装等定额子目。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9707" y="104750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第四册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700808"/>
            <a:ext cx="1059293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 删除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DN50\DN80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消火栓相应的拆除和安装定额子目。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、拆除工程中新增消防水系统、火灾自动报警系统、气体灭火系统及泡沫灭火系统的拆除项目。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、水灭火系统工程中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保留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个消火栓安装子目，新增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100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个定额子目。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、新增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气体灭火系统、泡沫灭火系统、消防系统调试工程等内容。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53619" y="89789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412776"/>
            <a:ext cx="1097060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增加变压器干燥、变压器油过滤、消弧线圈安装、开闭所成套配电装置安装、组合式成套箱式变电站安装等内容。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、增加控制屏、继电屏、信号屏、控制箱台安装定额子目。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、合并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09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修缮定额中配电箱分单相、三相，铁配电箱、木配电箱定额为成套配电箱安装定额子目。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、增加电表箱安装定额子目，增加低压电器装置接线定额子目。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、增加竖井通道内敷设电力电缆和控制电缆定额子目。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6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、增加热缩电缆电缆头的制作安装、成套型电缆头安装定额子目。</a:t>
            </a: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8921" y="84127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+mj-ea"/>
                <a:ea typeface="+mj-ea"/>
              </a:rPr>
              <a:t>第六册 电气工程</a:t>
            </a:r>
            <a:endParaRPr lang="zh-CN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56792"/>
            <a:ext cx="1059293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、新增玻璃钢桥架安装，组合式桥架、复合支架安装定额子目。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8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、增加利用金属构件作避雷引下线，卫生间等电位联接，钢制、铝制窗接地等定额子目。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9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、删除立木杆、接杆腿、混凝土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H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杆上横担组装、木杆上横担组装等定额子目。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10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、增加组合型成套箱式变电站系统调试， 硅整流、可控硅整流装置调试、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10KV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及以下开闭所成套系统调试定额子目。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、增加阀类接线定额子目。</a:t>
            </a:r>
          </a:p>
          <a:p>
            <a:pPr indent="406400">
              <a:lnSpc>
                <a:spcPct val="150000"/>
              </a:lnSpc>
            </a:pPr>
            <a:endParaRPr lang="zh-CN" altLang="en-US" sz="24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52751" y="920558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第六册 </a:t>
            </a: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电气工程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700808"/>
            <a:ext cx="1059293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、新增拆除工程。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、新增大对数线缆，双绞线缆，光缆等不同方式的敷设，跳线，配线架，跳线架，光缆终端盒，布放尾纤，线管理器，信息插座，光纤连接，线缆测试，视频同轴电缆的安装及系统调试等。</a:t>
            </a:r>
          </a:p>
          <a:p>
            <a:pPr indent="4064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删除电话电缆架空、电话线架空、电话组线箱等定额子目。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、新增建筑设备自动化系统工程、计算机及网络系统工程等内容。</a:t>
            </a:r>
          </a:p>
          <a:p>
            <a:pPr indent="406400">
              <a:lnSpc>
                <a:spcPct val="150000"/>
              </a:lnSpc>
            </a:pPr>
            <a:endParaRPr lang="zh-CN" altLang="en-US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102003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第七册 建筑智能化工程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00175"/>
            <a:ext cx="1059293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zh-CN" altLang="zh-CN" sz="2800" b="1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一、新增说明</a:t>
            </a:r>
            <a:endParaRPr lang="zh-CN" altLang="zh-CN" sz="2800" b="1" dirty="0">
              <a:effectLst/>
              <a:latin typeface="+mn-ea"/>
              <a:ea typeface="+mn-ea"/>
              <a:cs typeface="+mn-ea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采暖工程系统调整费及空调水系统调整费计算说明。</a:t>
            </a:r>
            <a:endParaRPr lang="en-US" altLang="zh-CN" sz="2800" b="1" dirty="0">
              <a:effectLst/>
              <a:latin typeface="+mn-ea"/>
              <a:ea typeface="+mn-ea"/>
              <a:cs typeface="+mn-ea"/>
              <a:sym typeface="+mn-ea"/>
            </a:endParaRPr>
          </a:p>
          <a:p>
            <a:pPr marL="342900" indent="-342900">
              <a:buFont typeface="+mj-lt"/>
              <a:buAutoNum type="arabicPeriod"/>
            </a:pPr>
            <a:endParaRPr lang="zh-CN" altLang="zh-CN" sz="2800" b="1" dirty="0">
              <a:effectLst/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“在洞库、暗室、已封闭的管道间（井）、地沟、吊顶内安装的项目，人工、机械乘以系数</a:t>
            </a:r>
            <a:r>
              <a:rPr lang="en-US"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1.20</a:t>
            </a:r>
            <a:r>
              <a:rPr lang="zh-CN"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”。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54845" y="75842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 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678091" y="3212976"/>
          <a:ext cx="1065449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9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29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67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名称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采暖工程系统调整费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空调水系统调整费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计算基数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采暖系统工程人工费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空调水系统（含冷凝水管）人工费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计算系数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10%</a:t>
                      </a:r>
                      <a:endParaRPr lang="zh-CN" altLang="en-US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其中人工费占比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56792"/>
            <a:ext cx="10898596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本定额“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锅炉、箱罐容器、风机水泵拆除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为保护性拆除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、且按现场拆解后人工搬运考虑外，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其他定额按破坏性拆除予以考虑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。保护性拆除执行相应定额乘以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1.3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水泵、阀门、法兰的拆除定额不适用于管道泵的拆除、塑料阀门、手动放风阀和塑料法兰的拆除。需要拆除时，仅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按相应安装人工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乘以系数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0.4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计取。</a:t>
            </a:r>
          </a:p>
          <a:p>
            <a:pPr indent="406400">
              <a:lnSpc>
                <a:spcPct val="150000"/>
              </a:lnSpc>
            </a:pPr>
            <a:endParaRPr lang="zh-CN" altLang="zh-CN" sz="2800" b="1" dirty="0">
              <a:effectLst/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12407" y="872091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 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0" y="6741368"/>
            <a:ext cx="12196763" cy="116632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" name="Rectangle 5"/>
          <p:cNvSpPr>
            <a:spLocks noChangeArrowheads="1"/>
          </p:cNvSpPr>
          <p:nvPr/>
        </p:nvSpPr>
        <p:spPr bwMode="auto">
          <a:xfrm>
            <a:off x="0" y="257318"/>
            <a:ext cx="695325" cy="8334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3" name="Freeform 6"/>
          <p:cNvSpPr/>
          <p:nvPr/>
        </p:nvSpPr>
        <p:spPr bwMode="auto">
          <a:xfrm>
            <a:off x="141288" y="376380"/>
            <a:ext cx="530225" cy="668338"/>
          </a:xfrm>
          <a:custGeom>
            <a:avLst/>
            <a:gdLst>
              <a:gd name="T0" fmla="*/ 510720 w 1173"/>
              <a:gd name="T1" fmla="*/ 242556 h 1472"/>
              <a:gd name="T2" fmla="*/ 494464 w 1173"/>
              <a:gd name="T3" fmla="*/ 21309 h 1472"/>
              <a:gd name="T4" fmla="*/ 481820 w 1173"/>
              <a:gd name="T5" fmla="*/ 24482 h 1472"/>
              <a:gd name="T6" fmla="*/ 452920 w 1173"/>
              <a:gd name="T7" fmla="*/ 30830 h 1472"/>
              <a:gd name="T8" fmla="*/ 414988 w 1173"/>
              <a:gd name="T9" fmla="*/ 24482 h 1472"/>
              <a:gd name="T10" fmla="*/ 284035 w 1173"/>
              <a:gd name="T11" fmla="*/ 2267 h 1472"/>
              <a:gd name="T12" fmla="*/ 0 w 1173"/>
              <a:gd name="T13" fmla="*/ 348193 h 1472"/>
              <a:gd name="T14" fmla="*/ 290356 w 1173"/>
              <a:gd name="T15" fmla="*/ 665102 h 1472"/>
              <a:gd name="T16" fmla="*/ 529686 w 1173"/>
              <a:gd name="T17" fmla="*/ 492366 h 1472"/>
              <a:gd name="T18" fmla="*/ 491303 w 1173"/>
              <a:gd name="T19" fmla="*/ 469697 h 1472"/>
              <a:gd name="T20" fmla="*/ 312483 w 1173"/>
              <a:gd name="T21" fmla="*/ 620671 h 1472"/>
              <a:gd name="T22" fmla="*/ 130954 w 1173"/>
              <a:gd name="T23" fmla="*/ 328697 h 1472"/>
              <a:gd name="T24" fmla="*/ 290356 w 1173"/>
              <a:gd name="T25" fmla="*/ 47151 h 1472"/>
              <a:gd name="T26" fmla="*/ 472337 w 1173"/>
              <a:gd name="T27" fmla="*/ 258424 h 1472"/>
              <a:gd name="T28" fmla="*/ 510720 w 1173"/>
              <a:gd name="T29" fmla="*/ 242556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7"/>
          <p:cNvSpPr>
            <a:spLocks noEditPoints="1"/>
          </p:cNvSpPr>
          <p:nvPr/>
        </p:nvSpPr>
        <p:spPr bwMode="auto">
          <a:xfrm>
            <a:off x="755650" y="852630"/>
            <a:ext cx="990600" cy="201613"/>
          </a:xfrm>
          <a:custGeom>
            <a:avLst/>
            <a:gdLst>
              <a:gd name="T0" fmla="*/ 22141 w 2195"/>
              <a:gd name="T1" fmla="*/ 126007 h 445"/>
              <a:gd name="T2" fmla="*/ 113870 w 2195"/>
              <a:gd name="T3" fmla="*/ 125101 h 445"/>
              <a:gd name="T4" fmla="*/ 68684 w 2195"/>
              <a:gd name="T5" fmla="*/ 200795 h 445"/>
              <a:gd name="T6" fmla="*/ 70491 w 2195"/>
              <a:gd name="T7" fmla="*/ 47593 h 445"/>
              <a:gd name="T8" fmla="*/ 68684 w 2195"/>
              <a:gd name="T9" fmla="*/ 200795 h 445"/>
              <a:gd name="T10" fmla="*/ 300490 w 2195"/>
              <a:gd name="T11" fmla="*/ 196716 h 445"/>
              <a:gd name="T12" fmla="*/ 279253 w 2195"/>
              <a:gd name="T13" fmla="*/ 106064 h 445"/>
              <a:gd name="T14" fmla="*/ 201532 w 2195"/>
              <a:gd name="T15" fmla="*/ 106970 h 445"/>
              <a:gd name="T16" fmla="*/ 180746 w 2195"/>
              <a:gd name="T17" fmla="*/ 197623 h 445"/>
              <a:gd name="T18" fmla="*/ 201532 w 2195"/>
              <a:gd name="T19" fmla="*/ 50312 h 445"/>
              <a:gd name="T20" fmla="*/ 249881 w 2195"/>
              <a:gd name="T21" fmla="*/ 46233 h 445"/>
              <a:gd name="T22" fmla="*/ 405323 w 2195"/>
              <a:gd name="T23" fmla="*/ 184478 h 445"/>
              <a:gd name="T24" fmla="*/ 387248 w 2195"/>
              <a:gd name="T25" fmla="*/ 199889 h 445"/>
              <a:gd name="T26" fmla="*/ 356973 w 2195"/>
              <a:gd name="T27" fmla="*/ 68443 h 445"/>
              <a:gd name="T28" fmla="*/ 336640 w 2195"/>
              <a:gd name="T29" fmla="*/ 50312 h 445"/>
              <a:gd name="T30" fmla="*/ 356973 w 2195"/>
              <a:gd name="T31" fmla="*/ 10878 h 445"/>
              <a:gd name="T32" fmla="*/ 378211 w 2195"/>
              <a:gd name="T33" fmla="*/ 50312 h 445"/>
              <a:gd name="T34" fmla="*/ 405323 w 2195"/>
              <a:gd name="T35" fmla="*/ 68443 h 445"/>
              <a:gd name="T36" fmla="*/ 378211 w 2195"/>
              <a:gd name="T37" fmla="*/ 167707 h 445"/>
              <a:gd name="T38" fmla="*/ 405323 w 2195"/>
              <a:gd name="T39" fmla="*/ 184478 h 445"/>
              <a:gd name="T40" fmla="*/ 548564 w 2195"/>
              <a:gd name="T41" fmla="*/ 112862 h 445"/>
              <a:gd name="T42" fmla="*/ 460902 w 2195"/>
              <a:gd name="T43" fmla="*/ 112862 h 445"/>
              <a:gd name="T44" fmla="*/ 570706 w 2195"/>
              <a:gd name="T45" fmla="*/ 157282 h 445"/>
              <a:gd name="T46" fmla="*/ 436502 w 2195"/>
              <a:gd name="T47" fmla="*/ 126007 h 445"/>
              <a:gd name="T48" fmla="*/ 571609 w 2195"/>
              <a:gd name="T49" fmla="*/ 126007 h 445"/>
              <a:gd name="T50" fmla="*/ 459999 w 2195"/>
              <a:gd name="T51" fmla="*/ 130993 h 445"/>
              <a:gd name="T52" fmla="*/ 548564 w 2195"/>
              <a:gd name="T53" fmla="*/ 151390 h 445"/>
              <a:gd name="T54" fmla="*/ 734733 w 2195"/>
              <a:gd name="T55" fmla="*/ 196716 h 445"/>
              <a:gd name="T56" fmla="*/ 713947 w 2195"/>
              <a:gd name="T57" fmla="*/ 106064 h 445"/>
              <a:gd name="T58" fmla="*/ 636226 w 2195"/>
              <a:gd name="T59" fmla="*/ 106970 h 445"/>
              <a:gd name="T60" fmla="*/ 614988 w 2195"/>
              <a:gd name="T61" fmla="*/ 197623 h 445"/>
              <a:gd name="T62" fmla="*/ 636226 w 2195"/>
              <a:gd name="T63" fmla="*/ 50312 h 445"/>
              <a:gd name="T64" fmla="*/ 684576 w 2195"/>
              <a:gd name="T65" fmla="*/ 46233 h 445"/>
              <a:gd name="T66" fmla="*/ 840017 w 2195"/>
              <a:gd name="T67" fmla="*/ 184478 h 445"/>
              <a:gd name="T68" fmla="*/ 821491 w 2195"/>
              <a:gd name="T69" fmla="*/ 199889 h 445"/>
              <a:gd name="T70" fmla="*/ 791668 w 2195"/>
              <a:gd name="T71" fmla="*/ 68443 h 445"/>
              <a:gd name="T72" fmla="*/ 771334 w 2195"/>
              <a:gd name="T73" fmla="*/ 50312 h 445"/>
              <a:gd name="T74" fmla="*/ 791668 w 2195"/>
              <a:gd name="T75" fmla="*/ 10878 h 445"/>
              <a:gd name="T76" fmla="*/ 812454 w 2195"/>
              <a:gd name="T77" fmla="*/ 50312 h 445"/>
              <a:gd name="T78" fmla="*/ 840017 w 2195"/>
              <a:gd name="T79" fmla="*/ 68443 h 445"/>
              <a:gd name="T80" fmla="*/ 812454 w 2195"/>
              <a:gd name="T81" fmla="*/ 167707 h 445"/>
              <a:gd name="T82" fmla="*/ 840017 w 2195"/>
              <a:gd name="T83" fmla="*/ 184478 h 445"/>
              <a:gd name="T84" fmla="*/ 985066 w 2195"/>
              <a:gd name="T85" fmla="*/ 85667 h 445"/>
              <a:gd name="T86" fmla="*/ 875263 w 2195"/>
              <a:gd name="T87" fmla="*/ 87933 h 445"/>
              <a:gd name="T88" fmla="*/ 968799 w 2195"/>
              <a:gd name="T89" fmla="*/ 159549 h 445"/>
              <a:gd name="T90" fmla="*/ 890174 w 2195"/>
              <a:gd name="T91" fmla="*/ 151390 h 445"/>
              <a:gd name="T92" fmla="*/ 931746 w 2195"/>
              <a:gd name="T93" fmla="*/ 200795 h 445"/>
              <a:gd name="T94" fmla="*/ 937620 w 2195"/>
              <a:gd name="T95" fmla="*/ 114222 h 445"/>
              <a:gd name="T96" fmla="*/ 929487 w 2195"/>
              <a:gd name="T97" fmla="*/ 65723 h 4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95" h="445">
                <a:moveTo>
                  <a:pt x="154" y="142"/>
                </a:moveTo>
                <a:cubicBezTo>
                  <a:pt x="86" y="144"/>
                  <a:pt x="51" y="189"/>
                  <a:pt x="49" y="278"/>
                </a:cubicBezTo>
                <a:cubicBezTo>
                  <a:pt x="51" y="361"/>
                  <a:pt x="86" y="405"/>
                  <a:pt x="154" y="407"/>
                </a:cubicBezTo>
                <a:cubicBezTo>
                  <a:pt x="218" y="405"/>
                  <a:pt x="251" y="361"/>
                  <a:pt x="252" y="276"/>
                </a:cubicBezTo>
                <a:cubicBezTo>
                  <a:pt x="248" y="193"/>
                  <a:pt x="215" y="148"/>
                  <a:pt x="154" y="142"/>
                </a:cubicBezTo>
                <a:close/>
                <a:moveTo>
                  <a:pt x="152" y="443"/>
                </a:moveTo>
                <a:cubicBezTo>
                  <a:pt x="55" y="437"/>
                  <a:pt x="5" y="383"/>
                  <a:pt x="0" y="280"/>
                </a:cubicBezTo>
                <a:cubicBezTo>
                  <a:pt x="3" y="166"/>
                  <a:pt x="55" y="107"/>
                  <a:pt x="156" y="105"/>
                </a:cubicBezTo>
                <a:cubicBezTo>
                  <a:pt x="250" y="109"/>
                  <a:pt x="299" y="165"/>
                  <a:pt x="303" y="274"/>
                </a:cubicBezTo>
                <a:cubicBezTo>
                  <a:pt x="302" y="385"/>
                  <a:pt x="251" y="442"/>
                  <a:pt x="152" y="443"/>
                </a:cubicBezTo>
                <a:close/>
                <a:moveTo>
                  <a:pt x="665" y="227"/>
                </a:moveTo>
                <a:lnTo>
                  <a:pt x="665" y="434"/>
                </a:lnTo>
                <a:lnTo>
                  <a:pt x="618" y="434"/>
                </a:lnTo>
                <a:lnTo>
                  <a:pt x="618" y="234"/>
                </a:lnTo>
                <a:cubicBezTo>
                  <a:pt x="616" y="174"/>
                  <a:pt x="591" y="144"/>
                  <a:pt x="542" y="142"/>
                </a:cubicBezTo>
                <a:cubicBezTo>
                  <a:pt x="484" y="150"/>
                  <a:pt x="452" y="181"/>
                  <a:pt x="446" y="236"/>
                </a:cubicBezTo>
                <a:lnTo>
                  <a:pt x="446" y="434"/>
                </a:lnTo>
                <a:lnTo>
                  <a:pt x="400" y="436"/>
                </a:lnTo>
                <a:lnTo>
                  <a:pt x="400" y="111"/>
                </a:lnTo>
                <a:lnTo>
                  <a:pt x="446" y="111"/>
                </a:lnTo>
                <a:lnTo>
                  <a:pt x="446" y="160"/>
                </a:lnTo>
                <a:cubicBezTo>
                  <a:pt x="472" y="123"/>
                  <a:pt x="507" y="104"/>
                  <a:pt x="553" y="102"/>
                </a:cubicBezTo>
                <a:cubicBezTo>
                  <a:pt x="628" y="102"/>
                  <a:pt x="665" y="144"/>
                  <a:pt x="665" y="227"/>
                </a:cubicBezTo>
                <a:close/>
                <a:moveTo>
                  <a:pt x="897" y="407"/>
                </a:moveTo>
                <a:lnTo>
                  <a:pt x="906" y="432"/>
                </a:lnTo>
                <a:cubicBezTo>
                  <a:pt x="891" y="438"/>
                  <a:pt x="875" y="441"/>
                  <a:pt x="857" y="441"/>
                </a:cubicBezTo>
                <a:cubicBezTo>
                  <a:pt x="811" y="442"/>
                  <a:pt x="788" y="419"/>
                  <a:pt x="790" y="370"/>
                </a:cubicBezTo>
                <a:lnTo>
                  <a:pt x="790" y="151"/>
                </a:lnTo>
                <a:lnTo>
                  <a:pt x="745" y="151"/>
                </a:lnTo>
                <a:lnTo>
                  <a:pt x="745" y="111"/>
                </a:lnTo>
                <a:lnTo>
                  <a:pt x="790" y="111"/>
                </a:lnTo>
                <a:lnTo>
                  <a:pt x="790" y="24"/>
                </a:lnTo>
                <a:lnTo>
                  <a:pt x="837" y="0"/>
                </a:lnTo>
                <a:lnTo>
                  <a:pt x="837" y="111"/>
                </a:lnTo>
                <a:lnTo>
                  <a:pt x="897" y="111"/>
                </a:lnTo>
                <a:lnTo>
                  <a:pt x="897" y="151"/>
                </a:lnTo>
                <a:lnTo>
                  <a:pt x="837" y="151"/>
                </a:lnTo>
                <a:lnTo>
                  <a:pt x="837" y="370"/>
                </a:lnTo>
                <a:cubicBezTo>
                  <a:pt x="835" y="398"/>
                  <a:pt x="847" y="411"/>
                  <a:pt x="872" y="410"/>
                </a:cubicBezTo>
                <a:cubicBezTo>
                  <a:pt x="881" y="410"/>
                  <a:pt x="890" y="409"/>
                  <a:pt x="897" y="407"/>
                </a:cubicBezTo>
                <a:close/>
                <a:moveTo>
                  <a:pt x="1020" y="249"/>
                </a:moveTo>
                <a:lnTo>
                  <a:pt x="1214" y="249"/>
                </a:lnTo>
                <a:cubicBezTo>
                  <a:pt x="1211" y="184"/>
                  <a:pt x="1179" y="150"/>
                  <a:pt x="1118" y="147"/>
                </a:cubicBezTo>
                <a:cubicBezTo>
                  <a:pt x="1057" y="153"/>
                  <a:pt x="1024" y="187"/>
                  <a:pt x="1020" y="249"/>
                </a:cubicBezTo>
                <a:close/>
                <a:moveTo>
                  <a:pt x="1214" y="334"/>
                </a:moveTo>
                <a:lnTo>
                  <a:pt x="1263" y="347"/>
                </a:lnTo>
                <a:cubicBezTo>
                  <a:pt x="1245" y="413"/>
                  <a:pt x="1198" y="445"/>
                  <a:pt x="1120" y="443"/>
                </a:cubicBezTo>
                <a:cubicBezTo>
                  <a:pt x="1021" y="439"/>
                  <a:pt x="969" y="384"/>
                  <a:pt x="966" y="278"/>
                </a:cubicBezTo>
                <a:cubicBezTo>
                  <a:pt x="971" y="167"/>
                  <a:pt x="1021" y="109"/>
                  <a:pt x="1118" y="105"/>
                </a:cubicBezTo>
                <a:cubicBezTo>
                  <a:pt x="1213" y="107"/>
                  <a:pt x="1262" y="165"/>
                  <a:pt x="1265" y="278"/>
                </a:cubicBezTo>
                <a:cubicBezTo>
                  <a:pt x="1265" y="284"/>
                  <a:pt x="1265" y="288"/>
                  <a:pt x="1265" y="289"/>
                </a:cubicBezTo>
                <a:lnTo>
                  <a:pt x="1018" y="289"/>
                </a:lnTo>
                <a:cubicBezTo>
                  <a:pt x="1021" y="362"/>
                  <a:pt x="1054" y="401"/>
                  <a:pt x="1118" y="405"/>
                </a:cubicBezTo>
                <a:cubicBezTo>
                  <a:pt x="1169" y="405"/>
                  <a:pt x="1200" y="382"/>
                  <a:pt x="1214" y="334"/>
                </a:cubicBezTo>
                <a:close/>
                <a:moveTo>
                  <a:pt x="1626" y="227"/>
                </a:moveTo>
                <a:lnTo>
                  <a:pt x="1626" y="434"/>
                </a:lnTo>
                <a:lnTo>
                  <a:pt x="1580" y="434"/>
                </a:lnTo>
                <a:lnTo>
                  <a:pt x="1580" y="234"/>
                </a:lnTo>
                <a:cubicBezTo>
                  <a:pt x="1578" y="174"/>
                  <a:pt x="1553" y="144"/>
                  <a:pt x="1504" y="142"/>
                </a:cubicBezTo>
                <a:cubicBezTo>
                  <a:pt x="1446" y="150"/>
                  <a:pt x="1414" y="181"/>
                  <a:pt x="1408" y="236"/>
                </a:cubicBezTo>
                <a:lnTo>
                  <a:pt x="1408" y="434"/>
                </a:lnTo>
                <a:lnTo>
                  <a:pt x="1361" y="436"/>
                </a:lnTo>
                <a:lnTo>
                  <a:pt x="1361" y="111"/>
                </a:lnTo>
                <a:lnTo>
                  <a:pt x="1408" y="111"/>
                </a:lnTo>
                <a:lnTo>
                  <a:pt x="1408" y="160"/>
                </a:lnTo>
                <a:cubicBezTo>
                  <a:pt x="1433" y="123"/>
                  <a:pt x="1469" y="104"/>
                  <a:pt x="1515" y="102"/>
                </a:cubicBezTo>
                <a:cubicBezTo>
                  <a:pt x="1589" y="102"/>
                  <a:pt x="1626" y="144"/>
                  <a:pt x="1626" y="227"/>
                </a:cubicBezTo>
                <a:close/>
                <a:moveTo>
                  <a:pt x="1859" y="407"/>
                </a:moveTo>
                <a:lnTo>
                  <a:pt x="1868" y="432"/>
                </a:lnTo>
                <a:cubicBezTo>
                  <a:pt x="1853" y="438"/>
                  <a:pt x="1836" y="441"/>
                  <a:pt x="1818" y="441"/>
                </a:cubicBezTo>
                <a:cubicBezTo>
                  <a:pt x="1772" y="442"/>
                  <a:pt x="1750" y="419"/>
                  <a:pt x="1752" y="370"/>
                </a:cubicBezTo>
                <a:lnTo>
                  <a:pt x="1752" y="151"/>
                </a:lnTo>
                <a:lnTo>
                  <a:pt x="1707" y="151"/>
                </a:lnTo>
                <a:lnTo>
                  <a:pt x="1707" y="111"/>
                </a:lnTo>
                <a:lnTo>
                  <a:pt x="1752" y="111"/>
                </a:lnTo>
                <a:lnTo>
                  <a:pt x="1752" y="24"/>
                </a:lnTo>
                <a:lnTo>
                  <a:pt x="1798" y="0"/>
                </a:lnTo>
                <a:lnTo>
                  <a:pt x="1798" y="111"/>
                </a:lnTo>
                <a:lnTo>
                  <a:pt x="1859" y="111"/>
                </a:lnTo>
                <a:lnTo>
                  <a:pt x="1859" y="151"/>
                </a:lnTo>
                <a:lnTo>
                  <a:pt x="1798" y="151"/>
                </a:lnTo>
                <a:lnTo>
                  <a:pt x="1798" y="370"/>
                </a:lnTo>
                <a:cubicBezTo>
                  <a:pt x="1797" y="398"/>
                  <a:pt x="1809" y="411"/>
                  <a:pt x="1834" y="410"/>
                </a:cubicBezTo>
                <a:cubicBezTo>
                  <a:pt x="1843" y="410"/>
                  <a:pt x="1851" y="409"/>
                  <a:pt x="1859" y="407"/>
                </a:cubicBezTo>
                <a:close/>
                <a:moveTo>
                  <a:pt x="2131" y="203"/>
                </a:moveTo>
                <a:lnTo>
                  <a:pt x="2180" y="189"/>
                </a:lnTo>
                <a:cubicBezTo>
                  <a:pt x="2167" y="133"/>
                  <a:pt x="2125" y="104"/>
                  <a:pt x="2055" y="102"/>
                </a:cubicBezTo>
                <a:cubicBezTo>
                  <a:pt x="1982" y="105"/>
                  <a:pt x="1943" y="136"/>
                  <a:pt x="1937" y="194"/>
                </a:cubicBezTo>
                <a:cubicBezTo>
                  <a:pt x="1934" y="249"/>
                  <a:pt x="1976" y="281"/>
                  <a:pt x="2062" y="292"/>
                </a:cubicBezTo>
                <a:cubicBezTo>
                  <a:pt x="2118" y="302"/>
                  <a:pt x="2146" y="322"/>
                  <a:pt x="2144" y="352"/>
                </a:cubicBezTo>
                <a:cubicBezTo>
                  <a:pt x="2143" y="387"/>
                  <a:pt x="2115" y="406"/>
                  <a:pt x="2062" y="407"/>
                </a:cubicBezTo>
                <a:cubicBezTo>
                  <a:pt x="2013" y="409"/>
                  <a:pt x="1982" y="384"/>
                  <a:pt x="1970" y="334"/>
                </a:cubicBezTo>
                <a:lnTo>
                  <a:pt x="1924" y="347"/>
                </a:lnTo>
                <a:cubicBezTo>
                  <a:pt x="1941" y="413"/>
                  <a:pt x="1988" y="445"/>
                  <a:pt x="2062" y="443"/>
                </a:cubicBezTo>
                <a:cubicBezTo>
                  <a:pt x="2148" y="442"/>
                  <a:pt x="2192" y="410"/>
                  <a:pt x="2193" y="350"/>
                </a:cubicBezTo>
                <a:cubicBezTo>
                  <a:pt x="2195" y="298"/>
                  <a:pt x="2155" y="265"/>
                  <a:pt x="2075" y="252"/>
                </a:cubicBezTo>
                <a:cubicBezTo>
                  <a:pt x="2014" y="241"/>
                  <a:pt x="1985" y="222"/>
                  <a:pt x="1986" y="194"/>
                </a:cubicBezTo>
                <a:cubicBezTo>
                  <a:pt x="1990" y="162"/>
                  <a:pt x="2014" y="146"/>
                  <a:pt x="2057" y="145"/>
                </a:cubicBezTo>
                <a:cubicBezTo>
                  <a:pt x="2097" y="145"/>
                  <a:pt x="2122" y="164"/>
                  <a:pt x="2131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Freeform 8"/>
          <p:cNvSpPr>
            <a:spLocks noEditPoints="1"/>
          </p:cNvSpPr>
          <p:nvPr/>
        </p:nvSpPr>
        <p:spPr bwMode="auto">
          <a:xfrm>
            <a:off x="793750" y="271605"/>
            <a:ext cx="952500" cy="447675"/>
          </a:xfrm>
          <a:custGeom>
            <a:avLst/>
            <a:gdLst>
              <a:gd name="T0" fmla="*/ 345008 w 2109"/>
              <a:gd name="T1" fmla="*/ 0 h 986"/>
              <a:gd name="T2" fmla="*/ 305269 w 2109"/>
              <a:gd name="T3" fmla="*/ 447253 h 986"/>
              <a:gd name="T4" fmla="*/ 37933 w 2109"/>
              <a:gd name="T5" fmla="*/ 409150 h 986"/>
              <a:gd name="T6" fmla="*/ 0 w 2109"/>
              <a:gd name="T7" fmla="*/ 447253 h 986"/>
              <a:gd name="T8" fmla="*/ 37933 w 2109"/>
              <a:gd name="T9" fmla="*/ 36288 h 986"/>
              <a:gd name="T10" fmla="*/ 305269 w 2109"/>
              <a:gd name="T11" fmla="*/ 126555 h 986"/>
              <a:gd name="T12" fmla="*/ 37933 w 2109"/>
              <a:gd name="T13" fmla="*/ 36288 h 986"/>
              <a:gd name="T14" fmla="*/ 37933 w 2109"/>
              <a:gd name="T15" fmla="*/ 376944 h 986"/>
              <a:gd name="T16" fmla="*/ 305269 w 2109"/>
              <a:gd name="T17" fmla="*/ 284863 h 986"/>
              <a:gd name="T18" fmla="*/ 37933 w 2109"/>
              <a:gd name="T19" fmla="*/ 160576 h 986"/>
              <a:gd name="T20" fmla="*/ 305269 w 2109"/>
              <a:gd name="T21" fmla="*/ 252657 h 986"/>
              <a:gd name="T22" fmla="*/ 37933 w 2109"/>
              <a:gd name="T23" fmla="*/ 160576 h 986"/>
              <a:gd name="T24" fmla="*/ 912645 w 2109"/>
              <a:gd name="T25" fmla="*/ 250843 h 986"/>
              <a:gd name="T26" fmla="*/ 808781 w 2109"/>
              <a:gd name="T27" fmla="*/ 314801 h 986"/>
              <a:gd name="T28" fmla="*/ 926644 w 2109"/>
              <a:gd name="T29" fmla="*/ 415047 h 986"/>
              <a:gd name="T30" fmla="*/ 731109 w 2109"/>
              <a:gd name="T31" fmla="*/ 371048 h 986"/>
              <a:gd name="T32" fmla="*/ 605118 w 2109"/>
              <a:gd name="T33" fmla="*/ 441356 h 986"/>
              <a:gd name="T34" fmla="*/ 658856 w 2109"/>
              <a:gd name="T35" fmla="*/ 403253 h 986"/>
              <a:gd name="T36" fmla="*/ 694983 w 2109"/>
              <a:gd name="T37" fmla="*/ 202761 h 986"/>
              <a:gd name="T38" fmla="*/ 477321 w 2109"/>
              <a:gd name="T39" fmla="*/ 170555 h 986"/>
              <a:gd name="T40" fmla="*/ 834973 w 2109"/>
              <a:gd name="T41" fmla="*/ 118391 h 986"/>
              <a:gd name="T42" fmla="*/ 537381 w 2109"/>
              <a:gd name="T43" fmla="*/ 86185 h 986"/>
              <a:gd name="T44" fmla="*/ 834973 w 2109"/>
              <a:gd name="T45" fmla="*/ 34020 h 986"/>
              <a:gd name="T46" fmla="*/ 529253 w 2109"/>
              <a:gd name="T47" fmla="*/ 2268 h 986"/>
              <a:gd name="T48" fmla="*/ 872454 w 2109"/>
              <a:gd name="T49" fmla="*/ 170555 h 986"/>
              <a:gd name="T50" fmla="*/ 948771 w 2109"/>
              <a:gd name="T51" fmla="*/ 202761 h 986"/>
              <a:gd name="T52" fmla="*/ 731109 w 2109"/>
              <a:gd name="T53" fmla="*/ 218637 h 986"/>
              <a:gd name="T54" fmla="*/ 886453 w 2109"/>
              <a:gd name="T55" fmla="*/ 218637 h 986"/>
              <a:gd name="T56" fmla="*/ 675113 w 2109"/>
              <a:gd name="T57" fmla="*/ 293028 h 986"/>
              <a:gd name="T58" fmla="*/ 485449 w 2109"/>
              <a:gd name="T59" fmla="*/ 403253 h 986"/>
              <a:gd name="T60" fmla="*/ 537381 w 2109"/>
              <a:gd name="T61" fmla="*/ 214554 h 986"/>
              <a:gd name="T62" fmla="*/ 631310 w 2109"/>
              <a:gd name="T63" fmla="*/ 276698 h 986"/>
              <a:gd name="T64" fmla="*/ 549122 w 2109"/>
              <a:gd name="T65" fmla="*/ 266719 h 986"/>
              <a:gd name="T66" fmla="*/ 537381 w 2109"/>
              <a:gd name="T67" fmla="*/ 214554 h 9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09" h="986">
                <a:moveTo>
                  <a:pt x="0" y="0"/>
                </a:moveTo>
                <a:lnTo>
                  <a:pt x="764" y="0"/>
                </a:lnTo>
                <a:lnTo>
                  <a:pt x="764" y="986"/>
                </a:lnTo>
                <a:lnTo>
                  <a:pt x="676" y="986"/>
                </a:lnTo>
                <a:lnTo>
                  <a:pt x="676" y="902"/>
                </a:lnTo>
                <a:lnTo>
                  <a:pt x="84" y="902"/>
                </a:lnTo>
                <a:lnTo>
                  <a:pt x="84" y="986"/>
                </a:lnTo>
                <a:lnTo>
                  <a:pt x="0" y="986"/>
                </a:lnTo>
                <a:lnTo>
                  <a:pt x="0" y="0"/>
                </a:lnTo>
                <a:close/>
                <a:moveTo>
                  <a:pt x="84" y="80"/>
                </a:moveTo>
                <a:lnTo>
                  <a:pt x="84" y="279"/>
                </a:lnTo>
                <a:lnTo>
                  <a:pt x="676" y="279"/>
                </a:lnTo>
                <a:lnTo>
                  <a:pt x="676" y="80"/>
                </a:lnTo>
                <a:lnTo>
                  <a:pt x="84" y="80"/>
                </a:lnTo>
                <a:close/>
                <a:moveTo>
                  <a:pt x="84" y="628"/>
                </a:moveTo>
                <a:lnTo>
                  <a:pt x="84" y="831"/>
                </a:lnTo>
                <a:lnTo>
                  <a:pt x="676" y="831"/>
                </a:lnTo>
                <a:lnTo>
                  <a:pt x="676" y="628"/>
                </a:lnTo>
                <a:lnTo>
                  <a:pt x="84" y="628"/>
                </a:lnTo>
                <a:close/>
                <a:moveTo>
                  <a:pt x="84" y="354"/>
                </a:moveTo>
                <a:lnTo>
                  <a:pt x="84" y="557"/>
                </a:lnTo>
                <a:lnTo>
                  <a:pt x="676" y="557"/>
                </a:lnTo>
                <a:lnTo>
                  <a:pt x="676" y="354"/>
                </a:lnTo>
                <a:lnTo>
                  <a:pt x="84" y="354"/>
                </a:lnTo>
                <a:close/>
                <a:moveTo>
                  <a:pt x="1963" y="482"/>
                </a:moveTo>
                <a:lnTo>
                  <a:pt x="2021" y="553"/>
                </a:lnTo>
                <a:cubicBezTo>
                  <a:pt x="2000" y="568"/>
                  <a:pt x="1958" y="594"/>
                  <a:pt x="1893" y="632"/>
                </a:cubicBezTo>
                <a:cubicBezTo>
                  <a:pt x="1849" y="659"/>
                  <a:pt x="1815" y="679"/>
                  <a:pt x="1791" y="694"/>
                </a:cubicBezTo>
                <a:cubicBezTo>
                  <a:pt x="1859" y="753"/>
                  <a:pt x="1965" y="800"/>
                  <a:pt x="2109" y="836"/>
                </a:cubicBezTo>
                <a:cubicBezTo>
                  <a:pt x="2089" y="856"/>
                  <a:pt x="2070" y="883"/>
                  <a:pt x="2052" y="915"/>
                </a:cubicBezTo>
                <a:cubicBezTo>
                  <a:pt x="1849" y="856"/>
                  <a:pt x="1704" y="756"/>
                  <a:pt x="1619" y="615"/>
                </a:cubicBezTo>
                <a:lnTo>
                  <a:pt x="1619" y="818"/>
                </a:lnTo>
                <a:cubicBezTo>
                  <a:pt x="1624" y="924"/>
                  <a:pt x="1573" y="976"/>
                  <a:pt x="1464" y="973"/>
                </a:cubicBezTo>
                <a:cubicBezTo>
                  <a:pt x="1423" y="973"/>
                  <a:pt x="1381" y="973"/>
                  <a:pt x="1340" y="973"/>
                </a:cubicBezTo>
                <a:cubicBezTo>
                  <a:pt x="1337" y="937"/>
                  <a:pt x="1331" y="908"/>
                  <a:pt x="1322" y="884"/>
                </a:cubicBezTo>
                <a:cubicBezTo>
                  <a:pt x="1358" y="887"/>
                  <a:pt x="1403" y="889"/>
                  <a:pt x="1459" y="889"/>
                </a:cubicBezTo>
                <a:cubicBezTo>
                  <a:pt x="1515" y="892"/>
                  <a:pt x="1542" y="867"/>
                  <a:pt x="1539" y="814"/>
                </a:cubicBezTo>
                <a:lnTo>
                  <a:pt x="1539" y="447"/>
                </a:lnTo>
                <a:lnTo>
                  <a:pt x="1057" y="447"/>
                </a:lnTo>
                <a:lnTo>
                  <a:pt x="1057" y="376"/>
                </a:lnTo>
                <a:lnTo>
                  <a:pt x="1849" y="376"/>
                </a:lnTo>
                <a:lnTo>
                  <a:pt x="1849" y="261"/>
                </a:lnTo>
                <a:lnTo>
                  <a:pt x="1190" y="261"/>
                </a:lnTo>
                <a:lnTo>
                  <a:pt x="1190" y="190"/>
                </a:lnTo>
                <a:lnTo>
                  <a:pt x="1849" y="190"/>
                </a:lnTo>
                <a:lnTo>
                  <a:pt x="1849" y="75"/>
                </a:lnTo>
                <a:lnTo>
                  <a:pt x="1172" y="75"/>
                </a:lnTo>
                <a:lnTo>
                  <a:pt x="1172" y="5"/>
                </a:lnTo>
                <a:lnTo>
                  <a:pt x="1932" y="5"/>
                </a:lnTo>
                <a:lnTo>
                  <a:pt x="1932" y="376"/>
                </a:lnTo>
                <a:lnTo>
                  <a:pt x="2101" y="376"/>
                </a:lnTo>
                <a:lnTo>
                  <a:pt x="2101" y="447"/>
                </a:lnTo>
                <a:lnTo>
                  <a:pt x="1619" y="447"/>
                </a:lnTo>
                <a:lnTo>
                  <a:pt x="1619" y="482"/>
                </a:lnTo>
                <a:cubicBezTo>
                  <a:pt x="1654" y="544"/>
                  <a:pt x="1692" y="597"/>
                  <a:pt x="1733" y="641"/>
                </a:cubicBezTo>
                <a:cubicBezTo>
                  <a:pt x="1822" y="582"/>
                  <a:pt x="1899" y="529"/>
                  <a:pt x="1963" y="482"/>
                </a:cubicBezTo>
                <a:close/>
                <a:moveTo>
                  <a:pt x="1044" y="814"/>
                </a:moveTo>
                <a:cubicBezTo>
                  <a:pt x="1168" y="772"/>
                  <a:pt x="1318" y="716"/>
                  <a:pt x="1495" y="646"/>
                </a:cubicBezTo>
                <a:cubicBezTo>
                  <a:pt x="1501" y="672"/>
                  <a:pt x="1507" y="699"/>
                  <a:pt x="1513" y="725"/>
                </a:cubicBezTo>
                <a:cubicBezTo>
                  <a:pt x="1351" y="784"/>
                  <a:pt x="1205" y="839"/>
                  <a:pt x="1075" y="889"/>
                </a:cubicBezTo>
                <a:lnTo>
                  <a:pt x="1044" y="814"/>
                </a:lnTo>
                <a:close/>
                <a:moveTo>
                  <a:pt x="1190" y="473"/>
                </a:moveTo>
                <a:cubicBezTo>
                  <a:pt x="1202" y="482"/>
                  <a:pt x="1218" y="492"/>
                  <a:pt x="1238" y="504"/>
                </a:cubicBezTo>
                <a:cubicBezTo>
                  <a:pt x="1303" y="545"/>
                  <a:pt x="1356" y="581"/>
                  <a:pt x="1398" y="610"/>
                </a:cubicBezTo>
                <a:lnTo>
                  <a:pt x="1349" y="681"/>
                </a:lnTo>
                <a:cubicBezTo>
                  <a:pt x="1317" y="658"/>
                  <a:pt x="1272" y="627"/>
                  <a:pt x="1216" y="588"/>
                </a:cubicBezTo>
                <a:cubicBezTo>
                  <a:pt x="1184" y="565"/>
                  <a:pt x="1159" y="547"/>
                  <a:pt x="1141" y="535"/>
                </a:cubicBezTo>
                <a:lnTo>
                  <a:pt x="1190" y="4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 flipH="1">
            <a:off x="2089150" y="1045845"/>
            <a:ext cx="8190865" cy="842010"/>
            <a:chOff x="6601643" y="1988840"/>
            <a:chExt cx="4104456" cy="736573"/>
          </a:xfrm>
        </p:grpSpPr>
        <p:sp>
          <p:nvSpPr>
            <p:cNvPr id="48131" name="圆角矩形 28"/>
            <p:cNvSpPr/>
            <p:nvPr/>
          </p:nvSpPr>
          <p:spPr>
            <a:xfrm>
              <a:off x="6601643" y="2221854"/>
              <a:ext cx="4104456" cy="50355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2D050"/>
              </a:solidFill>
              <a:prstDash val="solid"/>
              <a:headEnd type="none" w="med" len="med"/>
              <a:tailEnd type="none" w="med" len="med"/>
            </a:ln>
          </p:spPr>
          <p:txBody>
            <a:bodyPr lIns="91435" tIns="45717" rIns="91435" bIns="45717" anchor="ctr"/>
            <a:lstStyle/>
            <a:p>
              <a:pPr algn="ctr" defTabSz="1085850" eaLnBrk="1" latinLnBrk="0" hangingPunct="1">
                <a:lnSpc>
                  <a:spcPct val="10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编制概况</a:t>
              </a:r>
            </a:p>
          </p:txBody>
        </p:sp>
        <p:sp>
          <p:nvSpPr>
            <p:cNvPr id="48132" name="圆角矩形 29"/>
            <p:cNvSpPr/>
            <p:nvPr/>
          </p:nvSpPr>
          <p:spPr>
            <a:xfrm>
              <a:off x="9481998" y="1988840"/>
              <a:ext cx="1008025" cy="484793"/>
            </a:xfrm>
            <a:prstGeom prst="roundRect">
              <a:avLst>
                <a:gd name="adj" fmla="val 972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91435" tIns="45717" rIns="91435" bIns="45717" anchor="ctr"/>
            <a:lstStyle/>
            <a:p>
              <a:pPr algn="ctr" defTabSz="1085850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</p:grpSp>
      <p:grpSp>
        <p:nvGrpSpPr>
          <p:cNvPr id="4" name="组合 30"/>
          <p:cNvGrpSpPr/>
          <p:nvPr/>
        </p:nvGrpSpPr>
        <p:grpSpPr>
          <a:xfrm flipH="1">
            <a:off x="2089785" y="1957070"/>
            <a:ext cx="8190865" cy="865505"/>
            <a:chOff x="6601643" y="2896501"/>
            <a:chExt cx="4104456" cy="756084"/>
          </a:xfrm>
        </p:grpSpPr>
        <p:sp>
          <p:nvSpPr>
            <p:cNvPr id="48134" name="圆角矩形 31"/>
            <p:cNvSpPr/>
            <p:nvPr/>
          </p:nvSpPr>
          <p:spPr>
            <a:xfrm>
              <a:off x="6601643" y="3148529"/>
              <a:ext cx="4104456" cy="504056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2D050"/>
              </a:solidFill>
              <a:prstDash val="solid"/>
              <a:headEnd type="none" w="med" len="med"/>
              <a:tailEnd type="none" w="med" len="med"/>
            </a:ln>
          </p:spPr>
          <p:txBody>
            <a:bodyPr lIns="91435" tIns="45717" rIns="91435" bIns="45717" anchor="ctr"/>
            <a:lstStyle/>
            <a:p>
              <a:pPr algn="ctr" eaLnBrk="1" latinLnBrk="0" hangingPunct="1"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总说明</a:t>
              </a:r>
            </a:p>
          </p:txBody>
        </p:sp>
        <p:sp>
          <p:nvSpPr>
            <p:cNvPr id="48135" name="圆角矩形 32"/>
            <p:cNvSpPr/>
            <p:nvPr/>
          </p:nvSpPr>
          <p:spPr>
            <a:xfrm>
              <a:off x="9481998" y="2896501"/>
              <a:ext cx="1008025" cy="485271"/>
            </a:xfrm>
            <a:prstGeom prst="roundRect">
              <a:avLst>
                <a:gd name="adj" fmla="val 972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91435" tIns="45717" rIns="91435" bIns="45717" anchor="ctr"/>
            <a:lstStyle/>
            <a:p>
              <a:pPr algn="ctr" defTabSz="1085850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</p:grpSp>
      <p:grpSp>
        <p:nvGrpSpPr>
          <p:cNvPr id="7" name="组合 33"/>
          <p:cNvGrpSpPr/>
          <p:nvPr/>
        </p:nvGrpSpPr>
        <p:grpSpPr>
          <a:xfrm flipH="1">
            <a:off x="2089785" y="2908300"/>
            <a:ext cx="8190865" cy="770890"/>
            <a:chOff x="6601643" y="3904613"/>
            <a:chExt cx="4104456" cy="675144"/>
          </a:xfrm>
        </p:grpSpPr>
        <p:sp>
          <p:nvSpPr>
            <p:cNvPr id="5" name="圆角矩形 34"/>
            <p:cNvSpPr/>
            <p:nvPr/>
          </p:nvSpPr>
          <p:spPr>
            <a:xfrm>
              <a:off x="6601643" y="4074962"/>
              <a:ext cx="4104456" cy="50479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2D050"/>
              </a:solidFill>
              <a:prstDash val="solid"/>
              <a:headEnd type="none" w="med" len="med"/>
              <a:tailEnd type="none" w="med" len="med"/>
            </a:ln>
          </p:spPr>
          <p:txBody>
            <a:bodyPr lIns="91435" tIns="45717" rIns="91435" bIns="45717" anchor="ctr"/>
            <a:lstStyle/>
            <a:p>
              <a:pPr indent="323850" algn="ctr" defTabSz="1085850"/>
              <a:r>
                <a:rPr lang="zh-CN" altLang="en-US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</a:t>
              </a:r>
              <a:r>
                <a:rPr lang="zh-CN" altLang="en-US" sz="2800" b="1" dirty="0" smtClean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</a:t>
              </a:r>
              <a:r>
                <a:rPr lang="zh-CN" altLang="en-US" sz="2800" b="1" dirty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内容及</a:t>
              </a:r>
              <a:r>
                <a:rPr lang="zh-CN" altLang="en-US" sz="2800" b="1" dirty="0" smtClean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变化</a:t>
              </a:r>
              <a:r>
                <a:rPr lang="en-US" altLang="zh-CN" sz="28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安装工程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40"/>
            <p:cNvSpPr/>
            <p:nvPr/>
          </p:nvSpPr>
          <p:spPr>
            <a:xfrm>
              <a:off x="9481998" y="3904613"/>
              <a:ext cx="1008025" cy="484478"/>
            </a:xfrm>
            <a:prstGeom prst="roundRect">
              <a:avLst>
                <a:gd name="adj" fmla="val 972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91435" tIns="45717" rIns="91435" bIns="45717" anchor="ctr"/>
            <a:lstStyle/>
            <a:p>
              <a:pPr algn="ctr" defTabSz="1085850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</p:grpSp>
      <p:grpSp>
        <p:nvGrpSpPr>
          <p:cNvPr id="12" name="组合 6"/>
          <p:cNvGrpSpPr/>
          <p:nvPr/>
        </p:nvGrpSpPr>
        <p:grpSpPr>
          <a:xfrm flipH="1">
            <a:off x="2089150" y="3776345"/>
            <a:ext cx="8190865" cy="842645"/>
            <a:chOff x="6601643" y="4770357"/>
            <a:chExt cx="4104456" cy="736573"/>
          </a:xfrm>
        </p:grpSpPr>
        <p:sp>
          <p:nvSpPr>
            <p:cNvPr id="8" name="圆角矩形 42"/>
            <p:cNvSpPr/>
            <p:nvPr/>
          </p:nvSpPr>
          <p:spPr>
            <a:xfrm>
              <a:off x="6601643" y="5003371"/>
              <a:ext cx="4104456" cy="50355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2D050"/>
              </a:solidFill>
              <a:prstDash val="solid"/>
              <a:headEnd type="none" w="med" len="med"/>
              <a:tailEnd type="none" w="med" len="med"/>
            </a:ln>
          </p:spPr>
          <p:txBody>
            <a:bodyPr lIns="91435" tIns="45717" rIns="91435" bIns="45717" anchor="ctr"/>
            <a:lstStyle/>
            <a:p>
              <a:pPr indent="323850" algn="ctr" defTabSz="1085850"/>
              <a:r>
                <a:rPr lang="zh-CN" altLang="en-US" sz="24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人、材、机消耗量的确定</a:t>
              </a:r>
            </a:p>
          </p:txBody>
        </p:sp>
        <p:sp>
          <p:nvSpPr>
            <p:cNvPr id="9" name="圆角矩形 43"/>
            <p:cNvSpPr/>
            <p:nvPr/>
          </p:nvSpPr>
          <p:spPr>
            <a:xfrm>
              <a:off x="9481998" y="4770357"/>
              <a:ext cx="1008025" cy="484793"/>
            </a:xfrm>
            <a:prstGeom prst="roundRect">
              <a:avLst>
                <a:gd name="adj" fmla="val 972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91435" tIns="45717" rIns="91435" bIns="45717" anchor="ctr"/>
            <a:lstStyle/>
            <a:p>
              <a:pPr algn="ctr" defTabSz="1085850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</a:p>
          </p:txBody>
        </p:sp>
      </p:grpSp>
      <p:grpSp>
        <p:nvGrpSpPr>
          <p:cNvPr id="13" name="组合 44"/>
          <p:cNvGrpSpPr/>
          <p:nvPr/>
        </p:nvGrpSpPr>
        <p:grpSpPr>
          <a:xfrm flipH="1">
            <a:off x="2089783" y="4857762"/>
            <a:ext cx="8190865" cy="1000133"/>
            <a:chOff x="6601644" y="4893681"/>
            <a:chExt cx="4104456" cy="874895"/>
          </a:xfrm>
        </p:grpSpPr>
        <p:sp>
          <p:nvSpPr>
            <p:cNvPr id="10" name="圆角矩形 45"/>
            <p:cNvSpPr/>
            <p:nvPr/>
          </p:nvSpPr>
          <p:spPr>
            <a:xfrm>
              <a:off x="6601644" y="5003369"/>
              <a:ext cx="4104456" cy="765207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92D050"/>
              </a:solidFill>
              <a:prstDash val="solid"/>
              <a:headEnd type="none" w="med" len="med"/>
              <a:tailEnd type="none" w="med" len="med"/>
            </a:ln>
          </p:spPr>
          <p:txBody>
            <a:bodyPr lIns="91435" tIns="45717" rIns="91435" bIns="45717" anchor="ctr"/>
            <a:lstStyle/>
            <a:p>
              <a:pPr indent="323850" algn="ctr" defTabSz="1085850"/>
              <a:r>
                <a:rPr lang="zh-CN" altLang="en-US" sz="24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</a:t>
              </a:r>
              <a:r>
                <a:rPr lang="zh-CN" altLang="en-US" sz="2800" b="1" dirty="0" smtClean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定额</a:t>
              </a:r>
              <a:r>
                <a:rPr lang="zh-CN" altLang="en-US" sz="2800" b="1" dirty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水平</a:t>
              </a:r>
              <a:r>
                <a:rPr lang="zh-CN" altLang="en-US" sz="2800" b="1" dirty="0" smtClean="0">
                  <a:solidFill>
                    <a:srgbClr val="3F3FE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测算</a:t>
              </a:r>
              <a:r>
                <a:rPr lang="en-US" altLang="zh-CN" sz="28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安装工程及费用测算</a:t>
              </a:r>
              <a:r>
                <a:rPr lang="zh-CN" altLang="en-US" sz="28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46"/>
            <p:cNvSpPr/>
            <p:nvPr/>
          </p:nvSpPr>
          <p:spPr>
            <a:xfrm>
              <a:off x="9482316" y="4893681"/>
              <a:ext cx="1008025" cy="484793"/>
            </a:xfrm>
            <a:prstGeom prst="roundRect">
              <a:avLst>
                <a:gd name="adj" fmla="val 972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91435" tIns="45717" rIns="91435" bIns="45717" anchor="ctr"/>
            <a:lstStyle/>
            <a:p>
              <a:pPr algn="ctr" defTabSz="1085850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第五部分</a:t>
              </a:r>
            </a:p>
          </p:txBody>
        </p:sp>
      </p:grpSp>
    </p:spTree>
  </p:cSld>
  <p:clrMapOvr>
    <a:masterClrMapping/>
  </p:clrMapOvr>
  <p:transition spd="slow" advTm="149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700808"/>
            <a:ext cx="10592934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管道安装项目中，均包括相应管件安装、水压试验及水冲洗工作内容，当管道有消毒冲洗要求时另套相应子目。</a:t>
            </a:r>
          </a:p>
          <a:p>
            <a:pPr marL="0" indent="0">
              <a:lnSpc>
                <a:spcPct val="100000"/>
              </a:lnSpc>
              <a:buFont typeface="+mj-lt"/>
              <a:buNone/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altLang="zh-CN" sz="2800" b="1" dirty="0">
                <a:latin typeface="+mn-ea"/>
                <a:ea typeface="+mn-ea"/>
                <a:sym typeface="+mn-ea"/>
              </a:rPr>
              <a:t>7.</a:t>
            </a:r>
            <a:r>
              <a:rPr lang="zh-CN" altLang="en-US" sz="2800" b="1" dirty="0">
                <a:latin typeface="+mn-ea"/>
                <a:ea typeface="+mn-ea"/>
                <a:sym typeface="+mn-ea"/>
              </a:rPr>
              <a:t>管道安装项目中，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均不包含</a:t>
            </a:r>
            <a:r>
              <a:rPr lang="zh-CN" altLang="en-US" sz="2800" b="1" dirty="0">
                <a:latin typeface="+mn-ea"/>
                <a:ea typeface="+mn-ea"/>
                <a:sym typeface="+mn-ea"/>
              </a:rPr>
              <a:t>管道支架、管卡、托钩等制作安装以及管道穿墙、楼板套管制作安装等工作内容，发生时应另行计算并执行相应定额。</a:t>
            </a:r>
            <a:endParaRPr lang="zh-CN" altLang="en-US" sz="2800" b="1" dirty="0"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102003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 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329849"/>
            <a:ext cx="10592934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</a:t>
            </a:r>
            <a:r>
              <a:rPr sz="2800" b="1" dirty="0">
                <a:solidFill>
                  <a:srgbClr val="F06DF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删除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09修缮说明“箱罐容器制作不包括钢板卷圆机械加工费，发生时另行计算”，本定额已考虑钢板卷圆机械加工费。</a:t>
            </a:r>
          </a:p>
          <a:p>
            <a:pPr marL="0" indent="0" eaLnBrk="1" latinLnBrk="0" hangingPunct="1">
              <a:lnSpc>
                <a:spcPct val="100000"/>
              </a:lnSpc>
              <a:buFont typeface="+mj-lt"/>
              <a:buNone/>
            </a:pP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  <a:buFont typeface="+mj-lt"/>
              <a:buNone/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</a:t>
            </a:r>
            <a:r>
              <a:rPr altLang="zh-CN" sz="2800" b="1" dirty="0">
                <a:solidFill>
                  <a:srgbClr val="F06DF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</a:t>
            </a:r>
            <a:r>
              <a:rPr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说明“水箱安装适用于玻璃钢、不锈钢、钢板等各种材质。水箱安装</a:t>
            </a:r>
            <a:r>
              <a:rPr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按成品</a:t>
            </a:r>
            <a:r>
              <a:rPr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水箱编制，如现场制作、安装水箱，水箱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材料费</a:t>
            </a:r>
            <a:r>
              <a:rPr altLang="zh-CN" sz="28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不得重复计算。水箱消毒冲洗及注水试验用水按设计图示容积或施工方案计入。组装水箱的连接材料是按随水箱配套供应考虑</a:t>
            </a:r>
            <a:r>
              <a:rPr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”。</a:t>
            </a:r>
            <a:endParaRPr lang="zh-CN" altLang="en-US" sz="2800" b="1" dirty="0">
              <a:latin typeface="+mn-ea"/>
              <a:ea typeface="+mn-ea"/>
            </a:endParaRPr>
          </a:p>
          <a:p>
            <a:pPr marL="0" indent="0">
              <a:lnSpc>
                <a:spcPct val="150000"/>
              </a:lnSpc>
              <a:buFont typeface="+mj-lt"/>
              <a:buNone/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716476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 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12848"/>
            <a:ext cx="10592934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10. </a:t>
            </a:r>
            <a:r>
              <a:rPr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套管与保护管界限</a:t>
            </a:r>
            <a:r>
              <a:rPr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：“当管道长度≤300mm时，按套管计取；当管道长度＞300mm时，按保护管计取”。</a:t>
            </a:r>
            <a:endParaRPr lang="zh-CN" altLang="en-US" sz="2800" b="1" dirty="0"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643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 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512848"/>
            <a:ext cx="11186628" cy="195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1.</a:t>
            </a:r>
            <a:r>
              <a:rPr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本册定额中的风管、风口、风帽、阀门、消音器等规格，除另有注明者外，均以风管（不包括法兰或外框）的直径、</a:t>
            </a:r>
            <a:r>
              <a:rPr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长边长</a:t>
            </a:r>
            <a:r>
              <a:rPr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或周长计算。</a:t>
            </a:r>
          </a:p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系统调整费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44168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第四册 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2"/>
          <p:cNvGraphicFramePr>
            <a:graphicFrameLocks noGrp="1"/>
          </p:cNvGraphicFramePr>
          <p:nvPr/>
        </p:nvGraphicFramePr>
        <p:xfrm>
          <a:off x="770831" y="3658736"/>
          <a:ext cx="10654499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42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060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38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0602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名称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变风量空调风系统调试费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accent1"/>
                          </a:solidFill>
                        </a:rPr>
                        <a:t>其他空调风系统调试费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计算基数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人工费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计算系数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9%</a:t>
                      </a:r>
                      <a:endParaRPr lang="zh-CN" altLang="en-US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7%</a:t>
                      </a:r>
                      <a:endParaRPr lang="zh-CN" altLang="en-US" sz="24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其中人工费占比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89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调试内容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漏风量测试、漏光法测试、风系统平衡调试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漏风量测试、漏光法测试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77143" y="1511578"/>
            <a:ext cx="11065854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3.通风管道拆除适用于无保温风管拆除和保温风管拆除（管道与保温层的整体拆除），如需剥离保温层需另行套用保温拆除子目。</a:t>
            </a:r>
          </a:p>
          <a:p>
            <a:pPr indent="609600" eaLnBrk="1" latinLnBrk="0" hangingPunct="1"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4.</a:t>
            </a:r>
            <a:r>
              <a:rPr lang="en-US" sz="2800" b="1" dirty="0">
                <a:latin typeface="+mn-ea"/>
                <a:ea typeface="+mn-ea"/>
                <a:cs typeface="+mn-ea"/>
                <a:sym typeface="+mn-ea"/>
              </a:rPr>
              <a:t>风管拆除按其展开面积计算，圆形风管按直径、方形风管按长边长不同，以“10m²”为计量单位。</a:t>
            </a:r>
            <a:r>
              <a:rPr lang="en-US"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咬口重叠部分已包括在项目内</a:t>
            </a:r>
            <a:r>
              <a:rPr lang="en-US" sz="2800" b="1" dirty="0">
                <a:latin typeface="+mn-ea"/>
                <a:ea typeface="+mn-ea"/>
                <a:cs typeface="+mn-ea"/>
                <a:sym typeface="+mn-ea"/>
              </a:rPr>
              <a:t>，不得另行增加。</a:t>
            </a:r>
          </a:p>
          <a:p>
            <a:pPr indent="406400" eaLnBrk="1" latinLnBrk="0" hangingPunct="1">
              <a:lnSpc>
                <a:spcPct val="150000"/>
              </a:lnSpc>
            </a:pPr>
            <a:r>
              <a:rPr lang="en-US" sz="2800" b="1" dirty="0">
                <a:latin typeface="+mn-ea"/>
                <a:ea typeface="+mn-ea"/>
                <a:cs typeface="+mn-ea"/>
                <a:sym typeface="+mn-ea"/>
              </a:rPr>
              <a:t>5.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弯头导流叶片制作安装不再以“个”为单位计算，而是按设计图示叶片的面积计算,以“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m2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”为计量单位。</a:t>
            </a:r>
            <a:endParaRPr lang="zh-CN" altLang="en-US" sz="2400" b="1" dirty="0">
              <a:solidFill>
                <a:schemeClr val="accent1"/>
              </a:solidFill>
              <a:latin typeface="+mn-ea"/>
              <a:ea typeface="+mn-ea"/>
            </a:endParaRPr>
          </a:p>
          <a:p>
            <a:pPr indent="406400">
              <a:lnSpc>
                <a:spcPct val="150000"/>
              </a:lnSpc>
            </a:pP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758429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第四册 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0963" y="1511578"/>
            <a:ext cx="1059293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eaLnBrk="1" latinLnBrk="0" hangingPunct="1"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6.风管检查孔制作安装不再以“</a:t>
            </a:r>
            <a:r>
              <a:rPr lang="en-US"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个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”为单位计算，而是按设计图示尺寸以重量计算,以“</a:t>
            </a:r>
            <a:r>
              <a:rPr lang="en-US"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kg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”为计量单位。</a:t>
            </a:r>
          </a:p>
          <a:p>
            <a:pPr indent="406400" eaLnBrk="1" latinLnBrk="0" hangingPunct="1"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7.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管式消声器成品安装不再以“</a:t>
            </a:r>
            <a:r>
              <a:rPr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”为单位计算，而是按设计图示数量计算,以“</a:t>
            </a:r>
            <a:r>
              <a:rPr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节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”为计量单位。</a:t>
            </a:r>
          </a:p>
          <a:p>
            <a:pPr indent="406400" eaLnBrk="1" latinLnBrk="0" hangingPunct="1"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增加说明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风口的宽与长之比≤0.125为条缝形风口，执行百叶风口子目，人工乘以系数1.10</a:t>
            </a:r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sz="2800" b="1" dirty="0">
              <a:latin typeface="+mn-ea"/>
              <a:ea typeface="+mn-ea"/>
              <a:cs typeface="+mn-ea"/>
            </a:endParaRPr>
          </a:p>
          <a:p>
            <a:pPr indent="609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57232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第四册 通风空调工程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9533" y="1398548"/>
            <a:ext cx="11281496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eaLnBrk="1" latinLnBrk="0" hangingPunct="1"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1.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设置于管道间、管廊内的管道，其定额人工、机械乘以系数1.2。 </a:t>
            </a:r>
          </a:p>
          <a:p>
            <a:pPr indent="609600" algn="l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2.消防管件的拆除只适用于单独的管件拆除项目。</a:t>
            </a:r>
          </a:p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3.管道安装(沟槽连接)</a:t>
            </a:r>
            <a:r>
              <a:rPr lang="en-US" sz="2800" b="1" dirty="0" err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已包括直接卡箍件</a:t>
            </a:r>
            <a:r>
              <a:rPr lang="en-US" sz="2800" b="1" dirty="0" err="1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安装，其它沟槽管件另行执行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本册沟槽管件安装相应定额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。</a:t>
            </a:r>
            <a:endParaRPr lang="en-US" sz="2800" b="1" dirty="0">
              <a:solidFill>
                <a:schemeClr val="accent1"/>
              </a:solidFill>
              <a:latin typeface="+mn-ea"/>
              <a:ea typeface="+mn-ea"/>
            </a:endParaRPr>
          </a:p>
          <a:p>
            <a:pPr indent="609600" algn="l" eaLnBrk="1" latinLnBrk="0" hangingPunct="1">
              <a:lnSpc>
                <a:spcPct val="150000"/>
              </a:lnSpc>
              <a:buNone/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4. 沟槽式阀门安装执行本修缮定额《给排水、采暖工程》册中管道附件相应项目。</a:t>
            </a:r>
            <a:endParaRPr lang="en-US" sz="2800" b="1" dirty="0">
              <a:solidFill>
                <a:schemeClr val="accent1"/>
              </a:solidFill>
              <a:latin typeface="+mn-ea"/>
              <a:ea typeface="+mn-ea"/>
            </a:endParaRPr>
          </a:p>
          <a:p>
            <a:pPr indent="609600" eaLnBrk="1" latinLnBrk="0" hangingPunct="1">
              <a:lnSpc>
                <a:spcPct val="150000"/>
              </a:lnSpc>
            </a:pPr>
            <a:endParaRPr lang="en-US" sz="28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9533" y="1398548"/>
            <a:ext cx="10592934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气体灭火系统工程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定额</a:t>
            </a:r>
            <a:r>
              <a:rPr altLang="zh-CN"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不包括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的内容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：</a:t>
            </a:r>
            <a:endParaRPr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)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阀门、法兰安装分压力参照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18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省通用安装工程消耗量定额《工业管道工程》册相应子目。</a:t>
            </a:r>
            <a:endParaRPr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)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阀驱动装置与泄漏报警开关的电气接线参照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18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省通用安装工程消耗量定额《自动化控制仪表工程》册相应子目。</a:t>
            </a:r>
            <a:endParaRPr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)</a:t>
            </a:r>
            <a:r>
              <a:rPr altLang="zh-CN" sz="2800" b="1" dirty="0" err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气体灭火系统装置调试费执行本册定额第六章相应子目</a:t>
            </a:r>
            <a:r>
              <a:rPr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endParaRPr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06400">
              <a:lnSpc>
                <a:spcPct val="150000"/>
              </a:lnSpc>
            </a:pP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9533" y="1398548"/>
            <a:ext cx="10592934" cy="6154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泡沫灭火系统相关说明</a:t>
            </a:r>
            <a:r>
              <a:rPr 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：</a:t>
            </a:r>
            <a:endParaRPr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0" eaLnBrk="1" latinLnBrk="0" hangingPunct="1">
              <a:lnSpc>
                <a:spcPct val="20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1) 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泡沫液充装是按生产厂在施工现场充装考虑的，若由施工单位充装时，可另行计算。</a:t>
            </a:r>
            <a:endParaRPr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 2)  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泡沫灭火系统的调试应按批准的施工方案另行计算。</a:t>
            </a:r>
            <a:endParaRPr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 3)  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泡沫灭火系统的管道、管件、法兰、阀门、管道支架等的安装及管道系统试压及冲(吹)洗，执行</a:t>
            </a:r>
            <a:r>
              <a:rPr 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18</a:t>
            </a:r>
            <a:r>
              <a:rPr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通用安装工程消耗量定额«工业管道工程»相应项目。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06400">
              <a:lnSpc>
                <a:spcPct val="150000"/>
              </a:lnSpc>
            </a:pP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endParaRPr lang="en-US" altLang="zh-CN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7" y="1409978"/>
            <a:ext cx="11115255" cy="518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闪灯执行声光报警器。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cs typeface="+mn-ea"/>
              </a:rPr>
              <a:t>8.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探测器模块执行多输入模块安装。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cs typeface="+mn-ea"/>
              </a:rPr>
              <a:t>9.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定额中不包括气体灭火系统调试试验时采取的安全措施，应按施工组织设计另行计算。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 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电气火灾监控系统调试按模块点数执行自动报警系统调试相应子目</a:t>
            </a:r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.安装在有吊顶处的探测器，从楼板引至吊顶的引下线及软管是不包括在探测器安装项目内。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1994"/>
            <a:ext cx="12196800" cy="440350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947444" y="1328709"/>
            <a:ext cx="2301875" cy="2308226"/>
            <a:chOff x="6609209" y="790981"/>
            <a:chExt cx="2301875" cy="2308226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969396" y="3754914"/>
            <a:ext cx="6585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主要内容及变化</a:t>
            </a:r>
            <a:endParaRPr lang="zh-CN" altLang="en-US" sz="4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2641997" y="4570914"/>
            <a:ext cx="691276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5408859" y="1937983"/>
            <a:ext cx="1379044" cy="1089678"/>
          </a:xfrm>
          <a:custGeom>
            <a:avLst/>
            <a:gdLst>
              <a:gd name="T0" fmla="*/ 392 w 1065"/>
              <a:gd name="T1" fmla="*/ 422 h 834"/>
              <a:gd name="T2" fmla="*/ 544 w 1065"/>
              <a:gd name="T3" fmla="*/ 344 h 834"/>
              <a:gd name="T4" fmla="*/ 828 w 1065"/>
              <a:gd name="T5" fmla="*/ 296 h 834"/>
              <a:gd name="T6" fmla="*/ 907 w 1065"/>
              <a:gd name="T7" fmla="*/ 179 h 834"/>
              <a:gd name="T8" fmla="*/ 792 w 1065"/>
              <a:gd name="T9" fmla="*/ 259 h 834"/>
              <a:gd name="T10" fmla="*/ 543 w 1065"/>
              <a:gd name="T11" fmla="*/ 271 h 834"/>
              <a:gd name="T12" fmla="*/ 1065 w 1065"/>
              <a:gd name="T13" fmla="*/ 111 h 834"/>
              <a:gd name="T14" fmla="*/ 647 w 1065"/>
              <a:gd name="T15" fmla="*/ 44 h 834"/>
              <a:gd name="T16" fmla="*/ 607 w 1065"/>
              <a:gd name="T17" fmla="*/ 0 h 834"/>
              <a:gd name="T18" fmla="*/ 214 w 1065"/>
              <a:gd name="T19" fmla="*/ 44 h 834"/>
              <a:gd name="T20" fmla="*/ 243 w 1065"/>
              <a:gd name="T21" fmla="*/ 111 h 834"/>
              <a:gd name="T22" fmla="*/ 300 w 1065"/>
              <a:gd name="T23" fmla="*/ 189 h 834"/>
              <a:gd name="T24" fmla="*/ 981 w 1065"/>
              <a:gd name="T25" fmla="*/ 111 h 834"/>
              <a:gd name="T26" fmla="*/ 493 w 1065"/>
              <a:gd name="T27" fmla="*/ 548 h 834"/>
              <a:gd name="T28" fmla="*/ 981 w 1065"/>
              <a:gd name="T29" fmla="*/ 570 h 834"/>
              <a:gd name="T30" fmla="*/ 501 w 1065"/>
              <a:gd name="T31" fmla="*/ 593 h 834"/>
              <a:gd name="T32" fmla="*/ 503 w 1065"/>
              <a:gd name="T33" fmla="*/ 664 h 834"/>
              <a:gd name="T34" fmla="*/ 607 w 1065"/>
              <a:gd name="T35" fmla="*/ 828 h 834"/>
              <a:gd name="T36" fmla="*/ 647 w 1065"/>
              <a:gd name="T37" fmla="*/ 664 h 834"/>
              <a:gd name="T38" fmla="*/ 839 w 1065"/>
              <a:gd name="T39" fmla="*/ 823 h 834"/>
              <a:gd name="T40" fmla="*/ 822 w 1065"/>
              <a:gd name="T41" fmla="*/ 664 h 834"/>
              <a:gd name="T42" fmla="*/ 1065 w 1065"/>
              <a:gd name="T43" fmla="*/ 593 h 834"/>
              <a:gd name="T44" fmla="*/ 1039 w 1065"/>
              <a:gd name="T45" fmla="*/ 111 h 834"/>
              <a:gd name="T46" fmla="*/ 223 w 1065"/>
              <a:gd name="T47" fmla="*/ 431 h 834"/>
              <a:gd name="T48" fmla="*/ 327 w 1065"/>
              <a:gd name="T49" fmla="*/ 328 h 834"/>
              <a:gd name="T50" fmla="*/ 120 w 1065"/>
              <a:gd name="T51" fmla="*/ 328 h 834"/>
              <a:gd name="T52" fmla="*/ 290 w 1065"/>
              <a:gd name="T53" fmla="*/ 453 h 834"/>
              <a:gd name="T54" fmla="*/ 251 w 1065"/>
              <a:gd name="T55" fmla="*/ 453 h 834"/>
              <a:gd name="T56" fmla="*/ 262 w 1065"/>
              <a:gd name="T57" fmla="*/ 472 h 834"/>
              <a:gd name="T58" fmla="*/ 273 w 1065"/>
              <a:gd name="T59" fmla="*/ 709 h 834"/>
              <a:gd name="T60" fmla="*/ 180 w 1065"/>
              <a:gd name="T61" fmla="*/ 709 h 834"/>
              <a:gd name="T62" fmla="*/ 191 w 1065"/>
              <a:gd name="T63" fmla="*/ 472 h 834"/>
              <a:gd name="T64" fmla="*/ 201 w 1065"/>
              <a:gd name="T65" fmla="*/ 453 h 834"/>
              <a:gd name="T66" fmla="*/ 0 w 1065"/>
              <a:gd name="T67" fmla="*/ 609 h 834"/>
              <a:gd name="T68" fmla="*/ 92 w 1065"/>
              <a:gd name="T69" fmla="*/ 834 h 834"/>
              <a:gd name="T70" fmla="*/ 124 w 1065"/>
              <a:gd name="T71" fmla="*/ 601 h 834"/>
              <a:gd name="T72" fmla="*/ 320 w 1065"/>
              <a:gd name="T73" fmla="*/ 834 h 834"/>
              <a:gd name="T74" fmla="*/ 352 w 1065"/>
              <a:gd name="T75" fmla="*/ 601 h 834"/>
              <a:gd name="T76" fmla="*/ 446 w 1065"/>
              <a:gd name="T77" fmla="*/ 834 h 834"/>
              <a:gd name="T78" fmla="*/ 290 w 1065"/>
              <a:gd name="T79" fmla="*/ 453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5" h="834">
                <a:moveTo>
                  <a:pt x="543" y="271"/>
                </a:moveTo>
                <a:lnTo>
                  <a:pt x="392" y="422"/>
                </a:lnTo>
                <a:cubicBezTo>
                  <a:pt x="408" y="431"/>
                  <a:pt x="422" y="442"/>
                  <a:pt x="434" y="454"/>
                </a:cubicBezTo>
                <a:lnTo>
                  <a:pt x="544" y="344"/>
                </a:lnTo>
                <a:lnTo>
                  <a:pt x="662" y="463"/>
                </a:lnTo>
                <a:lnTo>
                  <a:pt x="828" y="296"/>
                </a:lnTo>
                <a:lnTo>
                  <a:pt x="854" y="361"/>
                </a:lnTo>
                <a:lnTo>
                  <a:pt x="907" y="179"/>
                </a:lnTo>
                <a:lnTo>
                  <a:pt x="725" y="232"/>
                </a:lnTo>
                <a:lnTo>
                  <a:pt x="792" y="259"/>
                </a:lnTo>
                <a:lnTo>
                  <a:pt x="662" y="389"/>
                </a:lnTo>
                <a:lnTo>
                  <a:pt x="543" y="271"/>
                </a:lnTo>
                <a:close/>
                <a:moveTo>
                  <a:pt x="1065" y="111"/>
                </a:moveTo>
                <a:lnTo>
                  <a:pt x="1065" y="111"/>
                </a:lnTo>
                <a:lnTo>
                  <a:pt x="1065" y="44"/>
                </a:lnTo>
                <a:lnTo>
                  <a:pt x="647" y="44"/>
                </a:lnTo>
                <a:lnTo>
                  <a:pt x="647" y="0"/>
                </a:lnTo>
                <a:lnTo>
                  <a:pt x="607" y="0"/>
                </a:lnTo>
                <a:lnTo>
                  <a:pt x="607" y="44"/>
                </a:lnTo>
                <a:lnTo>
                  <a:pt x="214" y="44"/>
                </a:lnTo>
                <a:lnTo>
                  <a:pt x="214" y="111"/>
                </a:lnTo>
                <a:lnTo>
                  <a:pt x="243" y="111"/>
                </a:lnTo>
                <a:lnTo>
                  <a:pt x="243" y="170"/>
                </a:lnTo>
                <a:cubicBezTo>
                  <a:pt x="264" y="172"/>
                  <a:pt x="283" y="179"/>
                  <a:pt x="300" y="189"/>
                </a:cubicBezTo>
                <a:lnTo>
                  <a:pt x="300" y="111"/>
                </a:lnTo>
                <a:lnTo>
                  <a:pt x="981" y="111"/>
                </a:lnTo>
                <a:lnTo>
                  <a:pt x="981" y="548"/>
                </a:lnTo>
                <a:lnTo>
                  <a:pt x="493" y="548"/>
                </a:lnTo>
                <a:cubicBezTo>
                  <a:pt x="496" y="555"/>
                  <a:pt x="497" y="562"/>
                  <a:pt x="499" y="570"/>
                </a:cubicBezTo>
                <a:lnTo>
                  <a:pt x="981" y="570"/>
                </a:lnTo>
                <a:lnTo>
                  <a:pt x="981" y="593"/>
                </a:lnTo>
                <a:lnTo>
                  <a:pt x="501" y="593"/>
                </a:lnTo>
                <a:cubicBezTo>
                  <a:pt x="502" y="599"/>
                  <a:pt x="503" y="604"/>
                  <a:pt x="503" y="609"/>
                </a:cubicBezTo>
                <a:lnTo>
                  <a:pt x="503" y="664"/>
                </a:lnTo>
                <a:lnTo>
                  <a:pt x="607" y="664"/>
                </a:lnTo>
                <a:lnTo>
                  <a:pt x="607" y="828"/>
                </a:lnTo>
                <a:lnTo>
                  <a:pt x="647" y="828"/>
                </a:lnTo>
                <a:lnTo>
                  <a:pt x="647" y="664"/>
                </a:lnTo>
                <a:lnTo>
                  <a:pt x="779" y="664"/>
                </a:lnTo>
                <a:lnTo>
                  <a:pt x="839" y="823"/>
                </a:lnTo>
                <a:lnTo>
                  <a:pt x="878" y="813"/>
                </a:lnTo>
                <a:lnTo>
                  <a:pt x="822" y="664"/>
                </a:lnTo>
                <a:lnTo>
                  <a:pt x="1065" y="664"/>
                </a:lnTo>
                <a:lnTo>
                  <a:pt x="1065" y="593"/>
                </a:lnTo>
                <a:lnTo>
                  <a:pt x="1039" y="593"/>
                </a:lnTo>
                <a:lnTo>
                  <a:pt x="1039" y="111"/>
                </a:lnTo>
                <a:lnTo>
                  <a:pt x="1065" y="111"/>
                </a:lnTo>
                <a:close/>
                <a:moveTo>
                  <a:pt x="223" y="431"/>
                </a:moveTo>
                <a:lnTo>
                  <a:pt x="223" y="431"/>
                </a:lnTo>
                <a:cubicBezTo>
                  <a:pt x="280" y="431"/>
                  <a:pt x="327" y="385"/>
                  <a:pt x="327" y="328"/>
                </a:cubicBezTo>
                <a:cubicBezTo>
                  <a:pt x="327" y="271"/>
                  <a:pt x="280" y="224"/>
                  <a:pt x="223" y="224"/>
                </a:cubicBezTo>
                <a:cubicBezTo>
                  <a:pt x="166" y="224"/>
                  <a:pt x="120" y="271"/>
                  <a:pt x="120" y="328"/>
                </a:cubicBezTo>
                <a:cubicBezTo>
                  <a:pt x="120" y="385"/>
                  <a:pt x="166" y="431"/>
                  <a:pt x="223" y="431"/>
                </a:cubicBezTo>
                <a:close/>
                <a:moveTo>
                  <a:pt x="290" y="453"/>
                </a:moveTo>
                <a:lnTo>
                  <a:pt x="290" y="453"/>
                </a:lnTo>
                <a:lnTo>
                  <a:pt x="251" y="453"/>
                </a:lnTo>
                <a:lnTo>
                  <a:pt x="257" y="457"/>
                </a:lnTo>
                <a:cubicBezTo>
                  <a:pt x="262" y="460"/>
                  <a:pt x="264" y="467"/>
                  <a:pt x="262" y="472"/>
                </a:cubicBezTo>
                <a:lnTo>
                  <a:pt x="248" y="507"/>
                </a:lnTo>
                <a:lnTo>
                  <a:pt x="273" y="709"/>
                </a:lnTo>
                <a:lnTo>
                  <a:pt x="226" y="751"/>
                </a:lnTo>
                <a:lnTo>
                  <a:pt x="180" y="709"/>
                </a:lnTo>
                <a:lnTo>
                  <a:pt x="205" y="507"/>
                </a:lnTo>
                <a:lnTo>
                  <a:pt x="191" y="472"/>
                </a:lnTo>
                <a:cubicBezTo>
                  <a:pt x="188" y="467"/>
                  <a:pt x="191" y="460"/>
                  <a:pt x="195" y="457"/>
                </a:cubicBezTo>
                <a:lnTo>
                  <a:pt x="201" y="453"/>
                </a:lnTo>
                <a:lnTo>
                  <a:pt x="156" y="453"/>
                </a:lnTo>
                <a:cubicBezTo>
                  <a:pt x="70" y="453"/>
                  <a:pt x="0" y="523"/>
                  <a:pt x="0" y="609"/>
                </a:cubicBezTo>
                <a:lnTo>
                  <a:pt x="0" y="834"/>
                </a:lnTo>
                <a:lnTo>
                  <a:pt x="92" y="834"/>
                </a:lnTo>
                <a:lnTo>
                  <a:pt x="92" y="601"/>
                </a:lnTo>
                <a:lnTo>
                  <a:pt x="124" y="601"/>
                </a:lnTo>
                <a:lnTo>
                  <a:pt x="124" y="834"/>
                </a:lnTo>
                <a:lnTo>
                  <a:pt x="320" y="834"/>
                </a:lnTo>
                <a:lnTo>
                  <a:pt x="320" y="601"/>
                </a:lnTo>
                <a:lnTo>
                  <a:pt x="352" y="601"/>
                </a:lnTo>
                <a:lnTo>
                  <a:pt x="352" y="834"/>
                </a:lnTo>
                <a:lnTo>
                  <a:pt x="446" y="834"/>
                </a:lnTo>
                <a:lnTo>
                  <a:pt x="446" y="609"/>
                </a:lnTo>
                <a:cubicBezTo>
                  <a:pt x="446" y="523"/>
                  <a:pt x="376" y="453"/>
                  <a:pt x="290" y="4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Tm="5435">
    <p:push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70230" y="1409700"/>
            <a:ext cx="106946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12.控制箱、控制主机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分为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报警控制和联动控制两种。其安装项目的“点数”取定：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1) 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报警控制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：能为火灾探测器供电、接收、显示和传递火灾报</a:t>
            </a: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警信号的报警装置。点”按具有地址编码的器件数量计算，包括各种探测器、报警器、报警按钮等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2)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联动控制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：能接受由报警控制器传递来的报警信号，并对自动消防等装置发出控制信号的装置。“点”是指联动控制器所带的所有控制模块(接口)的数量。一个模块就是一个点。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70230" y="1409700"/>
            <a:ext cx="106946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报警联动一体机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即能为火灾探测器供电、接收、显示和传递火灾报警信号，又能对自动消防装置发出控制信号的装置。定额是按其不同的安装形式，以“点”来分列子目，这里的“点”是指报警联动一体机所带的有地址编码的报警器件与控制模块(接口)的数量(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即报警控制器和联动控制器的点数之和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第五册 消防工程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7" y="1409978"/>
            <a:ext cx="11187263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在地下室内(含地下车库)、暗室内、净高小于1.6ｍ 楼层、断面小于4m²且大于2m²隧道或洞内进行安装的工程，定额人工乘以系数1.12。</a:t>
            </a:r>
          </a:p>
          <a:p>
            <a:pPr>
              <a:lnSpc>
                <a:spcPct val="100000"/>
              </a:lnSpc>
            </a:pPr>
            <a:endParaRPr altLang="zh-CN" sz="2800" b="1" dirty="0">
              <a:effectLst/>
              <a:latin typeface="+mn-ea"/>
              <a:ea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2.</a:t>
            </a:r>
            <a:r>
              <a:rPr altLang="zh-CN" sz="2800" b="1" dirty="0">
                <a:effectLst/>
                <a:latin typeface="+mn-ea"/>
                <a:ea typeface="+mn-ea"/>
                <a:cs typeface="+mn-ea"/>
                <a:sym typeface="+mn-ea"/>
              </a:rPr>
              <a:t>在管井内、竖井内、断面小于或等于2m²隧道或洞内、封闭吊顶天棚内进行安装的工程(竖井内敷设电缆项目除外)，定额人工乘以系数1.16。</a:t>
            </a:r>
          </a:p>
          <a:p>
            <a:pPr>
              <a:lnSpc>
                <a:spcPct val="150000"/>
              </a:lnSpc>
            </a:pPr>
            <a:endParaRPr sz="2400" b="1" dirty="0">
              <a:latin typeface="+mn-ea"/>
              <a:ea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第六册 电气工程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2393" y="1340249"/>
            <a:ext cx="1152437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本册定额未列项的保护性拆除项目，除章节中另有说明外，工作内容均为本体及附件的拆除。其计算公式：</a:t>
            </a:r>
            <a:endParaRPr lang="zh-CN" altLang="en-US" sz="2800" b="1" dirty="0">
              <a:solidFill>
                <a:schemeClr val="accent1"/>
              </a:solidFill>
              <a:effectLst/>
              <a:latin typeface="+mn-ea"/>
              <a:ea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3F3FEF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保护性</a:t>
            </a:r>
            <a:r>
              <a:rPr lang="zh-CN" altLang="en-US" sz="2800" b="1" dirty="0">
                <a:solidFill>
                  <a:srgbClr val="3F3FEF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拆除费用=本册相应安装定额项目中的（人工+机械）×拆除系数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安装的跨距是按照标准跨距综合编制的，如实际安装跨距与定额不符时，执行定额不做调整。计量单位中“跨”</a:t>
            </a:r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长度为：每跨45m以内。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5.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低压封闭式插接母线槽安装定额是按照</a:t>
            </a:r>
            <a:r>
              <a:rPr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成品安装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编制，定额</a:t>
            </a:r>
            <a:r>
              <a:rPr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不包括加工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配制及</a:t>
            </a:r>
            <a:r>
              <a:rPr lang="zh-CN" sz="2800" b="1" dirty="0">
                <a:latin typeface="+mn-ea"/>
                <a:ea typeface="+mn-ea"/>
                <a:cs typeface="+mn-ea"/>
                <a:sym typeface="+mn-ea"/>
              </a:rPr>
              <a:t>其材料</a:t>
            </a:r>
            <a:r>
              <a:rPr sz="2800" b="1" dirty="0" err="1">
                <a:latin typeface="+mn-ea"/>
                <a:ea typeface="+mn-ea"/>
                <a:cs typeface="+mn-ea"/>
                <a:sym typeface="+mn-ea"/>
              </a:rPr>
              <a:t>费，</a:t>
            </a:r>
            <a:r>
              <a:rPr sz="2800" b="1" dirty="0" err="1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包括接地</a:t>
            </a:r>
            <a:r>
              <a:rPr sz="2800" b="1" dirty="0" err="1">
                <a:latin typeface="+mn-ea"/>
                <a:ea typeface="+mn-ea"/>
                <a:cs typeface="+mn-ea"/>
                <a:sym typeface="+mn-ea"/>
              </a:rPr>
              <a:t>所需安装人工及材料费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第六册 电气工程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8" y="1409978"/>
            <a:ext cx="10592934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电缆敷设是按铜芯电缆考虑。</a:t>
            </a:r>
            <a:endParaRPr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7.桥架盖板拆装仅适用于单独盖板安装项目。</a:t>
            </a:r>
          </a:p>
          <a:p>
            <a:pPr>
              <a:lnSpc>
                <a:spcPct val="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8.当电缆布放穿过高度＞20m的竖井时，需要计算</a:t>
            </a:r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电缆布放增加费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。电缆布放增加费按照</a:t>
            </a:r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穿过竖井电缆长度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计算工程量，</a:t>
            </a:r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竖井通道内敷设电缆相应的定额人工、材料、机械乘以系数0.3。其他敷设方式的电缆，定额中已综合考虑了电缆布放费用。</a:t>
            </a:r>
          </a:p>
          <a:p>
            <a:pPr>
              <a:lnSpc>
                <a:spcPct val="150000"/>
              </a:lnSpc>
            </a:pPr>
            <a:endParaRPr 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第六册 电气工程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8" y="1319173"/>
            <a:ext cx="10592934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9.配管定额是按照各专业间配合施工考虑的，定额中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不考虑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凿槽、刨沟、凿孔(洞)等费用。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刚性阻燃管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为刚性PVC难燃线管，管材长度一般为4m/根，管子连接采用专用接头插入法连接，接口密封。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11.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可挠金属套管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是指普利卡金属管(PULLKA)，主要应用于混凝土内埋管及低压室外电气配线管。</a:t>
            </a: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第六册 电气工程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8" y="1319173"/>
            <a:ext cx="1059293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12. 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配线整修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是指一般房屋的电气线路的整顿修理。</a:t>
            </a:r>
            <a:r>
              <a:rPr lang="en-US" sz="28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整修内容</a:t>
            </a:r>
            <a:endParaRPr 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en-US" sz="28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包括</a:t>
            </a:r>
            <a:r>
              <a:rPr lang="en-US" sz="2800" b="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：线路整修、加支持物、紧线、加固、排查各处隐患等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 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配线换拆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:原有配线方式不变、拆旧线、安装新线，其中包括少量线路（20%以内）变更。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14.</a:t>
            </a:r>
            <a:r>
              <a:rPr 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盘柜配线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为箱柜电元件之间连线，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施工单位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自行组装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箱柜电元件的情况下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才需要计算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，而施工单位购买成套的箱柜，盘柜配线视为含在箱柜出厂价中，而不需要计算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795953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第六册 电气工程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8" y="1319173"/>
            <a:ext cx="10592934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1.计量单位变化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“广播分线箱、扬声器、电视前端设备箱体”单位由“个”改为“台”。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“管内穿电话电缆”单位由“份”改为“100m”。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“电话组线箱”单位由“对”改为“个”。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“混合器、主放大器、用户盒”单位由“套”改为“个”。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“分支器”单位由“台”改为“个”。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第七册 建筑智能化工程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1298" y="1771293"/>
            <a:ext cx="10592934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在超出正常施工难度导致施工降效的管井内、竖井内和封闭天棚内施工，该部分定额人工费乘以系数1.16。</a:t>
            </a:r>
          </a:p>
          <a:p>
            <a:pPr>
              <a:lnSpc>
                <a:spcPct val="50000"/>
              </a:lnSpc>
              <a:spcBef>
                <a:spcPts val="0"/>
              </a:spcBef>
              <a:spcAft>
                <a:spcPts val="0"/>
              </a:spcAft>
            </a:pPr>
            <a:endParaRPr sz="2800" b="1" dirty="0">
              <a:latin typeface="+mn-ea"/>
              <a:ea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sz="2800" b="1" dirty="0">
                <a:latin typeface="+mn-ea"/>
                <a:ea typeface="+mn-ea"/>
                <a:cs typeface="+mn-ea"/>
                <a:sym typeface="+mn-ea"/>
              </a:rPr>
              <a:t>.本册定额涉及的各个系统，在项目实施工程中使用的水、电、气等费用，按实际发生的费用计入工程造价。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第七册 建筑智能化工程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1758" y="1500148"/>
            <a:ext cx="10592934" cy="4325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4.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双绞线缆的敷设及配线架、跳线架的安装、打接等定额是按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超五类非屏蔽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布线系统工程编制的，高于超五类的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布线工程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所用定额子目人工乘以系数1.1，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屏蔽系统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人工乘以系数1.2。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50000"/>
              </a:lnSpc>
            </a:pPr>
            <a:endParaRPr lang="en-US" sz="2800" b="1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ym typeface="+mn-ea"/>
              </a:rPr>
              <a:t>5</a:t>
            </a: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综合布线中机柜、机架、接线箱安装已综合了设备内附件安装。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50000"/>
              </a:lnSpc>
            </a:pP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6.凡阀体本身带有电动执行机构的电动阀门，其安装均不得再套用电动执行机构安装定额。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04523" y="827634"/>
            <a:ext cx="9965956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6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第七册 建筑智能化工程</a:t>
            </a:r>
            <a:endParaRPr lang="zh-CN" altLang="zh-CN" sz="2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351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四、说明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与计算规则的变化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一、定额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结构变化情况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9749" y="928670"/>
            <a:ext cx="11017224" cy="5994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、册数变化   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册                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册</a:t>
            </a:r>
            <a:endParaRPr lang="en-US" altLang="zh-CN" sz="2800" b="1" dirty="0">
              <a:latin typeface="+mn-ea"/>
              <a:ea typeface="+mn-ea"/>
              <a:cs typeface="+mn-ea"/>
            </a:endParaRPr>
          </a:p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定额：暖通分册、电气电梯分册</a:t>
            </a:r>
            <a:endParaRPr lang="en-US" altLang="zh-CN" sz="2800" b="1" dirty="0">
              <a:latin typeface="+mn-ea"/>
              <a:ea typeface="+mn-ea"/>
              <a:cs typeface="+mn-ea"/>
            </a:endParaRPr>
          </a:p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18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定额：给排水 采暖工程册、通风空调工程册、消防工程、电气工程册、建筑智能化工程册</a:t>
            </a:r>
            <a:endParaRPr lang="en-US" altLang="zh-CN" sz="2800" b="1" dirty="0">
              <a:latin typeface="+mn-ea"/>
              <a:ea typeface="+mn-ea"/>
              <a:cs typeface="+mn-ea"/>
            </a:endParaRPr>
          </a:p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、将安装各册的剔槽、打洞，支架制作、安装，除锈、刷油，保温，套管制作安装等合并列入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《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给排水 采暖工程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》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册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的“</a:t>
            </a:r>
            <a:r>
              <a:rPr lang="zh-CN" altLang="en-US" sz="2800" b="1" dirty="0">
                <a:solidFill>
                  <a:srgbClr val="006BBC"/>
                </a:solidFill>
                <a:latin typeface="+mn-ea"/>
                <a:ea typeface="+mn-ea"/>
                <a:cs typeface="+mn-ea"/>
              </a:rPr>
              <a:t>综合公用工程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”章中。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089" y="1268760"/>
            <a:ext cx="983036" cy="524301"/>
          </a:xfrm>
          <a:prstGeom prst="rect">
            <a:avLst/>
          </a:prstGeom>
        </p:spPr>
      </p:pic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共性问题说明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dirty="0" smtClean="0">
                <a:solidFill>
                  <a:schemeClr val="accent2"/>
                </a:solidFill>
              </a:rPr>
              <a:t>1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331009" y="885812"/>
            <a:ext cx="9247012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0">
              <a:lnSpc>
                <a:spcPct val="120000"/>
              </a:lnSpc>
              <a:buSzPct val="60000"/>
              <a:buNone/>
            </a:pPr>
            <a:r>
              <a:rPr lang="en-US" altLang="zh-CN" sz="2800" b="1" dirty="0">
                <a:latin typeface="+mn-lt"/>
                <a:ea typeface="方正粗圆简体" charset="-122"/>
                <a:sym typeface="宋体" panose="02010600030101010101" pitchFamily="2" charset="-122"/>
              </a:rPr>
              <a:t>1. 09</a:t>
            </a:r>
            <a:r>
              <a:rPr lang="zh-CN" altLang="en-US" sz="2800" b="1" dirty="0">
                <a:latin typeface="+mn-lt"/>
                <a:ea typeface="方正粗圆简体" charset="-122"/>
                <a:sym typeface="宋体" panose="02010600030101010101" pitchFamily="2" charset="-122"/>
              </a:rPr>
              <a:t>定额册说明中相关费用的变化说明</a:t>
            </a:r>
            <a:endParaRPr lang="zh-CN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102360" y="1727835"/>
          <a:ext cx="9475470" cy="2760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47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221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584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3784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3F3FEF"/>
                          </a:solidFill>
                        </a:rPr>
                        <a:t>09</a:t>
                      </a:r>
                      <a:r>
                        <a:rPr lang="zh-CN" altLang="en-US" sz="2800" b="1">
                          <a:solidFill>
                            <a:srgbClr val="3F3FEF"/>
                          </a:solidFill>
                        </a:rPr>
                        <a:t>定额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</a:rPr>
                        <a:t>18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定额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8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费用内容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取费基数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7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中小型机械费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定额人工费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3F3FEF"/>
                          </a:solidFill>
                        </a:rPr>
                        <a:t>列入定额工料机中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7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施工困难增加费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定额人工费</a:t>
                      </a:r>
                      <a:endParaRPr lang="zh-CN" altLang="en-US" sz="2800" b="1"/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3F3FEF"/>
                          </a:solidFill>
                        </a:rPr>
                        <a:t>取消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高级装修及设备保护费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定额人工费</a:t>
                      </a:r>
                      <a:endParaRPr lang="zh-CN" altLang="en-US" sz="2800" b="1"/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3F3FEF"/>
                          </a:solidFill>
                        </a:rPr>
                        <a:t>保留</a:t>
                      </a:r>
                    </a:p>
                  </a:txBody>
                  <a:tcPr>
                    <a:lnL w="57150">
                      <a:solidFill>
                        <a:schemeClr val="tx1"/>
                      </a:solidFill>
                      <a:prstDash val="solid"/>
                    </a:lnL>
                    <a:lnR w="57150">
                      <a:solidFill>
                        <a:schemeClr val="tx1"/>
                      </a:solidFill>
                      <a:prstDash val="solid"/>
                    </a:lnR>
                    <a:lnT w="57150">
                      <a:solidFill>
                        <a:schemeClr val="tx1"/>
                      </a:solidFill>
                      <a:prstDash val="solid"/>
                    </a:lnT>
                    <a:lnB w="5715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3470" y="4971415"/>
            <a:ext cx="9484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F3FE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高级装修及设备保护费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，按定额人工费的2.5%计取，其中人工费占25%”</a:t>
            </a:r>
            <a:endParaRPr lang="zh-CN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sz="2000" dirty="0" smtClean="0">
                <a:solidFill>
                  <a:schemeClr val="accent2"/>
                </a:solidFill>
              </a:rPr>
              <a:t>1</a:t>
            </a:r>
            <a:r>
              <a:rPr lang="en-US" altLang="zh-CN" dirty="0" smtClean="0">
                <a:solidFill>
                  <a:schemeClr val="accent2"/>
                </a:solidFill>
              </a:rPr>
              <a:t>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204595" y="931545"/>
            <a:ext cx="963168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fontAlgn="base">
              <a:buNone/>
            </a:pPr>
            <a:r>
              <a:rPr lang="en-US" altLang="zh-CN" sz="2400" b="1" dirty="0">
                <a:latin typeface="+mj-ea"/>
                <a:ea typeface="+mj-ea"/>
                <a:sym typeface="+mn-ea"/>
              </a:rPr>
              <a:t> </a:t>
            </a:r>
            <a:r>
              <a:rPr lang="en-US" altLang="zh-CN" sz="2800" b="1" dirty="0">
                <a:latin typeface="+mj-ea"/>
                <a:ea typeface="+mj-ea"/>
                <a:sym typeface="+mn-ea"/>
              </a:rPr>
              <a:t>2</a:t>
            </a:r>
            <a:r>
              <a:rPr lang="zh-CN" altLang="en-US" sz="2800" b="1" dirty="0">
                <a:latin typeface="+mj-ea"/>
                <a:ea typeface="+mj-ea"/>
                <a:sym typeface="+mn-ea"/>
              </a:rPr>
              <a:t>.关于定额内费用</a:t>
            </a:r>
          </a:p>
          <a:p>
            <a:pPr marL="0" indent="0" fontAlgn="base">
              <a:buNone/>
            </a:pPr>
            <a:r>
              <a:rPr lang="en-US" altLang="zh-CN" sz="2800" b="1" dirty="0">
                <a:sym typeface="+mn-ea"/>
              </a:rPr>
              <a:t>1</a:t>
            </a:r>
            <a:r>
              <a:rPr lang="zh-CN" altLang="en-US" sz="2800" b="1" dirty="0">
                <a:sym typeface="+mn-ea"/>
              </a:rPr>
              <a:t>）脚手架搭拆费</a:t>
            </a:r>
            <a:endParaRPr lang="zh-CN" altLang="en-US" sz="2800" b="1" strike="noStrike" noProof="1"/>
          </a:p>
          <a:p>
            <a:pPr marL="0" indent="0" latinLnBrk="0">
              <a:lnSpc>
                <a:spcPct val="125000"/>
              </a:lnSpc>
              <a:buNone/>
            </a:pPr>
            <a:r>
              <a:rPr lang="zh-CN" altLang="en-US" sz="2800" b="1" dirty="0">
                <a:sym typeface="+mn-ea"/>
              </a:rPr>
              <a:t>    以册说明系数计算的，人工费占</a:t>
            </a:r>
            <a:r>
              <a:rPr lang="en-US" altLang="zh-CN" sz="2800" b="1" dirty="0">
                <a:sym typeface="+mn-ea"/>
              </a:rPr>
              <a:t>35%</a:t>
            </a:r>
            <a:r>
              <a:rPr lang="zh-CN" altLang="en-US" sz="2800" b="1" dirty="0">
                <a:sym typeface="+mn-ea"/>
              </a:rPr>
              <a:t>，其他计入材料费。</a:t>
            </a:r>
          </a:p>
          <a:p>
            <a:pPr marL="0" indent="0" latinLnBrk="0">
              <a:lnSpc>
                <a:spcPct val="125000"/>
              </a:lnSpc>
              <a:buNone/>
            </a:pPr>
            <a:r>
              <a:rPr lang="zh-CN" altLang="en-US" sz="2800" b="1" strike="noStrike" noProof="1"/>
              <a:t>2）</a:t>
            </a:r>
            <a:r>
              <a:rPr lang="zh-CN" altLang="en-US" sz="2800" b="1" strike="noStrike" noProof="1">
                <a:solidFill>
                  <a:srgbClr val="3F3FEF"/>
                </a:solidFill>
              </a:rPr>
              <a:t>操作物高度增加费</a:t>
            </a:r>
            <a:endParaRPr lang="zh-CN" altLang="en-US" sz="2800" b="1" strike="noStrike" noProof="1">
              <a:solidFill>
                <a:schemeClr val="bg2"/>
              </a:solidFill>
            </a:endParaRP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="" xmlns:p14="http://schemas.microsoft.com/office/powerpoint/2010/main" val="2275479309"/>
              </p:ext>
            </p:extLst>
          </p:nvPr>
        </p:nvGraphicFramePr>
        <p:xfrm>
          <a:off x="895014" y="2961903"/>
          <a:ext cx="10250524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1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794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616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5720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定额版本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chemeClr val="tx1"/>
                          </a:solidFill>
                        </a:rPr>
                        <a:t>18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定额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09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定额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费用名称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操作物高度增加费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超高增加费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0">
                <a:tc rowSpan="5"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高度界限</a:t>
                      </a:r>
                      <a:endParaRPr lang="en-US" altLang="zh-CN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第三册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给排水采暖工程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3.6m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3.6m</a:t>
                      </a:r>
                      <a:endParaRPr lang="zh-CN" altLang="en-US" sz="2400" b="1" dirty="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第四册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通风空调工程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6m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6m</a:t>
                      </a:r>
                      <a:endParaRPr lang="zh-CN" altLang="en-US" sz="2400" b="1" dirty="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第五册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消防工程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3.6m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3.6m</a:t>
                      </a:r>
                      <a:endParaRPr lang="zh-CN" altLang="en-US" sz="2400" b="1" dirty="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第六册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电气工程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3.6m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4m</a:t>
                      </a:r>
                      <a:endParaRPr lang="zh-CN" altLang="en-US" sz="2400" b="1" dirty="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第七册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建筑智能化工程</a:t>
                      </a: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》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3.6m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5m</a:t>
                      </a:r>
                      <a:endParaRPr lang="zh-CN" altLang="en-US" sz="2400" b="1" dirty="0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计算基数</a:t>
                      </a:r>
                      <a:endParaRPr lang="en-US" altLang="zh-CN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超过部分的定额人工费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0766" y="44624"/>
            <a:ext cx="50422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共性问题说明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204595" y="931545"/>
            <a:ext cx="10026650" cy="465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fontAlgn="base">
              <a:buNone/>
            </a:pPr>
            <a:r>
              <a:rPr lang="en-US" altLang="zh-CN" sz="2400" b="1" dirty="0">
                <a:latin typeface="+mj-ea"/>
                <a:ea typeface="+mj-ea"/>
                <a:sym typeface="+mn-ea"/>
              </a:rPr>
              <a:t> </a:t>
            </a:r>
            <a:r>
              <a:rPr lang="en-US" altLang="zh-CN" sz="2800" b="1" dirty="0">
                <a:latin typeface="+mj-ea"/>
                <a:ea typeface="+mj-ea"/>
                <a:sym typeface="+mn-ea"/>
              </a:rPr>
              <a:t>2</a:t>
            </a:r>
            <a:r>
              <a:rPr lang="zh-CN" altLang="en-US" sz="2800" b="1" dirty="0">
                <a:latin typeface="+mj-ea"/>
                <a:ea typeface="+mj-ea"/>
                <a:sym typeface="+mn-ea"/>
              </a:rPr>
              <a:t>.关于定额内费用</a:t>
            </a:r>
            <a:endParaRPr lang="en-US" altLang="zh-CN" sz="2800" b="1" dirty="0">
              <a:latin typeface="+mj-ea"/>
              <a:ea typeface="+mj-ea"/>
              <a:sym typeface="+mn-ea"/>
            </a:endParaRPr>
          </a:p>
          <a:p>
            <a:pPr marL="0" indent="0" fontAlgn="base">
              <a:buNone/>
            </a:pPr>
            <a:endParaRPr lang="zh-CN" altLang="en-US" sz="2800" b="1" dirty="0">
              <a:sym typeface="+mn-ea"/>
            </a:endParaRPr>
          </a:p>
          <a:p>
            <a:pPr marL="0" indent="0" latinLnBrk="0">
              <a:lnSpc>
                <a:spcPct val="125000"/>
              </a:lnSpc>
              <a:buNone/>
            </a:pPr>
            <a:r>
              <a:rPr lang="zh-CN" altLang="en-US" sz="2800" strike="noStrike" noProof="1"/>
              <a:t>3）</a:t>
            </a:r>
            <a:r>
              <a:rPr lang="zh-CN" altLang="en-US" sz="2800" b="1" strike="noStrike" noProof="1">
                <a:solidFill>
                  <a:srgbClr val="3F3FEF"/>
                </a:solidFill>
              </a:rPr>
              <a:t>建筑物超高增加费</a:t>
            </a:r>
            <a:r>
              <a:rPr lang="zh-CN" altLang="en-US" sz="2800" strike="noStrike" noProof="1"/>
              <a:t>  </a:t>
            </a:r>
          </a:p>
          <a:p>
            <a:pPr marL="0" indent="0" latinLnBrk="0">
              <a:lnSpc>
                <a:spcPct val="125000"/>
              </a:lnSpc>
              <a:buNone/>
            </a:pPr>
            <a:r>
              <a:rPr lang="zh-CN" altLang="en-US" sz="2800" dirty="0">
                <a:sym typeface="+mn-ea"/>
              </a:rPr>
              <a:t>   </a:t>
            </a:r>
          </a:p>
          <a:p>
            <a:pPr marL="0" indent="0" latinLnBrk="0">
              <a:lnSpc>
                <a:spcPct val="125000"/>
              </a:lnSpc>
              <a:buNone/>
            </a:pPr>
            <a:endParaRPr lang="zh-CN" altLang="en-US" sz="2800" strike="noStrike" noProof="1">
              <a:sym typeface="+mn-ea"/>
            </a:endParaRPr>
          </a:p>
          <a:p>
            <a:pPr marL="0" indent="0" latinLnBrk="0">
              <a:lnSpc>
                <a:spcPct val="125000"/>
              </a:lnSpc>
              <a:buNone/>
            </a:pPr>
            <a:endParaRPr lang="zh-CN" altLang="en-US" sz="2800" strike="noStrike" noProof="1"/>
          </a:p>
          <a:p>
            <a:pPr algn="l" defTabSz="0">
              <a:lnSpc>
                <a:spcPct val="120000"/>
              </a:lnSpc>
              <a:buSzPct val="60000"/>
              <a:buNone/>
            </a:pPr>
            <a:endParaRPr lang="en-US" altLang="zh-CN" sz="2800" b="1" dirty="0" smtClean="0">
              <a:solidFill>
                <a:srgbClr val="FFC000"/>
              </a:solidFill>
              <a:latin typeface="+mn-ea"/>
              <a:cs typeface="+mn-ea"/>
              <a:sym typeface="+mn-ea"/>
            </a:endParaRPr>
          </a:p>
          <a:p>
            <a:pPr algn="l" defTabSz="0">
              <a:lnSpc>
                <a:spcPct val="120000"/>
              </a:lnSpc>
              <a:buSzPct val="60000"/>
              <a:buNone/>
            </a:pPr>
            <a:endParaRPr lang="zh-CN" altLang="en-US" sz="2800" b="1" dirty="0">
              <a:solidFill>
                <a:srgbClr val="FFC000"/>
              </a:solidFill>
              <a:latin typeface="+mn-ea"/>
              <a:cs typeface="+mn-ea"/>
              <a:sym typeface="+mn-ea"/>
            </a:endParaRPr>
          </a:p>
          <a:p>
            <a:pPr algn="l" defTabSz="0">
              <a:lnSpc>
                <a:spcPct val="120000"/>
              </a:lnSpc>
              <a:buSzPct val="60000"/>
              <a:buNone/>
            </a:pPr>
            <a:r>
              <a:rPr lang="zh-CN" altLang="en-US" sz="2800" b="1" dirty="0">
                <a:solidFill>
                  <a:srgbClr val="3F3FEF"/>
                </a:solidFill>
                <a:latin typeface="+mn-ea"/>
                <a:cs typeface="+mn-ea"/>
                <a:sym typeface="+mn-ea"/>
              </a:rPr>
              <a:t>注:在同一建筑物内施工涉及多个楼层或高度时按最大值确定。</a:t>
            </a:r>
            <a:endParaRPr lang="zh-CN" altLang="en-US" sz="2800" b="1" dirty="0">
              <a:solidFill>
                <a:srgbClr val="3F3FEF"/>
              </a:solidFill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545646" y="2574686"/>
          <a:ext cx="7707630" cy="2140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0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271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133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</a:rPr>
                        <a:t>18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定额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09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定额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33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建筑物超高增加费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高层建筑增加费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33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人工费占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65%</a:t>
                      </a:r>
                    </a:p>
                  </a:txBody>
                  <a:tcPr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全部为人工费</a:t>
                      </a:r>
                    </a:p>
                  </a:txBody>
                  <a:tcPr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0766" y="44624"/>
            <a:ext cx="50422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共性问题说明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204595" y="931545"/>
            <a:ext cx="963168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fontAlgn="base">
              <a:buNone/>
            </a:pPr>
            <a:r>
              <a:rPr lang="en-US" altLang="zh-CN" sz="2400" b="1" dirty="0">
                <a:sym typeface="+mn-ea"/>
              </a:rPr>
              <a:t>   </a:t>
            </a:r>
            <a:r>
              <a:rPr lang="en-US" altLang="zh-CN" sz="2400" b="1" dirty="0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 sz="2400" dirty="0">
                <a:latin typeface="+mn-ea"/>
                <a:ea typeface="+mn-ea"/>
                <a:cs typeface="+mn-ea"/>
                <a:sym typeface="+mn-ea"/>
              </a:rPr>
              <a:t>  </a:t>
            </a:r>
          </a:p>
          <a:p>
            <a:pPr marL="0" indent="0" fontAlgn="base">
              <a:buNone/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关于拆除</a:t>
            </a:r>
          </a:p>
          <a:p>
            <a:pPr marL="0" indent="0" fontAlgn="base">
              <a:buNone/>
            </a:pPr>
            <a:endParaRPr lang="zh-CN" altLang="en-US" sz="2400" dirty="0">
              <a:latin typeface="+mn-ea"/>
              <a:ea typeface="+mn-ea"/>
              <a:cs typeface="+mn-ea"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2800" b="1" dirty="0">
                <a:solidFill>
                  <a:srgbClr val="3F3FEF"/>
                </a:solidFill>
                <a:latin typeface="+mn-ea"/>
                <a:ea typeface="+mn-ea"/>
                <a:cs typeface="+mn-ea"/>
                <a:sym typeface="+mn-ea"/>
              </a:rPr>
              <a:t>    保护性拆除</a:t>
            </a:r>
            <a:r>
              <a:rPr lang="zh-CN" altLang="en-US" sz="2800" dirty="0">
                <a:latin typeface="+mn-ea"/>
                <a:ea typeface="+mn-ea"/>
                <a:cs typeface="+mn-ea"/>
                <a:sym typeface="+mn-ea"/>
              </a:rPr>
              <a:t>：指拆除后的主要材料或设备应进行重复使用或利用的拆除。</a:t>
            </a:r>
          </a:p>
          <a:p>
            <a:pPr marL="0" indent="0" fontAlgn="base">
              <a:lnSpc>
                <a:spcPct val="80000"/>
              </a:lnSpc>
              <a:buNone/>
            </a:pPr>
            <a:endParaRPr lang="en-US" altLang="zh-CN" sz="2800" dirty="0">
              <a:latin typeface="+mn-ea"/>
              <a:ea typeface="+mn-ea"/>
              <a:cs typeface="+mn-ea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68985" y="3176905"/>
          <a:ext cx="10502900" cy="2945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96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006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62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286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chemeClr val="tx1"/>
                          </a:solidFill>
                          <a:sym typeface="+mn-ea"/>
                        </a:rPr>
                        <a:t>拆除类型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涉及的册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备注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24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保护性拆除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第五册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消防工程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、第六册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电气工程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、第七册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建筑智能化工程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非保护性拆除按拆除定额乘</a:t>
                      </a:r>
                      <a:r>
                        <a:rPr lang="en-US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0.5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38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非保护性拆除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第三册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给排水采暖工程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、第四册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通风空调工程</a:t>
                      </a:r>
                      <a:r>
                        <a:rPr lang="en-US" altLang="zh-CN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保护性拆除按拆除定额乘</a:t>
                      </a:r>
                      <a:r>
                        <a:rPr lang="en-US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1.3</a:t>
                      </a:r>
                    </a:p>
                  </a:txBody>
                  <a:tcPr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solidFill>
                      <a:srgbClr val="F06DF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0766" y="44624"/>
            <a:ext cx="50422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共性问题说明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4497"/>
            <a:ext cx="12196800" cy="440350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947444" y="1328709"/>
            <a:ext cx="2301875" cy="2308226"/>
            <a:chOff x="6609209" y="790981"/>
            <a:chExt cx="2301875" cy="2308226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6733034" y="914806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969396" y="3754914"/>
            <a:ext cx="6257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定额水平</a:t>
            </a:r>
            <a:r>
              <a:rPr lang="zh-CN" altLang="en-US" sz="4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2641997" y="4570914"/>
            <a:ext cx="691276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477893" y="1815152"/>
            <a:ext cx="1241014" cy="1335340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Tm="5487">
    <p:push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1" name="Freeform 18"/>
          <p:cNvSpPr/>
          <p:nvPr/>
        </p:nvSpPr>
        <p:spPr bwMode="auto">
          <a:xfrm rot="13189566">
            <a:off x="4281912" y="3825655"/>
            <a:ext cx="955726" cy="460435"/>
          </a:xfrm>
          <a:custGeom>
            <a:avLst/>
            <a:gdLst>
              <a:gd name="T0" fmla="*/ 336 w 336"/>
              <a:gd name="T1" fmla="*/ 388 h 388"/>
              <a:gd name="T2" fmla="*/ 168 w 336"/>
              <a:gd name="T3" fmla="*/ 291 h 388"/>
              <a:gd name="T4" fmla="*/ 0 w 336"/>
              <a:gd name="T5" fmla="*/ 194 h 388"/>
              <a:gd name="T6" fmla="*/ 168 w 336"/>
              <a:gd name="T7" fmla="*/ 97 h 388"/>
              <a:gd name="T8" fmla="*/ 336 w 336"/>
              <a:gd name="T9" fmla="*/ 0 h 388"/>
              <a:gd name="T10" fmla="*/ 336 w 336"/>
              <a:gd name="T11" fmla="*/ 194 h 388"/>
              <a:gd name="T12" fmla="*/ 336 w 336"/>
              <a:gd name="T13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336" y="388"/>
                </a:moveTo>
                <a:lnTo>
                  <a:pt x="168" y="291"/>
                </a:lnTo>
                <a:lnTo>
                  <a:pt x="0" y="194"/>
                </a:lnTo>
                <a:lnTo>
                  <a:pt x="168" y="97"/>
                </a:lnTo>
                <a:lnTo>
                  <a:pt x="336" y="0"/>
                </a:lnTo>
                <a:lnTo>
                  <a:pt x="336" y="194"/>
                </a:lnTo>
                <a:lnTo>
                  <a:pt x="336" y="3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43" name="Freeform 20"/>
          <p:cNvSpPr/>
          <p:nvPr/>
        </p:nvSpPr>
        <p:spPr bwMode="auto">
          <a:xfrm rot="20691711">
            <a:off x="4362782" y="1880815"/>
            <a:ext cx="1005318" cy="400110"/>
          </a:xfrm>
          <a:custGeom>
            <a:avLst/>
            <a:gdLst>
              <a:gd name="T0" fmla="*/ 336 w 336"/>
              <a:gd name="T1" fmla="*/ 194 h 388"/>
              <a:gd name="T2" fmla="*/ 168 w 336"/>
              <a:gd name="T3" fmla="*/ 291 h 388"/>
              <a:gd name="T4" fmla="*/ 0 w 336"/>
              <a:gd name="T5" fmla="*/ 388 h 388"/>
              <a:gd name="T6" fmla="*/ 0 w 336"/>
              <a:gd name="T7" fmla="*/ 194 h 388"/>
              <a:gd name="T8" fmla="*/ 0 w 336"/>
              <a:gd name="T9" fmla="*/ 0 h 388"/>
              <a:gd name="T10" fmla="*/ 168 w 336"/>
              <a:gd name="T11" fmla="*/ 97 h 388"/>
              <a:gd name="T12" fmla="*/ 336 w 336"/>
              <a:gd name="T13" fmla="*/ 194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6" h="388">
                <a:moveTo>
                  <a:pt x="336" y="194"/>
                </a:moveTo>
                <a:lnTo>
                  <a:pt x="168" y="291"/>
                </a:lnTo>
                <a:lnTo>
                  <a:pt x="0" y="388"/>
                </a:lnTo>
                <a:lnTo>
                  <a:pt x="0" y="194"/>
                </a:lnTo>
                <a:lnTo>
                  <a:pt x="0" y="0"/>
                </a:lnTo>
                <a:lnTo>
                  <a:pt x="168" y="97"/>
                </a:lnTo>
                <a:lnTo>
                  <a:pt x="336" y="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+mn-ea"/>
              <a:ea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06408" y="1756489"/>
            <a:ext cx="2221572" cy="2250953"/>
            <a:chOff x="2001378" y="980905"/>
            <a:chExt cx="2058988" cy="2060575"/>
          </a:xfrm>
        </p:grpSpPr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2001378" y="980905"/>
              <a:ext cx="2058988" cy="2060575"/>
            </a:xfrm>
            <a:prstGeom prst="ellipse">
              <a:avLst/>
            </a:prstGeom>
            <a:solidFill>
              <a:schemeClr val="tx1"/>
            </a:solidFill>
            <a:ln w="10" cap="flat">
              <a:noFill/>
              <a:prstDash val="solid"/>
              <a:miter lim="800000"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62958" y="1506208"/>
              <a:ext cx="1492298" cy="986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2"/>
                  </a:solidFill>
                  <a:latin typeface="+mn-ea"/>
                  <a:ea typeface="+mn-ea"/>
                </a:rPr>
                <a:t>测算</a:t>
              </a:r>
              <a:endParaRPr lang="en-US" altLang="zh-CN" sz="3200" b="1" dirty="0">
                <a:solidFill>
                  <a:schemeClr val="accent2"/>
                </a:solidFill>
                <a:latin typeface="+mn-ea"/>
                <a:ea typeface="+mn-ea"/>
              </a:endParaRPr>
            </a:p>
            <a:p>
              <a:pPr algn="ctr"/>
              <a:r>
                <a:rPr lang="zh-CN" altLang="en-US" sz="3200" b="1" dirty="0">
                  <a:solidFill>
                    <a:schemeClr val="accent2"/>
                  </a:solidFill>
                  <a:latin typeface="+mn-ea"/>
                  <a:ea typeface="+mn-ea"/>
                </a:rPr>
                <a:t>内容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582565" y="982054"/>
            <a:ext cx="3312368" cy="1714531"/>
            <a:chOff x="2505075" y="3470276"/>
            <a:chExt cx="1952302" cy="981075"/>
          </a:xfrm>
        </p:grpSpPr>
        <p:sp>
          <p:nvSpPr>
            <p:cNvPr id="59" name="Freeform 10"/>
            <p:cNvSpPr/>
            <p:nvPr/>
          </p:nvSpPr>
          <p:spPr bwMode="auto">
            <a:xfrm>
              <a:off x="2505075" y="3470276"/>
              <a:ext cx="1952302" cy="981075"/>
            </a:xfrm>
            <a:custGeom>
              <a:avLst/>
              <a:gdLst>
                <a:gd name="T0" fmla="*/ 1037 w 1105"/>
                <a:gd name="T1" fmla="*/ 429 h 1106"/>
                <a:gd name="T2" fmla="*/ 676 w 1105"/>
                <a:gd name="T3" fmla="*/ 1037 h 1106"/>
                <a:gd name="T4" fmla="*/ 68 w 1105"/>
                <a:gd name="T5" fmla="*/ 677 h 1106"/>
                <a:gd name="T6" fmla="*/ 428 w 1105"/>
                <a:gd name="T7" fmla="*/ 68 h 1106"/>
                <a:gd name="T8" fmla="*/ 1037 w 1105"/>
                <a:gd name="T9" fmla="*/ 429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106">
                  <a:moveTo>
                    <a:pt x="1037" y="429"/>
                  </a:moveTo>
                  <a:cubicBezTo>
                    <a:pt x="1105" y="696"/>
                    <a:pt x="944" y="969"/>
                    <a:pt x="676" y="1037"/>
                  </a:cubicBezTo>
                  <a:cubicBezTo>
                    <a:pt x="409" y="1106"/>
                    <a:pt x="137" y="944"/>
                    <a:pt x="68" y="677"/>
                  </a:cubicBezTo>
                  <a:cubicBezTo>
                    <a:pt x="0" y="409"/>
                    <a:pt x="161" y="137"/>
                    <a:pt x="428" y="68"/>
                  </a:cubicBezTo>
                  <a:cubicBezTo>
                    <a:pt x="696" y="0"/>
                    <a:pt x="968" y="161"/>
                    <a:pt x="1037" y="42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599307" y="3676535"/>
              <a:ext cx="1645864" cy="545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、安装工程</a:t>
              </a:r>
              <a:endPara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定额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水平测算</a:t>
              </a:r>
              <a:endParaRPr lang="zh-CN" altLang="en-US" sz="2800" b="1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666333" y="3605205"/>
            <a:ext cx="3384376" cy="1632657"/>
            <a:chOff x="457200" y="1374776"/>
            <a:chExt cx="982663" cy="981075"/>
          </a:xfrm>
        </p:grpSpPr>
        <p:sp>
          <p:nvSpPr>
            <p:cNvPr id="68" name="Freeform 13"/>
            <p:cNvSpPr/>
            <p:nvPr/>
          </p:nvSpPr>
          <p:spPr bwMode="auto">
            <a:xfrm>
              <a:off x="457200" y="1374776"/>
              <a:ext cx="982663" cy="981075"/>
            </a:xfrm>
            <a:custGeom>
              <a:avLst/>
              <a:gdLst>
                <a:gd name="T0" fmla="*/ 677 w 1106"/>
                <a:gd name="T1" fmla="*/ 1037 h 1106"/>
                <a:gd name="T2" fmla="*/ 69 w 1106"/>
                <a:gd name="T3" fmla="*/ 677 h 1106"/>
                <a:gd name="T4" fmla="*/ 429 w 1106"/>
                <a:gd name="T5" fmla="*/ 69 h 1106"/>
                <a:gd name="T6" fmla="*/ 1037 w 1106"/>
                <a:gd name="T7" fmla="*/ 429 h 1106"/>
                <a:gd name="T8" fmla="*/ 677 w 1106"/>
                <a:gd name="T9" fmla="*/ 1037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6" h="1106">
                  <a:moveTo>
                    <a:pt x="677" y="1037"/>
                  </a:moveTo>
                  <a:cubicBezTo>
                    <a:pt x="410" y="1106"/>
                    <a:pt x="137" y="945"/>
                    <a:pt x="69" y="677"/>
                  </a:cubicBezTo>
                  <a:cubicBezTo>
                    <a:pt x="0" y="410"/>
                    <a:pt x="162" y="137"/>
                    <a:pt x="429" y="69"/>
                  </a:cubicBezTo>
                  <a:cubicBezTo>
                    <a:pt x="697" y="0"/>
                    <a:pt x="969" y="162"/>
                    <a:pt x="1037" y="429"/>
                  </a:cubicBezTo>
                  <a:cubicBezTo>
                    <a:pt x="1106" y="696"/>
                    <a:pt x="945" y="969"/>
                    <a:pt x="677" y="10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57200" y="1645120"/>
              <a:ext cx="982663" cy="314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1">
                      <a:lumMod val="50000"/>
                    </a:schemeClr>
                  </a:solidFill>
                  <a:latin typeface="+mn-ea"/>
                  <a:ea typeface="+mn-ea"/>
                </a:rPr>
                <a:t>2</a:t>
              </a:r>
              <a:r>
                <a:rPr lang="zh-CN" altLang="en-US" sz="2800" b="1" dirty="0">
                  <a:solidFill>
                    <a:schemeClr val="accent1">
                      <a:lumMod val="50000"/>
                    </a:schemeClr>
                  </a:solidFill>
                  <a:latin typeface="+mn-ea"/>
                  <a:ea typeface="+mn-ea"/>
                </a:rPr>
                <a:t>、费用水平测算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7573">
        <p14:prism isInverted="1"/>
      </p:transition>
    </mc:Choice>
    <mc:Fallback>
      <p:transition spd="slow" advTm="75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dirty="0" smtClean="0">
                <a:solidFill>
                  <a:schemeClr val="accent2"/>
                </a:solidFill>
              </a:rPr>
              <a:t>2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8" name="矩形 83"/>
          <p:cNvSpPr>
            <a:spLocks noChangeArrowheads="1"/>
          </p:cNvSpPr>
          <p:nvPr/>
        </p:nvSpPr>
        <p:spPr bwMode="auto">
          <a:xfrm>
            <a:off x="1374437" y="2157900"/>
            <a:ext cx="9750962" cy="3970318"/>
          </a:xfrm>
          <a:prstGeom prst="rect">
            <a:avLst/>
          </a:prstGeom>
          <a:solidFill>
            <a:srgbClr val="F2F2F2"/>
          </a:solidFill>
          <a:ln w="9525" cmpd="sng">
            <a:solidFill>
              <a:schemeClr val="accent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504914" y="2430229"/>
            <a:ext cx="9490009" cy="168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latinLnBrk="0">
              <a:lnSpc>
                <a:spcPct val="200000"/>
              </a:lnSpc>
            </a:pPr>
            <a:r>
              <a:rPr lang="zh-CN" altLang="en-US" sz="2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本次测算从全省范围内选择</a:t>
            </a:r>
            <a:r>
              <a:rPr lang="zh-CN" altLang="en-US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</a:t>
            </a:r>
            <a:r>
              <a:rPr lang="en-US" altLang="zh-CN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zh-CN" altLang="en-US" sz="2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不同类型的典型</a:t>
            </a:r>
            <a:r>
              <a:rPr lang="zh-CN" altLang="en-US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工程</a:t>
            </a:r>
            <a:r>
              <a:rPr lang="zh-CN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zh-CN" sz="2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典型工程涉及</a:t>
            </a:r>
            <a:r>
              <a:rPr lang="zh-CN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子目基本</a:t>
            </a:r>
            <a:r>
              <a:rPr lang="zh-CN" sz="2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覆盖各专业常用子目。</a:t>
            </a:r>
          </a:p>
        </p:txBody>
      </p:sp>
      <p:sp>
        <p:nvSpPr>
          <p:cNvPr id="20" name="Freeform 12"/>
          <p:cNvSpPr/>
          <p:nvPr/>
        </p:nvSpPr>
        <p:spPr bwMode="auto">
          <a:xfrm>
            <a:off x="1120722" y="192714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 flipH="1" flipV="1">
            <a:off x="10816684" y="58326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Box 54"/>
          <p:cNvSpPr txBox="1"/>
          <p:nvPr/>
        </p:nvSpPr>
        <p:spPr>
          <a:xfrm>
            <a:off x="1331151" y="727229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</a:t>
            </a:r>
            <a:r>
              <a:rPr lang="en-US" altLang="zh-CN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定额水平测算</a:t>
            </a:r>
          </a:p>
        </p:txBody>
      </p:sp>
      <p:sp>
        <p:nvSpPr>
          <p:cNvPr id="9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一、安装工程定额水平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  <p:sp>
        <p:nvSpPr>
          <p:cNvPr id="10" name="TextBox 54">
            <a:extLst>
              <a:ext uri="{FF2B5EF4-FFF2-40B4-BE49-F238E27FC236}">
                <a16:creationId xmlns="" xmlns:a16="http://schemas.microsoft.com/office/drawing/2014/main" id="{1E80ED08-2A18-4BE9-A300-73411B50C7D0}"/>
              </a:ext>
            </a:extLst>
          </p:cNvPr>
          <p:cNvSpPr txBox="1"/>
          <p:nvPr/>
        </p:nvSpPr>
        <p:spPr>
          <a:xfrm>
            <a:off x="1487661" y="1339372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典型工程选取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7330" y="892810"/>
            <a:ext cx="4283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2</a:t>
            </a:r>
            <a:r>
              <a:rPr lang="zh-CN" altLang="en-US" sz="2800" b="1" dirty="0">
                <a:solidFill>
                  <a:srgbClr val="7030A0"/>
                </a:solidFill>
                <a:latin typeface="+mj-ea"/>
                <a:ea typeface="+mj-ea"/>
              </a:rPr>
              <a:t>、测算结果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121AF49A-FDE6-4ECE-8131-858580D7F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8605093"/>
              </p:ext>
            </p:extLst>
          </p:nvPr>
        </p:nvGraphicFramePr>
        <p:xfrm>
          <a:off x="1395482" y="2214554"/>
          <a:ext cx="8771116" cy="2295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="" xmlns:a16="http://schemas.microsoft.com/office/drawing/2014/main" val="182142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1532801573"/>
                    </a:ext>
                  </a:extLst>
                </a:gridCol>
                <a:gridCol w="1245945">
                  <a:extLst>
                    <a:ext uri="{9D8B030D-6E8A-4147-A177-3AD203B41FA5}">
                      <a16:colId xmlns="" xmlns:a16="http://schemas.microsoft.com/office/drawing/2014/main" val="1499807557"/>
                    </a:ext>
                  </a:extLst>
                </a:gridCol>
                <a:gridCol w="1271753">
                  <a:extLst>
                    <a:ext uri="{9D8B030D-6E8A-4147-A177-3AD203B41FA5}">
                      <a16:colId xmlns="" xmlns:a16="http://schemas.microsoft.com/office/drawing/2014/main" val="2333877220"/>
                    </a:ext>
                  </a:extLst>
                </a:gridCol>
                <a:gridCol w="1362513">
                  <a:extLst>
                    <a:ext uri="{9D8B030D-6E8A-4147-A177-3AD203B41FA5}">
                      <a16:colId xmlns="" xmlns:a16="http://schemas.microsoft.com/office/drawing/2014/main" val="242018551"/>
                    </a:ext>
                  </a:extLst>
                </a:gridCol>
                <a:gridCol w="1362513">
                  <a:extLst>
                    <a:ext uri="{9D8B030D-6E8A-4147-A177-3AD203B41FA5}">
                      <a16:colId xmlns="" xmlns:a16="http://schemas.microsoft.com/office/drawing/2014/main" val="529577937"/>
                    </a:ext>
                  </a:extLst>
                </a:gridCol>
              </a:tblGrid>
              <a:tr h="824216">
                <a:tc rowSpan="2">
                  <a:txBody>
                    <a:bodyPr/>
                    <a:lstStyle/>
                    <a:p>
                      <a:pPr algn="ctr"/>
                      <a:r>
                        <a:rPr lang="zh-CN" sz="2400" dirty="0">
                          <a:solidFill>
                            <a:schemeClr val="tx1"/>
                          </a:solidFill>
                          <a:effectLst/>
                        </a:rPr>
                        <a:t>定额名称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dirty="0">
                          <a:solidFill>
                            <a:srgbClr val="3F3FEF"/>
                          </a:solidFill>
                          <a:effectLst/>
                        </a:rPr>
                        <a:t>消耗量水平测算（</a:t>
                      </a:r>
                      <a:r>
                        <a:rPr lang="en-US" sz="2400" dirty="0">
                          <a:solidFill>
                            <a:srgbClr val="3F3FEF"/>
                          </a:solidFill>
                          <a:effectLst/>
                        </a:rPr>
                        <a:t> % </a:t>
                      </a:r>
                      <a:r>
                        <a:rPr lang="zh-CN" sz="2400" dirty="0">
                          <a:solidFill>
                            <a:srgbClr val="3F3FEF"/>
                          </a:solidFill>
                          <a:effectLst/>
                        </a:rPr>
                        <a:t>）</a:t>
                      </a:r>
                      <a:endParaRPr lang="zh-CN" sz="2400" dirty="0">
                        <a:solidFill>
                          <a:srgbClr val="3F3FE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2400" dirty="0">
                          <a:solidFill>
                            <a:srgbClr val="F06DFC"/>
                          </a:solidFill>
                          <a:effectLst/>
                        </a:rPr>
                        <a:t>考虑人工单价上调因素定额直接费</a:t>
                      </a:r>
                      <a:r>
                        <a:rPr lang="zh-CN" sz="2400" dirty="0" smtClean="0">
                          <a:solidFill>
                            <a:srgbClr val="F06DFC"/>
                          </a:solidFill>
                          <a:effectLst/>
                        </a:rPr>
                        <a:t>测算</a:t>
                      </a:r>
                      <a:endParaRPr lang="zh-CN" sz="2400" dirty="0">
                        <a:solidFill>
                          <a:srgbClr val="F06DF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02381772"/>
                  </a:ext>
                </a:extLst>
              </a:tr>
              <a:tr h="7200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b="1" dirty="0">
                          <a:effectLst/>
                        </a:rPr>
                        <a:t>人工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b="1" dirty="0">
                          <a:effectLst/>
                        </a:rPr>
                        <a:t>定额直接费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b="1" dirty="0">
                          <a:effectLst/>
                        </a:rPr>
                        <a:t>人工费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b="1">
                          <a:effectLst/>
                        </a:rPr>
                        <a:t>材料费</a:t>
                      </a:r>
                      <a:endParaRPr lang="zh-CN" sz="2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400" b="1" dirty="0">
                          <a:effectLst/>
                        </a:rPr>
                        <a:t>机械费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41300769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安装工程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28.81%</a:t>
                      </a:r>
                      <a:endParaRPr lang="en-US" altLang="zh-CN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8.65</a:t>
                      </a:r>
                      <a:r>
                        <a:rPr lang="en-US" sz="2400" b="1" smtClean="0">
                          <a:solidFill>
                            <a:srgbClr val="F06DFC"/>
                          </a:solidFill>
                          <a:effectLst/>
                        </a:rPr>
                        <a:t> 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lang="en-US" sz="2400" b="1" dirty="0" smtClean="0">
                          <a:solidFill>
                            <a:srgbClr val="F06DFC"/>
                          </a:solidFill>
                          <a:effectLst/>
                        </a:rPr>
                        <a:t> 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</a:t>
                      </a:r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  <a:buNone/>
                      </a:pPr>
                      <a:r>
                        <a:rPr lang="en-US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6677631"/>
                  </a:ext>
                </a:extLst>
              </a:tr>
            </a:tbl>
          </a:graphicData>
        </a:graphic>
      </p:graphicFrame>
      <p:sp>
        <p:nvSpPr>
          <p:cNvPr id="7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一、安装工程定额水平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accent2"/>
                </a:solidFill>
              </a:rPr>
              <a:t>Part 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903" y="1268760"/>
            <a:ext cx="11572956" cy="518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609600" algn="l" eaLnBrk="0" latin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）、关于人工</a:t>
            </a:r>
            <a:endParaRPr lang="zh-CN" altLang="en-US" sz="2800" b="1" dirty="0">
              <a:latin typeface="+mn-ea"/>
              <a:ea typeface="+mn-ea"/>
              <a:cs typeface="+mn-ea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）由于施工技术、工艺、管理水平的提高，以及机械化程度、劳动生产效率的提高，特别是小型施工机具的大量使用，使人工消耗量降低；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18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修缮定额成品化、成套化安装覆盖面比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修缮定额广，标准化水平相比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年也大大的提高，也使人工消耗量水降低；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3) 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辅材中成品材料的运用，减少了制作用工时间。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4) 18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修缮综合人工单价比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年上涨了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119%~253%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，由于采用了新的人工拆分比例，人工费的涨幅为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5%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，在合理控制范围内。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57821" y="800043"/>
            <a:ext cx="32554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3</a:t>
            </a:r>
            <a:r>
              <a:rPr lang="zh-CN" altLang="en-US" sz="2800" b="1" dirty="0">
                <a:solidFill>
                  <a:srgbClr val="7030A0"/>
                </a:solidFill>
                <a:latin typeface="+mj-ea"/>
                <a:ea typeface="+mj-ea"/>
              </a:rPr>
              <a:t>、测算结果分析：</a:t>
            </a:r>
          </a:p>
        </p:txBody>
      </p:sp>
      <p:sp>
        <p:nvSpPr>
          <p:cNvPr id="7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一、安装工程定额水平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516" y="1428736"/>
            <a:ext cx="115729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）关于材料：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）增加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了辅材并调整含量，同时增加一定比例的其他材料费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；</a:t>
            </a:r>
            <a:endParaRPr lang="en-US" altLang="zh-CN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）增加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了管道试压等措施材料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；</a:t>
            </a:r>
            <a:endParaRPr lang="en-US" altLang="zh-CN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）部分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定额子目的计量单位缩小，部分材料消耗量有所提高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；</a:t>
            </a:r>
            <a:endParaRPr lang="en-US" altLang="zh-CN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）节能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环保材料的运用。</a:t>
            </a:r>
            <a:endParaRPr lang="en-US" altLang="zh-CN" sz="2800" b="1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6091" y="785794"/>
            <a:ext cx="32554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3</a:t>
            </a:r>
            <a:r>
              <a:rPr lang="zh-CN" altLang="en-US" sz="2800" b="1" dirty="0">
                <a:solidFill>
                  <a:srgbClr val="7030A0"/>
                </a:solidFill>
                <a:latin typeface="+mj-ea"/>
                <a:ea typeface="+mj-ea"/>
              </a:rPr>
              <a:t>、测算结果分析：</a:t>
            </a:r>
          </a:p>
        </p:txBody>
      </p:sp>
      <p:sp>
        <p:nvSpPr>
          <p:cNvPr id="6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一、安装工程定额水平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40531" y="1214422"/>
            <a:ext cx="11017224" cy="3408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、定额的“</a:t>
            </a:r>
            <a:r>
              <a:rPr lang="zh-CN" altLang="en-US" sz="2800" b="1" dirty="0">
                <a:solidFill>
                  <a:srgbClr val="006BBC"/>
                </a:solidFill>
                <a:latin typeface="+mn-ea"/>
                <a:ea typeface="+mn-ea"/>
                <a:cs typeface="+mn-ea"/>
              </a:rPr>
              <a:t>工作内容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”由章说明移入定额子目。</a:t>
            </a:r>
          </a:p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4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定额机械费按系数计取，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18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定额机械消耗量及单价定额工料机明细栏中列示。</a:t>
            </a:r>
          </a:p>
          <a:p>
            <a:pPr indent="457200" eaLnBrk="1" latinLnBrk="0" hangingPunct="1">
              <a:lnSpc>
                <a:spcPct val="200000"/>
              </a:lnSpc>
            </a:pPr>
            <a:r>
              <a:rPr lang="en-US" altLang="zh-CN" sz="2800" b="1" dirty="0"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 dirty="0">
                <a:latin typeface="+mn-ea"/>
                <a:ea typeface="+mn-ea"/>
                <a:cs typeface="+mn-ea"/>
              </a:rPr>
              <a:t>、定额编号由</a:t>
            </a:r>
            <a:r>
              <a:rPr lang="en-US" altLang="zh-CN" sz="2800" b="1" dirty="0">
                <a:latin typeface="+mn-ea"/>
                <a:ea typeface="+mn-ea"/>
                <a:cs typeface="+mn-ea"/>
              </a:rPr>
              <a:t>21-1         </a:t>
            </a:r>
            <a:r>
              <a:rPr lang="en-US" altLang="zh-CN" sz="2800" b="1" dirty="0">
                <a:latin typeface="+mn-ea"/>
                <a:ea typeface="+mn-ea"/>
              </a:rPr>
              <a:t>3-1-1</a:t>
            </a:r>
            <a:endParaRPr lang="zh-CN" altLang="en-US" sz="2800" b="1" dirty="0">
              <a:latin typeface="+mn-ea"/>
              <a:ea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621" y="4078134"/>
            <a:ext cx="515038" cy="4073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076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一、定额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结构变化情况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014" y="1484784"/>
            <a:ext cx="115729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（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）关于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机械：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18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定额机械幅度差比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09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定额减少了</a:t>
            </a: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15%</a:t>
            </a:r>
            <a:r>
              <a:rPr lang="zh-CN" altLang="en-US" sz="2800" b="1" dirty="0">
                <a:latin typeface="+mn-ea"/>
                <a:ea typeface="+mn-ea"/>
                <a:cs typeface="+mn-ea"/>
                <a:sym typeface="+mn-ea"/>
              </a:rPr>
              <a:t>。</a:t>
            </a:r>
            <a:endParaRPr lang="en-US" altLang="zh-CN" sz="2800" b="1" dirty="0">
              <a:latin typeface="+mn-ea"/>
              <a:ea typeface="+mn-ea"/>
              <a:cs typeface="+mn-ea"/>
              <a:sym typeface="+mn-ea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800" b="1" dirty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定额施工主要以人工为主，中小型机械费是按定额人工费乘以系数计取。本次定额编制时考虑了必要的加工机械及吊装机械。如减压器组成安装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法兰连接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)DN100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子目，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18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定额增加管子切断套丝机、砂轮切割机、电焊机、电焊机烘干箱、电焊机恒温箱、试压泵的机械费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。</a:t>
            </a:r>
            <a:endParaRPr lang="en-US" altLang="zh-CN" sz="2800" b="1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821" y="800043"/>
            <a:ext cx="32554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3</a:t>
            </a:r>
            <a:r>
              <a:rPr lang="zh-CN" altLang="en-US" sz="2800" b="1" dirty="0">
                <a:solidFill>
                  <a:srgbClr val="7030A0"/>
                </a:solidFill>
                <a:latin typeface="+mj-ea"/>
                <a:ea typeface="+mj-ea"/>
              </a:rPr>
              <a:t>、测算结果分析：</a:t>
            </a:r>
          </a:p>
        </p:txBody>
      </p:sp>
      <p:sp>
        <p:nvSpPr>
          <p:cNvPr id="6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一、安装工程定额水平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sz="2000" dirty="0" smtClean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2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8" name="矩形 83"/>
          <p:cNvSpPr>
            <a:spLocks noChangeArrowheads="1"/>
          </p:cNvSpPr>
          <p:nvPr/>
        </p:nvSpPr>
        <p:spPr bwMode="auto">
          <a:xfrm>
            <a:off x="1374437" y="2157900"/>
            <a:ext cx="9750962" cy="3970318"/>
          </a:xfrm>
          <a:prstGeom prst="rect">
            <a:avLst/>
          </a:prstGeom>
          <a:solidFill>
            <a:srgbClr val="F2F2F2"/>
          </a:solidFill>
          <a:ln w="9525" cmpd="sng">
            <a:solidFill>
              <a:schemeClr val="accent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504914" y="2430229"/>
            <a:ext cx="9490009" cy="254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latinLnBrk="0">
              <a:lnSpc>
                <a:spcPct val="200000"/>
              </a:lnSpc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本次测算从全省范围内选择了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个不同类型的典型工程，其中结构工程及装饰工程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个，安装工程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。典型工程涉及子目，基本覆盖各专业常用子目。</a:t>
            </a:r>
          </a:p>
        </p:txBody>
      </p:sp>
      <p:sp>
        <p:nvSpPr>
          <p:cNvPr id="20" name="Freeform 12"/>
          <p:cNvSpPr/>
          <p:nvPr/>
        </p:nvSpPr>
        <p:spPr bwMode="auto">
          <a:xfrm>
            <a:off x="1120722" y="192714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 flipH="1" flipV="1">
            <a:off x="10816684" y="58326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二、费用水平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  <p:sp>
        <p:nvSpPr>
          <p:cNvPr id="10" name="TextBox 54">
            <a:extLst>
              <a:ext uri="{FF2B5EF4-FFF2-40B4-BE49-F238E27FC236}">
                <a16:creationId xmlns="" xmlns:a16="http://schemas.microsoft.com/office/drawing/2014/main" id="{1E80ED08-2A18-4BE9-A300-73411B50C7D0}"/>
              </a:ext>
            </a:extLst>
          </p:cNvPr>
          <p:cNvSpPr txBox="1"/>
          <p:nvPr/>
        </p:nvSpPr>
        <p:spPr>
          <a:xfrm>
            <a:off x="1487661" y="1339372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典型工程选取</a:t>
            </a:r>
          </a:p>
        </p:txBody>
      </p:sp>
    </p:spTree>
    <p:extLst>
      <p:ext uri="{BB962C8B-B14F-4D97-AF65-F5344CB8AC3E}">
        <p14:creationId xmlns="" xmlns:p14="http://schemas.microsoft.com/office/powerpoint/2010/main" val="23959836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dirty="0" smtClean="0">
                <a:solidFill>
                  <a:schemeClr val="accent2"/>
                </a:solidFill>
              </a:rPr>
              <a:t>2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8" name="矩形 83"/>
          <p:cNvSpPr>
            <a:spLocks noChangeArrowheads="1"/>
          </p:cNvSpPr>
          <p:nvPr/>
        </p:nvSpPr>
        <p:spPr bwMode="auto">
          <a:xfrm>
            <a:off x="1330766" y="2071678"/>
            <a:ext cx="9750962" cy="3970318"/>
          </a:xfrm>
          <a:prstGeom prst="rect">
            <a:avLst/>
          </a:prstGeom>
          <a:solidFill>
            <a:srgbClr val="F2F2F2"/>
          </a:solidFill>
          <a:ln w="9525" cmpd="sng">
            <a:solidFill>
              <a:schemeClr val="accent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1504914" y="2430229"/>
            <a:ext cx="9490009" cy="396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j-ea"/>
                <a:ea typeface="+mj-ea"/>
              </a:rPr>
              <a:t>（</a:t>
            </a:r>
            <a:r>
              <a:rPr lang="zh-CN" altLang="en-US" sz="2800" b="1" dirty="0">
                <a:latin typeface="+mn-ea"/>
                <a:ea typeface="+mn-ea"/>
              </a:rPr>
              <a:t>一）统一计价方法</a:t>
            </a: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      将所选的典型工程统一转换为定额计价的预算数据，检查定额套项是否准确；</a:t>
            </a: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（二）按新定额进行套项，计算直接工程费；</a:t>
            </a: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（三）按原取费水平计算各典型工程的费率；</a:t>
            </a: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（四）按权重综合考虑，计算各典型工程的综合费率。</a:t>
            </a:r>
          </a:p>
          <a:p>
            <a:pPr algn="just" latinLnBrk="0">
              <a:lnSpc>
                <a:spcPct val="200000"/>
              </a:lnSpc>
            </a:pPr>
            <a:endParaRPr lang="zh-CN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976276" y="178592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 flipH="1" flipV="1">
            <a:off x="10817409" y="577688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54">
            <a:extLst>
              <a:ext uri="{FF2B5EF4-FFF2-40B4-BE49-F238E27FC236}">
                <a16:creationId xmlns="" xmlns:a16="http://schemas.microsoft.com/office/drawing/2014/main" id="{1E80ED08-2A18-4BE9-A300-73411B50C7D0}"/>
              </a:ext>
            </a:extLst>
          </p:cNvPr>
          <p:cNvSpPr txBox="1"/>
          <p:nvPr/>
        </p:nvSpPr>
        <p:spPr>
          <a:xfrm>
            <a:off x="1504914" y="1078387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测算过程</a:t>
            </a:r>
          </a:p>
        </p:txBody>
      </p:sp>
      <p:sp>
        <p:nvSpPr>
          <p:cNvPr id="11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二、费用水平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  <p:extLst>
      <p:ext uri="{BB962C8B-B14F-4D97-AF65-F5344CB8AC3E}">
        <p14:creationId xmlns="" xmlns:p14="http://schemas.microsoft.com/office/powerpoint/2010/main" val="3778367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 </a:t>
            </a:r>
            <a:r>
              <a:rPr lang="en-US" altLang="zh-CN" sz="2000" dirty="0" smtClean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2 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TextBox 84"/>
          <p:cNvSpPr txBox="1">
            <a:spLocks noChangeArrowheads="1"/>
          </p:cNvSpPr>
          <p:nvPr/>
        </p:nvSpPr>
        <p:spPr bwMode="auto">
          <a:xfrm>
            <a:off x="944505" y="1622656"/>
            <a:ext cx="10626484" cy="523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调整依据：建标</a:t>
            </a:r>
            <a:r>
              <a:rPr lang="en-US" altLang="zh-CN" sz="2800" b="1" dirty="0">
                <a:latin typeface="+mn-ea"/>
                <a:ea typeface="+mn-ea"/>
              </a:rPr>
              <a:t>[2013]44</a:t>
            </a:r>
            <a:r>
              <a:rPr lang="zh-CN" altLang="en-US" sz="2800" b="1" dirty="0">
                <a:latin typeface="+mn-ea"/>
                <a:ea typeface="+mn-ea"/>
              </a:rPr>
              <a:t>号文  建标造</a:t>
            </a:r>
            <a:r>
              <a:rPr lang="en-US" altLang="zh-CN" sz="2800" b="1" dirty="0">
                <a:latin typeface="+mn-ea"/>
                <a:ea typeface="+mn-ea"/>
              </a:rPr>
              <a:t>[2016]49</a:t>
            </a:r>
            <a:r>
              <a:rPr lang="zh-CN" altLang="en-US" sz="2800" b="1" dirty="0">
                <a:latin typeface="+mn-ea"/>
                <a:ea typeface="+mn-ea"/>
              </a:rPr>
              <a:t>号文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（一）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检验试验费</a:t>
            </a:r>
            <a:r>
              <a:rPr lang="zh-CN" altLang="en-US" sz="2800" b="1" dirty="0">
                <a:latin typeface="+mn-ea"/>
                <a:ea typeface="+mn-ea"/>
              </a:rPr>
              <a:t>由原来的“材料费” 并入“企业管理费” ；</a:t>
            </a:r>
          </a:p>
          <a:p>
            <a:pPr>
              <a:lnSpc>
                <a:spcPct val="105000"/>
              </a:lnSpc>
              <a:spcBef>
                <a:spcPct val="25000"/>
              </a:spcBef>
            </a:pPr>
            <a:r>
              <a:rPr lang="zh-CN" altLang="en-US" sz="2800" b="1" dirty="0">
                <a:latin typeface="+mn-ea"/>
                <a:ea typeface="+mn-ea"/>
              </a:rPr>
              <a:t>（二）企业管理费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增加</a:t>
            </a:r>
            <a:r>
              <a:rPr lang="zh-CN" altLang="en-US" sz="2800" b="1" dirty="0">
                <a:latin typeface="+mn-ea"/>
                <a:ea typeface="+mn-ea"/>
              </a:rPr>
              <a:t>办公软件费、现场监控费、预付款担保费、履约担保费、投标费、图纸费等；</a:t>
            </a: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（三）生产工具用具使用费由“其他组织措施费”并入“企业管理费”；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（四）危险作业意外伤害保险由“规费”并入“企业管理费”；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+mn-ea"/>
                <a:ea typeface="+mn-ea"/>
              </a:rPr>
              <a:t>（五）所有专业，不论计税方法，统一将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附加税</a:t>
            </a:r>
            <a:r>
              <a:rPr lang="zh-CN" altLang="en-US" sz="2800" b="1" dirty="0">
                <a:latin typeface="+mn-ea"/>
                <a:ea typeface="+mn-ea"/>
              </a:rPr>
              <a:t>并入企业管理费，并将附加税额折算成企业管理费率；</a:t>
            </a:r>
            <a:endParaRPr lang="en-US" altLang="zh-CN" sz="2800" b="1" dirty="0">
              <a:latin typeface="+mn-ea"/>
              <a:ea typeface="+mn-ea"/>
            </a:endParaRPr>
          </a:p>
          <a:p>
            <a:pPr>
              <a:lnSpc>
                <a:spcPct val="105000"/>
              </a:lnSpc>
              <a:spcBef>
                <a:spcPct val="25000"/>
              </a:spcBef>
              <a:buFont typeface="Wingdings 2" panose="05020102010507070707" pitchFamily="18" charset="2"/>
              <a:buNone/>
            </a:pPr>
            <a:endParaRPr lang="zh-CN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2"/>
          <p:cNvSpPr/>
          <p:nvPr/>
        </p:nvSpPr>
        <p:spPr bwMode="auto">
          <a:xfrm>
            <a:off x="0" y="56784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 flipH="1" flipV="1">
            <a:off x="11649708" y="632777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54">
            <a:extLst>
              <a:ext uri="{FF2B5EF4-FFF2-40B4-BE49-F238E27FC236}">
                <a16:creationId xmlns="" xmlns:a16="http://schemas.microsoft.com/office/drawing/2014/main" id="{1E80ED08-2A18-4BE9-A300-73411B50C7D0}"/>
              </a:ext>
            </a:extLst>
          </p:cNvPr>
          <p:cNvSpPr txBox="1"/>
          <p:nvPr/>
        </p:nvSpPr>
        <p:spPr>
          <a:xfrm>
            <a:off x="1487661" y="83708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srgbClr val="3F3F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费用内容调整变化</a:t>
            </a:r>
          </a:p>
        </p:txBody>
      </p:sp>
      <p:sp>
        <p:nvSpPr>
          <p:cNvPr id="11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二、费用水平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  <p:extLst>
      <p:ext uri="{BB962C8B-B14F-4D97-AF65-F5344CB8AC3E}">
        <p14:creationId xmlns="" xmlns:p14="http://schemas.microsoft.com/office/powerpoint/2010/main" val="1600005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470">
        <p14:doors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7329" y="1153795"/>
            <a:ext cx="5609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F3FEF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>
                <a:solidFill>
                  <a:srgbClr val="3F3FEF"/>
                </a:solidFill>
                <a:latin typeface="+mn-ea"/>
                <a:ea typeface="+mn-ea"/>
              </a:rPr>
              <a:t>、测算结果（基于一般计税法）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121AF49A-FDE6-4ECE-8131-858580D7F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34328608"/>
              </p:ext>
            </p:extLst>
          </p:nvPr>
        </p:nvGraphicFramePr>
        <p:xfrm>
          <a:off x="2597919" y="2132856"/>
          <a:ext cx="6176158" cy="2364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8245">
                  <a:extLst>
                    <a:ext uri="{9D8B030D-6E8A-4147-A177-3AD203B41FA5}">
                      <a16:colId xmlns="" xmlns:a16="http://schemas.microsoft.com/office/drawing/2014/main" val="182142"/>
                    </a:ext>
                  </a:extLst>
                </a:gridCol>
                <a:gridCol w="2507913">
                  <a:extLst>
                    <a:ext uri="{9D8B030D-6E8A-4147-A177-3AD203B41FA5}">
                      <a16:colId xmlns="" xmlns:a16="http://schemas.microsoft.com/office/drawing/2014/main" val="1532801573"/>
                    </a:ext>
                  </a:extLst>
                </a:gridCol>
              </a:tblGrid>
              <a:tr h="7947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kern="1200" dirty="0">
                          <a:solidFill>
                            <a:srgbClr val="3F3FE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工程类别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dirty="0">
                          <a:solidFill>
                            <a:srgbClr val="3F3FE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费用涨幅</a:t>
                      </a:r>
                      <a:endParaRPr lang="zh-CN" altLang="zh-CN" sz="2800" b="1" dirty="0">
                        <a:solidFill>
                          <a:srgbClr val="3F3FE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02381772"/>
                  </a:ext>
                </a:extLst>
              </a:tr>
              <a:tr h="7934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2800" b="1" dirty="0">
                          <a:solidFill>
                            <a:schemeClr val="tx1"/>
                          </a:solidFill>
                          <a:effectLst/>
                        </a:rPr>
                        <a:t>结构工程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ffectLst/>
                        </a:rPr>
                        <a:t>及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装饰工程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</a:rPr>
                        <a:t>8.18%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98892123"/>
                  </a:ext>
                </a:extLst>
              </a:tr>
              <a:tr h="6248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安装工程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5.51%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366776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9E90A43-F731-49E5-9FA6-E51DBF8974BF}"/>
              </a:ext>
            </a:extLst>
          </p:cNvPr>
          <p:cNvSpPr txBox="1"/>
          <p:nvPr/>
        </p:nvSpPr>
        <p:spPr>
          <a:xfrm>
            <a:off x="2786013" y="4941168"/>
            <a:ext cx="4379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取费基数：人工费</a:t>
            </a:r>
            <a:r>
              <a:rPr lang="en-US" altLang="zh-CN" sz="2800" b="1" dirty="0"/>
              <a:t>+</a:t>
            </a:r>
            <a:r>
              <a:rPr lang="zh-CN" altLang="en-US" sz="2800" b="1" dirty="0"/>
              <a:t>机械费</a:t>
            </a:r>
          </a:p>
        </p:txBody>
      </p:sp>
      <p:sp>
        <p:nvSpPr>
          <p:cNvPr id="7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二、费用水平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  <p:extLst>
      <p:ext uri="{BB962C8B-B14F-4D97-AF65-F5344CB8AC3E}">
        <p14:creationId xmlns="" xmlns:p14="http://schemas.microsoft.com/office/powerpoint/2010/main" val="473205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</a:rPr>
              <a:t> 2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7330" y="692696"/>
            <a:ext cx="4283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F3FEF"/>
                </a:solidFill>
                <a:latin typeface="+mj-ea"/>
                <a:ea typeface="+mj-ea"/>
              </a:rPr>
              <a:t>5</a:t>
            </a:r>
            <a:r>
              <a:rPr lang="zh-CN" altLang="en-US" sz="2800" b="1" dirty="0">
                <a:solidFill>
                  <a:srgbClr val="3F3FEF"/>
                </a:solidFill>
                <a:latin typeface="+mj-ea"/>
                <a:ea typeface="+mj-ea"/>
              </a:rPr>
              <a:t>、费率标准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00156985-1FF4-4C5C-A094-D5759C114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6431854"/>
              </p:ext>
            </p:extLst>
          </p:nvPr>
        </p:nvGraphicFramePr>
        <p:xfrm>
          <a:off x="664962" y="1299871"/>
          <a:ext cx="11161240" cy="54198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5332">
                  <a:extLst>
                    <a:ext uri="{9D8B030D-6E8A-4147-A177-3AD203B41FA5}">
                      <a16:colId xmlns="" xmlns:a16="http://schemas.microsoft.com/office/drawing/2014/main" val="415841796"/>
                    </a:ext>
                  </a:extLst>
                </a:gridCol>
                <a:gridCol w="2996182">
                  <a:extLst>
                    <a:ext uri="{9D8B030D-6E8A-4147-A177-3AD203B41FA5}">
                      <a16:colId xmlns="" xmlns:a16="http://schemas.microsoft.com/office/drawing/2014/main" val="532909591"/>
                    </a:ext>
                  </a:extLst>
                </a:gridCol>
                <a:gridCol w="1862659">
                  <a:extLst>
                    <a:ext uri="{9D8B030D-6E8A-4147-A177-3AD203B41FA5}">
                      <a16:colId xmlns="" xmlns:a16="http://schemas.microsoft.com/office/drawing/2014/main" val="3028940709"/>
                    </a:ext>
                  </a:extLst>
                </a:gridCol>
                <a:gridCol w="1303440">
                  <a:extLst>
                    <a:ext uri="{9D8B030D-6E8A-4147-A177-3AD203B41FA5}">
                      <a16:colId xmlns="" xmlns:a16="http://schemas.microsoft.com/office/drawing/2014/main" val="1197855767"/>
                    </a:ext>
                  </a:extLst>
                </a:gridCol>
                <a:gridCol w="1471628">
                  <a:extLst>
                    <a:ext uri="{9D8B030D-6E8A-4147-A177-3AD203B41FA5}">
                      <a16:colId xmlns="" xmlns:a16="http://schemas.microsoft.com/office/drawing/2014/main" val="4078110259"/>
                    </a:ext>
                  </a:extLst>
                </a:gridCol>
                <a:gridCol w="1471628">
                  <a:extLst>
                    <a:ext uri="{9D8B030D-6E8A-4147-A177-3AD203B41FA5}">
                      <a16:colId xmlns="" xmlns:a16="http://schemas.microsoft.com/office/drawing/2014/main" val="3354189526"/>
                    </a:ext>
                  </a:extLst>
                </a:gridCol>
                <a:gridCol w="1240371">
                  <a:extLst>
                    <a:ext uri="{9D8B030D-6E8A-4147-A177-3AD203B41FA5}">
                      <a16:colId xmlns="" xmlns:a16="http://schemas.microsoft.com/office/drawing/2014/main" val="4063242400"/>
                    </a:ext>
                  </a:extLst>
                </a:gridCol>
              </a:tblGrid>
              <a:tr h="3719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3F3FEF"/>
                          </a:solidFill>
                          <a:effectLst/>
                        </a:rPr>
                        <a:t>序号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3F3FEF"/>
                          </a:solidFill>
                          <a:effectLst/>
                        </a:rPr>
                        <a:t>费用项目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3F3FEF"/>
                          </a:solidFill>
                          <a:effectLst/>
                        </a:rPr>
                        <a:t>计算基础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3F3FEF"/>
                          </a:solidFill>
                          <a:effectLst/>
                        </a:rPr>
                        <a:t>一般计税法费率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solidFill>
                            <a:srgbClr val="3F3FEF"/>
                          </a:solidFill>
                          <a:effectLst/>
                        </a:rPr>
                        <a:t>简易计税法费率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32464217"/>
                  </a:ext>
                </a:extLst>
              </a:tr>
              <a:tr h="11091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</a:rPr>
                        <a:t>建筑工程装饰装修工程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</a:rPr>
                        <a:t>安装工程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</a:rPr>
                        <a:t>建筑工程装饰装修工程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</a:rPr>
                        <a:t>安装工程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59803480"/>
                  </a:ext>
                </a:extLst>
              </a:tr>
              <a:tr h="32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总价措施项目费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 dirty="0">
                          <a:effectLst/>
                        </a:rPr>
                        <a:t>人工费</a:t>
                      </a:r>
                      <a:r>
                        <a:rPr lang="en-US" sz="2000" b="1" kern="0" dirty="0">
                          <a:effectLst/>
                        </a:rPr>
                        <a:t>+</a:t>
                      </a:r>
                      <a:r>
                        <a:rPr lang="zh-CN" sz="2000" b="1" kern="0" dirty="0">
                          <a:effectLst/>
                        </a:rPr>
                        <a:t>机械费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4.45%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5.08%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4.45%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5.07%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7069840"/>
                  </a:ext>
                </a:extLst>
              </a:tr>
              <a:tr h="32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1.1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安全文明施工费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3.98%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4.90%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3.98%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4.89%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03167995"/>
                  </a:ext>
                </a:extLst>
              </a:tr>
              <a:tr h="32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1.1.1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安全施工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2.18%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1.81%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2.18%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1.80%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94055579"/>
                  </a:ext>
                </a:extLst>
              </a:tr>
              <a:tr h="32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1.1.2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文明、环保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0.85%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0.99%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0.85%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0.98%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98402243"/>
                  </a:ext>
                </a:extLst>
              </a:tr>
              <a:tr h="32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1.1.3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临时设施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0.95%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2.10%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0.95%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2.10%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63287872"/>
                  </a:ext>
                </a:extLst>
              </a:tr>
              <a:tr h="4603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1.2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其他总价措施项目费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0.47%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0.18%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0.47%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0.18%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00205819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3F3FEF"/>
                          </a:solidFill>
                          <a:effectLst/>
                        </a:rPr>
                        <a:t>2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</a:rPr>
                        <a:t>企业管理费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8.99%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10.20%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8.98%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10.17%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4471159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3F3FEF"/>
                          </a:solidFill>
                          <a:effectLst/>
                        </a:rPr>
                        <a:t>3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 </a:t>
                      </a:r>
                      <a:r>
                        <a:rPr lang="zh-CN" sz="2000" b="1" kern="0" dirty="0">
                          <a:effectLst/>
                        </a:rPr>
                        <a:t>规 费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8.06%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7.02%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8.05%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7.01%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3911949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3F3FEF"/>
                          </a:solidFill>
                          <a:effectLst/>
                        </a:rPr>
                        <a:t>4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 </a:t>
                      </a:r>
                      <a:r>
                        <a:rPr lang="zh-CN" sz="2000" b="1" kern="0" dirty="0">
                          <a:effectLst/>
                        </a:rPr>
                        <a:t>利 润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10.02%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5.08%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>
                          <a:effectLst/>
                        </a:rPr>
                        <a:t>10.01%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5.07%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913208"/>
                  </a:ext>
                </a:extLst>
              </a:tr>
              <a:tr h="626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solidFill>
                            <a:srgbClr val="3F3FEF"/>
                          </a:solidFill>
                          <a:effectLst/>
                        </a:rPr>
                        <a:t>5</a:t>
                      </a:r>
                      <a:endParaRPr lang="zh-CN" sz="2000" b="1" kern="100" dirty="0">
                        <a:solidFill>
                          <a:srgbClr val="3F3FEF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0">
                          <a:effectLst/>
                        </a:rPr>
                        <a:t>增值税（增值税征收率）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0">
                          <a:effectLst/>
                        </a:rPr>
                        <a:t>不含税工程造价</a:t>
                      </a:r>
                      <a:endParaRPr lang="zh-CN" sz="2000" b="1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9%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0" dirty="0">
                          <a:effectLst/>
                        </a:rPr>
                        <a:t>3%</a:t>
                      </a:r>
                      <a:endParaRPr lang="zh-CN" sz="2000" b="1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5657831"/>
                  </a:ext>
                </a:extLst>
              </a:tr>
            </a:tbl>
          </a:graphicData>
        </a:graphic>
      </p:graphicFrame>
      <p:sp>
        <p:nvSpPr>
          <p:cNvPr id="6" name="TextBox 54">
            <a:extLst>
              <a:ext uri="{FF2B5EF4-FFF2-40B4-BE49-F238E27FC236}">
                <a16:creationId xmlns="" xmlns:a16="http://schemas.microsoft.com/office/drawing/2014/main" id="{2A963ECC-41B4-4469-9AD2-3D7933841D6D}"/>
              </a:ext>
            </a:extLst>
          </p:cNvPr>
          <p:cNvSpPr txBox="1"/>
          <p:nvPr/>
        </p:nvSpPr>
        <p:spPr>
          <a:xfrm>
            <a:off x="1330766" y="44624"/>
            <a:ext cx="504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二、费用水平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测算</a:t>
            </a:r>
          </a:p>
        </p:txBody>
      </p:sp>
    </p:spTree>
    <p:extLst>
      <p:ext uri="{BB962C8B-B14F-4D97-AF65-F5344CB8AC3E}">
        <p14:creationId xmlns="" xmlns:p14="http://schemas.microsoft.com/office/powerpoint/2010/main" val="3043259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002">
        <p14:gallery dir="l"/>
      </p:transition>
    </mc:Choice>
    <mc:Fallback>
      <p:transition spd="slow" advTm="900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800" cy="3996728"/>
          </a:xfrm>
          <a:prstGeom prst="rect">
            <a:avLst/>
          </a:prstGeom>
        </p:spPr>
      </p:pic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8848725" y="332656"/>
            <a:ext cx="495300" cy="509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464675" y="332656"/>
            <a:ext cx="495300" cy="509588"/>
            <a:chOff x="7743826" y="5013176"/>
            <a:chExt cx="495300" cy="509588"/>
          </a:xfrm>
        </p:grpSpPr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7743826" y="5013176"/>
              <a:ext cx="495300" cy="509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94A5A"/>
                </a:solidFill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7834313" y="5141764"/>
              <a:ext cx="311150" cy="250825"/>
            </a:xfrm>
            <a:custGeom>
              <a:avLst/>
              <a:gdLst>
                <a:gd name="T0" fmla="*/ 147 w 400"/>
                <a:gd name="T1" fmla="*/ 158 h 313"/>
                <a:gd name="T2" fmla="*/ 204 w 400"/>
                <a:gd name="T3" fmla="*/ 129 h 313"/>
                <a:gd name="T4" fmla="*/ 311 w 400"/>
                <a:gd name="T5" fmla="*/ 111 h 313"/>
                <a:gd name="T6" fmla="*/ 341 w 400"/>
                <a:gd name="T7" fmla="*/ 67 h 313"/>
                <a:gd name="T8" fmla="*/ 297 w 400"/>
                <a:gd name="T9" fmla="*/ 97 h 313"/>
                <a:gd name="T10" fmla="*/ 204 w 400"/>
                <a:gd name="T11" fmla="*/ 102 h 313"/>
                <a:gd name="T12" fmla="*/ 400 w 400"/>
                <a:gd name="T13" fmla="*/ 42 h 313"/>
                <a:gd name="T14" fmla="*/ 243 w 400"/>
                <a:gd name="T15" fmla="*/ 16 h 313"/>
                <a:gd name="T16" fmla="*/ 228 w 400"/>
                <a:gd name="T17" fmla="*/ 0 h 313"/>
                <a:gd name="T18" fmla="*/ 80 w 400"/>
                <a:gd name="T19" fmla="*/ 16 h 313"/>
                <a:gd name="T20" fmla="*/ 91 w 400"/>
                <a:gd name="T21" fmla="*/ 42 h 313"/>
                <a:gd name="T22" fmla="*/ 113 w 400"/>
                <a:gd name="T23" fmla="*/ 71 h 313"/>
                <a:gd name="T24" fmla="*/ 368 w 400"/>
                <a:gd name="T25" fmla="*/ 42 h 313"/>
                <a:gd name="T26" fmla="*/ 185 w 400"/>
                <a:gd name="T27" fmla="*/ 205 h 313"/>
                <a:gd name="T28" fmla="*/ 368 w 400"/>
                <a:gd name="T29" fmla="*/ 214 h 313"/>
                <a:gd name="T30" fmla="*/ 188 w 400"/>
                <a:gd name="T31" fmla="*/ 223 h 313"/>
                <a:gd name="T32" fmla="*/ 189 w 400"/>
                <a:gd name="T33" fmla="*/ 249 h 313"/>
                <a:gd name="T34" fmla="*/ 228 w 400"/>
                <a:gd name="T35" fmla="*/ 311 h 313"/>
                <a:gd name="T36" fmla="*/ 243 w 400"/>
                <a:gd name="T37" fmla="*/ 249 h 313"/>
                <a:gd name="T38" fmla="*/ 315 w 400"/>
                <a:gd name="T39" fmla="*/ 309 h 313"/>
                <a:gd name="T40" fmla="*/ 308 w 400"/>
                <a:gd name="T41" fmla="*/ 249 h 313"/>
                <a:gd name="T42" fmla="*/ 400 w 400"/>
                <a:gd name="T43" fmla="*/ 223 h 313"/>
                <a:gd name="T44" fmla="*/ 390 w 400"/>
                <a:gd name="T45" fmla="*/ 42 h 313"/>
                <a:gd name="T46" fmla="*/ 84 w 400"/>
                <a:gd name="T47" fmla="*/ 162 h 313"/>
                <a:gd name="T48" fmla="*/ 123 w 400"/>
                <a:gd name="T49" fmla="*/ 123 h 313"/>
                <a:gd name="T50" fmla="*/ 45 w 400"/>
                <a:gd name="T51" fmla="*/ 123 h 313"/>
                <a:gd name="T52" fmla="*/ 109 w 400"/>
                <a:gd name="T53" fmla="*/ 170 h 313"/>
                <a:gd name="T54" fmla="*/ 94 w 400"/>
                <a:gd name="T55" fmla="*/ 170 h 313"/>
                <a:gd name="T56" fmla="*/ 98 w 400"/>
                <a:gd name="T57" fmla="*/ 177 h 313"/>
                <a:gd name="T58" fmla="*/ 102 w 400"/>
                <a:gd name="T59" fmla="*/ 266 h 313"/>
                <a:gd name="T60" fmla="*/ 67 w 400"/>
                <a:gd name="T61" fmla="*/ 266 h 313"/>
                <a:gd name="T62" fmla="*/ 71 w 400"/>
                <a:gd name="T63" fmla="*/ 177 h 313"/>
                <a:gd name="T64" fmla="*/ 76 w 400"/>
                <a:gd name="T65" fmla="*/ 170 h 313"/>
                <a:gd name="T66" fmla="*/ 0 w 400"/>
                <a:gd name="T67" fmla="*/ 228 h 313"/>
                <a:gd name="T68" fmla="*/ 34 w 400"/>
                <a:gd name="T69" fmla="*/ 313 h 313"/>
                <a:gd name="T70" fmla="*/ 46 w 400"/>
                <a:gd name="T71" fmla="*/ 226 h 313"/>
                <a:gd name="T72" fmla="*/ 120 w 400"/>
                <a:gd name="T73" fmla="*/ 313 h 313"/>
                <a:gd name="T74" fmla="*/ 132 w 400"/>
                <a:gd name="T75" fmla="*/ 226 h 313"/>
                <a:gd name="T76" fmla="*/ 167 w 400"/>
                <a:gd name="T77" fmla="*/ 313 h 313"/>
                <a:gd name="T78" fmla="*/ 109 w 400"/>
                <a:gd name="T79" fmla="*/ 17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313">
                  <a:moveTo>
                    <a:pt x="204" y="102"/>
                  </a:moveTo>
                  <a:lnTo>
                    <a:pt x="147" y="158"/>
                  </a:lnTo>
                  <a:cubicBezTo>
                    <a:pt x="153" y="162"/>
                    <a:pt x="158" y="166"/>
                    <a:pt x="163" y="170"/>
                  </a:cubicBezTo>
                  <a:lnTo>
                    <a:pt x="204" y="129"/>
                  </a:lnTo>
                  <a:lnTo>
                    <a:pt x="248" y="174"/>
                  </a:lnTo>
                  <a:lnTo>
                    <a:pt x="311" y="111"/>
                  </a:lnTo>
                  <a:lnTo>
                    <a:pt x="321" y="135"/>
                  </a:lnTo>
                  <a:lnTo>
                    <a:pt x="341" y="67"/>
                  </a:lnTo>
                  <a:lnTo>
                    <a:pt x="272" y="87"/>
                  </a:lnTo>
                  <a:lnTo>
                    <a:pt x="297" y="97"/>
                  </a:lnTo>
                  <a:lnTo>
                    <a:pt x="248" y="146"/>
                  </a:lnTo>
                  <a:lnTo>
                    <a:pt x="204" y="102"/>
                  </a:lnTo>
                  <a:close/>
                  <a:moveTo>
                    <a:pt x="400" y="42"/>
                  </a:moveTo>
                  <a:lnTo>
                    <a:pt x="400" y="42"/>
                  </a:lnTo>
                  <a:lnTo>
                    <a:pt x="400" y="16"/>
                  </a:lnTo>
                  <a:lnTo>
                    <a:pt x="243" y="16"/>
                  </a:lnTo>
                  <a:lnTo>
                    <a:pt x="243" y="0"/>
                  </a:lnTo>
                  <a:lnTo>
                    <a:pt x="228" y="0"/>
                  </a:lnTo>
                  <a:lnTo>
                    <a:pt x="228" y="16"/>
                  </a:lnTo>
                  <a:lnTo>
                    <a:pt x="80" y="16"/>
                  </a:lnTo>
                  <a:lnTo>
                    <a:pt x="80" y="42"/>
                  </a:lnTo>
                  <a:lnTo>
                    <a:pt x="91" y="42"/>
                  </a:lnTo>
                  <a:lnTo>
                    <a:pt x="91" y="64"/>
                  </a:lnTo>
                  <a:cubicBezTo>
                    <a:pt x="99" y="65"/>
                    <a:pt x="106" y="67"/>
                    <a:pt x="113" y="71"/>
                  </a:cubicBezTo>
                  <a:lnTo>
                    <a:pt x="113" y="42"/>
                  </a:lnTo>
                  <a:lnTo>
                    <a:pt x="368" y="42"/>
                  </a:lnTo>
                  <a:lnTo>
                    <a:pt x="368" y="205"/>
                  </a:lnTo>
                  <a:lnTo>
                    <a:pt x="185" y="205"/>
                  </a:lnTo>
                  <a:cubicBezTo>
                    <a:pt x="186" y="208"/>
                    <a:pt x="187" y="211"/>
                    <a:pt x="187" y="214"/>
                  </a:cubicBezTo>
                  <a:lnTo>
                    <a:pt x="368" y="214"/>
                  </a:lnTo>
                  <a:lnTo>
                    <a:pt x="368" y="223"/>
                  </a:lnTo>
                  <a:lnTo>
                    <a:pt x="188" y="223"/>
                  </a:lnTo>
                  <a:cubicBezTo>
                    <a:pt x="188" y="225"/>
                    <a:pt x="189" y="226"/>
                    <a:pt x="189" y="228"/>
                  </a:cubicBezTo>
                  <a:lnTo>
                    <a:pt x="189" y="249"/>
                  </a:lnTo>
                  <a:lnTo>
                    <a:pt x="228" y="249"/>
                  </a:lnTo>
                  <a:lnTo>
                    <a:pt x="228" y="311"/>
                  </a:lnTo>
                  <a:lnTo>
                    <a:pt x="243" y="311"/>
                  </a:lnTo>
                  <a:lnTo>
                    <a:pt x="243" y="249"/>
                  </a:lnTo>
                  <a:lnTo>
                    <a:pt x="292" y="249"/>
                  </a:lnTo>
                  <a:lnTo>
                    <a:pt x="315" y="309"/>
                  </a:lnTo>
                  <a:lnTo>
                    <a:pt x="330" y="305"/>
                  </a:lnTo>
                  <a:lnTo>
                    <a:pt x="308" y="249"/>
                  </a:lnTo>
                  <a:lnTo>
                    <a:pt x="400" y="249"/>
                  </a:lnTo>
                  <a:lnTo>
                    <a:pt x="400" y="223"/>
                  </a:lnTo>
                  <a:lnTo>
                    <a:pt x="390" y="223"/>
                  </a:lnTo>
                  <a:lnTo>
                    <a:pt x="390" y="42"/>
                  </a:lnTo>
                  <a:lnTo>
                    <a:pt x="400" y="42"/>
                  </a:lnTo>
                  <a:close/>
                  <a:moveTo>
                    <a:pt x="84" y="162"/>
                  </a:moveTo>
                  <a:lnTo>
                    <a:pt x="84" y="162"/>
                  </a:lnTo>
                  <a:cubicBezTo>
                    <a:pt x="105" y="162"/>
                    <a:pt x="123" y="144"/>
                    <a:pt x="123" y="123"/>
                  </a:cubicBezTo>
                  <a:cubicBezTo>
                    <a:pt x="123" y="101"/>
                    <a:pt x="105" y="84"/>
                    <a:pt x="84" y="84"/>
                  </a:cubicBezTo>
                  <a:cubicBezTo>
                    <a:pt x="62" y="84"/>
                    <a:pt x="45" y="101"/>
                    <a:pt x="45" y="123"/>
                  </a:cubicBezTo>
                  <a:cubicBezTo>
                    <a:pt x="45" y="144"/>
                    <a:pt x="62" y="162"/>
                    <a:pt x="84" y="162"/>
                  </a:cubicBezTo>
                  <a:close/>
                  <a:moveTo>
                    <a:pt x="109" y="170"/>
                  </a:moveTo>
                  <a:lnTo>
                    <a:pt x="109" y="170"/>
                  </a:lnTo>
                  <a:lnTo>
                    <a:pt x="94" y="170"/>
                  </a:lnTo>
                  <a:lnTo>
                    <a:pt x="97" y="171"/>
                  </a:lnTo>
                  <a:cubicBezTo>
                    <a:pt x="98" y="172"/>
                    <a:pt x="99" y="175"/>
                    <a:pt x="98" y="177"/>
                  </a:cubicBezTo>
                  <a:lnTo>
                    <a:pt x="93" y="190"/>
                  </a:lnTo>
                  <a:lnTo>
                    <a:pt x="102" y="266"/>
                  </a:lnTo>
                  <a:lnTo>
                    <a:pt x="85" y="282"/>
                  </a:lnTo>
                  <a:lnTo>
                    <a:pt x="67" y="266"/>
                  </a:lnTo>
                  <a:lnTo>
                    <a:pt x="77" y="190"/>
                  </a:lnTo>
                  <a:lnTo>
                    <a:pt x="71" y="177"/>
                  </a:lnTo>
                  <a:cubicBezTo>
                    <a:pt x="71" y="175"/>
                    <a:pt x="71" y="172"/>
                    <a:pt x="73" y="171"/>
                  </a:cubicBezTo>
                  <a:lnTo>
                    <a:pt x="76" y="170"/>
                  </a:lnTo>
                  <a:lnTo>
                    <a:pt x="59" y="170"/>
                  </a:lnTo>
                  <a:cubicBezTo>
                    <a:pt x="26" y="170"/>
                    <a:pt x="0" y="196"/>
                    <a:pt x="0" y="228"/>
                  </a:cubicBezTo>
                  <a:lnTo>
                    <a:pt x="0" y="313"/>
                  </a:lnTo>
                  <a:lnTo>
                    <a:pt x="34" y="313"/>
                  </a:lnTo>
                  <a:lnTo>
                    <a:pt x="34" y="226"/>
                  </a:lnTo>
                  <a:lnTo>
                    <a:pt x="46" y="226"/>
                  </a:lnTo>
                  <a:lnTo>
                    <a:pt x="46" y="313"/>
                  </a:lnTo>
                  <a:lnTo>
                    <a:pt x="120" y="313"/>
                  </a:lnTo>
                  <a:lnTo>
                    <a:pt x="120" y="226"/>
                  </a:lnTo>
                  <a:lnTo>
                    <a:pt x="132" y="226"/>
                  </a:lnTo>
                  <a:lnTo>
                    <a:pt x="132" y="313"/>
                  </a:lnTo>
                  <a:lnTo>
                    <a:pt x="167" y="313"/>
                  </a:lnTo>
                  <a:lnTo>
                    <a:pt x="167" y="228"/>
                  </a:lnTo>
                  <a:cubicBezTo>
                    <a:pt x="167" y="196"/>
                    <a:pt x="141" y="170"/>
                    <a:pt x="109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94A5A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47287" y="332656"/>
            <a:ext cx="495300" cy="509588"/>
            <a:chOff x="8326438" y="5013176"/>
            <a:chExt cx="495300" cy="509588"/>
          </a:xfrm>
        </p:grpSpPr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8326438" y="5013176"/>
              <a:ext cx="495300" cy="5095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94A5A"/>
                </a:solidFill>
              </a:endParaRPr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8443913" y="5125889"/>
              <a:ext cx="279400" cy="284163"/>
            </a:xfrm>
            <a:custGeom>
              <a:avLst/>
              <a:gdLst>
                <a:gd name="T0" fmla="*/ 324 w 358"/>
                <a:gd name="T1" fmla="*/ 306 h 355"/>
                <a:gd name="T2" fmla="*/ 287 w 358"/>
                <a:gd name="T3" fmla="*/ 306 h 355"/>
                <a:gd name="T4" fmla="*/ 235 w 358"/>
                <a:gd name="T5" fmla="*/ 207 h 355"/>
                <a:gd name="T6" fmla="*/ 229 w 358"/>
                <a:gd name="T7" fmla="*/ 226 h 355"/>
                <a:gd name="T8" fmla="*/ 201 w 358"/>
                <a:gd name="T9" fmla="*/ 248 h 355"/>
                <a:gd name="T10" fmla="*/ 294 w 358"/>
                <a:gd name="T11" fmla="*/ 351 h 355"/>
                <a:gd name="T12" fmla="*/ 353 w 358"/>
                <a:gd name="T13" fmla="*/ 311 h 355"/>
                <a:gd name="T14" fmla="*/ 310 w 358"/>
                <a:gd name="T15" fmla="*/ 265 h 355"/>
                <a:gd name="T16" fmla="*/ 244 w 358"/>
                <a:gd name="T17" fmla="*/ 211 h 355"/>
                <a:gd name="T18" fmla="*/ 129 w 358"/>
                <a:gd name="T19" fmla="*/ 126 h 355"/>
                <a:gd name="T20" fmla="*/ 149 w 358"/>
                <a:gd name="T21" fmla="*/ 121 h 355"/>
                <a:gd name="T22" fmla="*/ 154 w 358"/>
                <a:gd name="T23" fmla="*/ 102 h 355"/>
                <a:gd name="T24" fmla="*/ 159 w 358"/>
                <a:gd name="T25" fmla="*/ 83 h 355"/>
                <a:gd name="T26" fmla="*/ 69 w 358"/>
                <a:gd name="T27" fmla="*/ 8 h 355"/>
                <a:gd name="T28" fmla="*/ 57 w 358"/>
                <a:gd name="T29" fmla="*/ 101 h 355"/>
                <a:gd name="T30" fmla="*/ 0 w 358"/>
                <a:gd name="T31" fmla="*/ 77 h 355"/>
                <a:gd name="T32" fmla="*/ 106 w 358"/>
                <a:gd name="T33" fmla="*/ 153 h 355"/>
                <a:gd name="T34" fmla="*/ 120 w 358"/>
                <a:gd name="T35" fmla="*/ 136 h 355"/>
                <a:gd name="T36" fmla="*/ 345 w 358"/>
                <a:gd name="T37" fmla="*/ 35 h 355"/>
                <a:gd name="T38" fmla="*/ 297 w 358"/>
                <a:gd name="T39" fmla="*/ 1 h 355"/>
                <a:gd name="T40" fmla="*/ 168 w 358"/>
                <a:gd name="T41" fmla="*/ 116 h 355"/>
                <a:gd name="T42" fmla="*/ 150 w 358"/>
                <a:gd name="T43" fmla="*/ 142 h 355"/>
                <a:gd name="T44" fmla="*/ 134 w 358"/>
                <a:gd name="T45" fmla="*/ 150 h 355"/>
                <a:gd name="T46" fmla="*/ 136 w 358"/>
                <a:gd name="T47" fmla="*/ 199 h 355"/>
                <a:gd name="T48" fmla="*/ 32 w 358"/>
                <a:gd name="T49" fmla="*/ 289 h 355"/>
                <a:gd name="T50" fmla="*/ 20 w 358"/>
                <a:gd name="T51" fmla="*/ 355 h 355"/>
                <a:gd name="T52" fmla="*/ 74 w 358"/>
                <a:gd name="T53" fmla="*/ 301 h 355"/>
                <a:gd name="T54" fmla="*/ 159 w 358"/>
                <a:gd name="T55" fmla="*/ 222 h 355"/>
                <a:gd name="T56" fmla="*/ 206 w 358"/>
                <a:gd name="T57" fmla="*/ 222 h 355"/>
                <a:gd name="T58" fmla="*/ 220 w 358"/>
                <a:gd name="T59" fmla="*/ 192 h 355"/>
                <a:gd name="T60" fmla="*/ 240 w 358"/>
                <a:gd name="T61" fmla="*/ 188 h 355"/>
                <a:gd name="T62" fmla="*/ 345 w 358"/>
                <a:gd name="T63" fmla="*/ 3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8" h="355">
                  <a:moveTo>
                    <a:pt x="305" y="288"/>
                  </a:moveTo>
                  <a:cubicBezTo>
                    <a:pt x="316" y="288"/>
                    <a:pt x="324" y="296"/>
                    <a:pt x="324" y="306"/>
                  </a:cubicBezTo>
                  <a:cubicBezTo>
                    <a:pt x="324" y="316"/>
                    <a:pt x="316" y="325"/>
                    <a:pt x="305" y="325"/>
                  </a:cubicBezTo>
                  <a:cubicBezTo>
                    <a:pt x="295" y="325"/>
                    <a:pt x="287" y="316"/>
                    <a:pt x="287" y="306"/>
                  </a:cubicBezTo>
                  <a:cubicBezTo>
                    <a:pt x="287" y="296"/>
                    <a:pt x="295" y="288"/>
                    <a:pt x="305" y="288"/>
                  </a:cubicBezTo>
                  <a:close/>
                  <a:moveTo>
                    <a:pt x="235" y="207"/>
                  </a:moveTo>
                  <a:lnTo>
                    <a:pt x="239" y="216"/>
                  </a:lnTo>
                  <a:lnTo>
                    <a:pt x="229" y="226"/>
                  </a:lnTo>
                  <a:lnTo>
                    <a:pt x="220" y="235"/>
                  </a:lnTo>
                  <a:cubicBezTo>
                    <a:pt x="215" y="241"/>
                    <a:pt x="208" y="245"/>
                    <a:pt x="201" y="248"/>
                  </a:cubicBezTo>
                  <a:lnTo>
                    <a:pt x="264" y="311"/>
                  </a:lnTo>
                  <a:lnTo>
                    <a:pt x="294" y="351"/>
                  </a:lnTo>
                  <a:lnTo>
                    <a:pt x="309" y="355"/>
                  </a:lnTo>
                  <a:lnTo>
                    <a:pt x="353" y="311"/>
                  </a:lnTo>
                  <a:lnTo>
                    <a:pt x="349" y="295"/>
                  </a:lnTo>
                  <a:lnTo>
                    <a:pt x="310" y="265"/>
                  </a:lnTo>
                  <a:lnTo>
                    <a:pt x="250" y="205"/>
                  </a:lnTo>
                  <a:lnTo>
                    <a:pt x="244" y="211"/>
                  </a:lnTo>
                  <a:lnTo>
                    <a:pt x="235" y="207"/>
                  </a:lnTo>
                  <a:close/>
                  <a:moveTo>
                    <a:pt x="129" y="126"/>
                  </a:moveTo>
                  <a:lnTo>
                    <a:pt x="140" y="116"/>
                  </a:lnTo>
                  <a:lnTo>
                    <a:pt x="149" y="121"/>
                  </a:lnTo>
                  <a:lnTo>
                    <a:pt x="144" y="112"/>
                  </a:lnTo>
                  <a:lnTo>
                    <a:pt x="154" y="102"/>
                  </a:lnTo>
                  <a:lnTo>
                    <a:pt x="155" y="101"/>
                  </a:lnTo>
                  <a:cubicBezTo>
                    <a:pt x="158" y="95"/>
                    <a:pt x="159" y="89"/>
                    <a:pt x="159" y="83"/>
                  </a:cubicBezTo>
                  <a:cubicBezTo>
                    <a:pt x="159" y="41"/>
                    <a:pt x="119" y="0"/>
                    <a:pt x="76" y="1"/>
                  </a:cubicBezTo>
                  <a:cubicBezTo>
                    <a:pt x="76" y="1"/>
                    <a:pt x="72" y="6"/>
                    <a:pt x="69" y="8"/>
                  </a:cubicBezTo>
                  <a:cubicBezTo>
                    <a:pt x="103" y="42"/>
                    <a:pt x="100" y="37"/>
                    <a:pt x="100" y="57"/>
                  </a:cubicBezTo>
                  <a:cubicBezTo>
                    <a:pt x="100" y="74"/>
                    <a:pt x="73" y="101"/>
                    <a:pt x="57" y="101"/>
                  </a:cubicBezTo>
                  <a:cubicBezTo>
                    <a:pt x="35" y="101"/>
                    <a:pt x="42" y="104"/>
                    <a:pt x="8" y="70"/>
                  </a:cubicBezTo>
                  <a:cubicBezTo>
                    <a:pt x="5" y="72"/>
                    <a:pt x="0" y="77"/>
                    <a:pt x="0" y="77"/>
                  </a:cubicBezTo>
                  <a:cubicBezTo>
                    <a:pt x="1" y="119"/>
                    <a:pt x="40" y="160"/>
                    <a:pt x="83" y="160"/>
                  </a:cubicBezTo>
                  <a:cubicBezTo>
                    <a:pt x="90" y="160"/>
                    <a:pt x="98" y="157"/>
                    <a:pt x="106" y="153"/>
                  </a:cubicBezTo>
                  <a:lnTo>
                    <a:pt x="108" y="155"/>
                  </a:lnTo>
                  <a:cubicBezTo>
                    <a:pt x="111" y="148"/>
                    <a:pt x="115" y="141"/>
                    <a:pt x="120" y="136"/>
                  </a:cubicBezTo>
                  <a:lnTo>
                    <a:pt x="129" y="126"/>
                  </a:lnTo>
                  <a:close/>
                  <a:moveTo>
                    <a:pt x="345" y="35"/>
                  </a:moveTo>
                  <a:lnTo>
                    <a:pt x="321" y="10"/>
                  </a:lnTo>
                  <a:cubicBezTo>
                    <a:pt x="314" y="4"/>
                    <a:pt x="306" y="1"/>
                    <a:pt x="297" y="1"/>
                  </a:cubicBezTo>
                  <a:cubicBezTo>
                    <a:pt x="289" y="1"/>
                    <a:pt x="280" y="4"/>
                    <a:pt x="273" y="10"/>
                  </a:cubicBezTo>
                  <a:lnTo>
                    <a:pt x="168" y="116"/>
                  </a:lnTo>
                  <a:cubicBezTo>
                    <a:pt x="171" y="122"/>
                    <a:pt x="169" y="131"/>
                    <a:pt x="164" y="136"/>
                  </a:cubicBezTo>
                  <a:cubicBezTo>
                    <a:pt x="161" y="140"/>
                    <a:pt x="155" y="142"/>
                    <a:pt x="150" y="142"/>
                  </a:cubicBezTo>
                  <a:cubicBezTo>
                    <a:pt x="148" y="142"/>
                    <a:pt x="145" y="141"/>
                    <a:pt x="143" y="140"/>
                  </a:cubicBezTo>
                  <a:lnTo>
                    <a:pt x="134" y="150"/>
                  </a:lnTo>
                  <a:cubicBezTo>
                    <a:pt x="121" y="163"/>
                    <a:pt x="121" y="184"/>
                    <a:pt x="134" y="197"/>
                  </a:cubicBezTo>
                  <a:lnTo>
                    <a:pt x="136" y="199"/>
                  </a:lnTo>
                  <a:lnTo>
                    <a:pt x="54" y="281"/>
                  </a:lnTo>
                  <a:lnTo>
                    <a:pt x="32" y="289"/>
                  </a:lnTo>
                  <a:lnTo>
                    <a:pt x="0" y="335"/>
                  </a:lnTo>
                  <a:lnTo>
                    <a:pt x="20" y="355"/>
                  </a:lnTo>
                  <a:lnTo>
                    <a:pt x="66" y="323"/>
                  </a:lnTo>
                  <a:lnTo>
                    <a:pt x="74" y="301"/>
                  </a:lnTo>
                  <a:lnTo>
                    <a:pt x="156" y="219"/>
                  </a:lnTo>
                  <a:lnTo>
                    <a:pt x="159" y="222"/>
                  </a:lnTo>
                  <a:cubicBezTo>
                    <a:pt x="165" y="228"/>
                    <a:pt x="174" y="231"/>
                    <a:pt x="182" y="231"/>
                  </a:cubicBezTo>
                  <a:cubicBezTo>
                    <a:pt x="191" y="231"/>
                    <a:pt x="200" y="228"/>
                    <a:pt x="206" y="222"/>
                  </a:cubicBezTo>
                  <a:lnTo>
                    <a:pt x="215" y="212"/>
                  </a:lnTo>
                  <a:cubicBezTo>
                    <a:pt x="212" y="206"/>
                    <a:pt x="215" y="197"/>
                    <a:pt x="220" y="192"/>
                  </a:cubicBezTo>
                  <a:cubicBezTo>
                    <a:pt x="223" y="188"/>
                    <a:pt x="229" y="186"/>
                    <a:pt x="234" y="186"/>
                  </a:cubicBezTo>
                  <a:cubicBezTo>
                    <a:pt x="236" y="186"/>
                    <a:pt x="238" y="187"/>
                    <a:pt x="240" y="188"/>
                  </a:cubicBezTo>
                  <a:lnTo>
                    <a:pt x="345" y="82"/>
                  </a:lnTo>
                  <a:cubicBezTo>
                    <a:pt x="358" y="69"/>
                    <a:pt x="358" y="48"/>
                    <a:pt x="345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94A5A"/>
                </a:solidFill>
              </a:endParaRPr>
            </a:p>
          </p:txBody>
        </p:sp>
      </p:grpSp>
      <p:sp>
        <p:nvSpPr>
          <p:cNvPr id="17" name="Oval 12"/>
          <p:cNvSpPr>
            <a:spLocks noChangeArrowheads="1"/>
          </p:cNvSpPr>
          <p:nvPr/>
        </p:nvSpPr>
        <p:spPr bwMode="auto">
          <a:xfrm>
            <a:off x="10661650" y="332656"/>
            <a:ext cx="493712" cy="509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18" name="Oval 13"/>
          <p:cNvSpPr>
            <a:spLocks noChangeArrowheads="1"/>
          </p:cNvSpPr>
          <p:nvPr/>
        </p:nvSpPr>
        <p:spPr bwMode="auto">
          <a:xfrm>
            <a:off x="11280775" y="332656"/>
            <a:ext cx="495300" cy="509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622937" y="4694752"/>
            <a:ext cx="919018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294A5A"/>
                </a:solidFill>
                <a:latin typeface="微软雅黑" panose="020B0503020204020204" pitchFamily="34" charset="-122"/>
              </a:rPr>
              <a:t>谢谢！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933056"/>
            <a:ext cx="7145631" cy="815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133089" y="3933056"/>
            <a:ext cx="1266711" cy="8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399801" y="3933056"/>
            <a:ext cx="1265144" cy="81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664945" y="3933056"/>
            <a:ext cx="1266711" cy="8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0931656" y="3933056"/>
            <a:ext cx="1265144" cy="8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8955901" y="424731"/>
            <a:ext cx="312600" cy="293687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10733089" y="428604"/>
            <a:ext cx="365952" cy="315912"/>
          </a:xfrm>
          <a:custGeom>
            <a:avLst/>
            <a:gdLst>
              <a:gd name="T0" fmla="*/ 170 w 648"/>
              <a:gd name="T1" fmla="*/ 280 h 639"/>
              <a:gd name="T2" fmla="*/ 226 w 648"/>
              <a:gd name="T3" fmla="*/ 183 h 639"/>
              <a:gd name="T4" fmla="*/ 240 w 648"/>
              <a:gd name="T5" fmla="*/ 167 h 639"/>
              <a:gd name="T6" fmla="*/ 366 w 648"/>
              <a:gd name="T7" fmla="*/ 177 h 639"/>
              <a:gd name="T8" fmla="*/ 359 w 648"/>
              <a:gd name="T9" fmla="*/ 162 h 639"/>
              <a:gd name="T10" fmla="*/ 388 w 648"/>
              <a:gd name="T11" fmla="*/ 153 h 639"/>
              <a:gd name="T12" fmla="*/ 408 w 648"/>
              <a:gd name="T13" fmla="*/ 154 h 639"/>
              <a:gd name="T14" fmla="*/ 402 w 648"/>
              <a:gd name="T15" fmla="*/ 183 h 639"/>
              <a:gd name="T16" fmla="*/ 391 w 648"/>
              <a:gd name="T17" fmla="*/ 199 h 639"/>
              <a:gd name="T18" fmla="*/ 319 w 648"/>
              <a:gd name="T19" fmla="*/ 265 h 639"/>
              <a:gd name="T20" fmla="*/ 318 w 648"/>
              <a:gd name="T21" fmla="*/ 266 h 639"/>
              <a:gd name="T22" fmla="*/ 616 w 648"/>
              <a:gd name="T23" fmla="*/ 615 h 639"/>
              <a:gd name="T24" fmla="*/ 497 w 648"/>
              <a:gd name="T25" fmla="*/ 615 h 639"/>
              <a:gd name="T26" fmla="*/ 272 w 648"/>
              <a:gd name="T27" fmla="*/ 546 h 639"/>
              <a:gd name="T28" fmla="*/ 272 w 648"/>
              <a:gd name="T29" fmla="*/ 0 h 639"/>
              <a:gd name="T30" fmla="*/ 515 w 648"/>
              <a:gd name="T31" fmla="*/ 397 h 639"/>
              <a:gd name="T32" fmla="*/ 616 w 648"/>
              <a:gd name="T33" fmla="*/ 615 h 639"/>
              <a:gd name="T34" fmla="*/ 272 w 648"/>
              <a:gd name="T35" fmla="*/ 511 h 639"/>
              <a:gd name="T36" fmla="*/ 272 w 648"/>
              <a:gd name="T37" fmla="*/ 35 h 639"/>
              <a:gd name="T38" fmla="*/ 272 w 648"/>
              <a:gd name="T39" fmla="*/ 511 h 639"/>
              <a:gd name="T40" fmla="*/ 445 w 648"/>
              <a:gd name="T41" fmla="*/ 391 h 639"/>
              <a:gd name="T42" fmla="*/ 409 w 648"/>
              <a:gd name="T43" fmla="*/ 401 h 639"/>
              <a:gd name="T44" fmla="*/ 338 w 648"/>
              <a:gd name="T45" fmla="*/ 401 h 639"/>
              <a:gd name="T46" fmla="*/ 266 w 648"/>
              <a:gd name="T47" fmla="*/ 401 h 639"/>
              <a:gd name="T48" fmla="*/ 194 w 648"/>
              <a:gd name="T49" fmla="*/ 401 h 639"/>
              <a:gd name="T50" fmla="*/ 111 w 648"/>
              <a:gd name="T51" fmla="*/ 401 h 639"/>
              <a:gd name="T52" fmla="*/ 100 w 648"/>
              <a:gd name="T53" fmla="*/ 391 h 639"/>
              <a:gd name="T54" fmla="*/ 111 w 648"/>
              <a:gd name="T55" fmla="*/ 145 h 639"/>
              <a:gd name="T56" fmla="*/ 122 w 648"/>
              <a:gd name="T57" fmla="*/ 380 h 639"/>
              <a:gd name="T58" fmla="*/ 152 w 648"/>
              <a:gd name="T59" fmla="*/ 331 h 639"/>
              <a:gd name="T60" fmla="*/ 183 w 648"/>
              <a:gd name="T61" fmla="*/ 320 h 639"/>
              <a:gd name="T62" fmla="*/ 194 w 648"/>
              <a:gd name="T63" fmla="*/ 380 h 639"/>
              <a:gd name="T64" fmla="*/ 224 w 648"/>
              <a:gd name="T65" fmla="*/ 256 h 639"/>
              <a:gd name="T66" fmla="*/ 255 w 648"/>
              <a:gd name="T67" fmla="*/ 245 h 639"/>
              <a:gd name="T68" fmla="*/ 266 w 648"/>
              <a:gd name="T69" fmla="*/ 380 h 639"/>
              <a:gd name="T70" fmla="*/ 296 w 648"/>
              <a:gd name="T71" fmla="*/ 292 h 639"/>
              <a:gd name="T72" fmla="*/ 327 w 648"/>
              <a:gd name="T73" fmla="*/ 282 h 639"/>
              <a:gd name="T74" fmla="*/ 338 w 648"/>
              <a:gd name="T75" fmla="*/ 380 h 639"/>
              <a:gd name="T76" fmla="*/ 368 w 648"/>
              <a:gd name="T77" fmla="*/ 231 h 639"/>
              <a:gd name="T78" fmla="*/ 399 w 648"/>
              <a:gd name="T79" fmla="*/ 220 h 639"/>
              <a:gd name="T80" fmla="*/ 409 w 648"/>
              <a:gd name="T81" fmla="*/ 38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8" h="639">
                <a:moveTo>
                  <a:pt x="242" y="199"/>
                </a:moveTo>
                <a:lnTo>
                  <a:pt x="170" y="280"/>
                </a:lnTo>
                <a:lnTo>
                  <a:pt x="153" y="266"/>
                </a:lnTo>
                <a:lnTo>
                  <a:pt x="226" y="183"/>
                </a:lnTo>
                <a:lnTo>
                  <a:pt x="226" y="183"/>
                </a:lnTo>
                <a:lnTo>
                  <a:pt x="240" y="167"/>
                </a:lnTo>
                <a:lnTo>
                  <a:pt x="316" y="234"/>
                </a:lnTo>
                <a:lnTo>
                  <a:pt x="366" y="177"/>
                </a:lnTo>
                <a:lnTo>
                  <a:pt x="357" y="169"/>
                </a:lnTo>
                <a:cubicBezTo>
                  <a:pt x="354" y="167"/>
                  <a:pt x="355" y="163"/>
                  <a:pt x="359" y="162"/>
                </a:cubicBezTo>
                <a:lnTo>
                  <a:pt x="373" y="158"/>
                </a:lnTo>
                <a:cubicBezTo>
                  <a:pt x="377" y="156"/>
                  <a:pt x="384" y="154"/>
                  <a:pt x="388" y="153"/>
                </a:cubicBezTo>
                <a:lnTo>
                  <a:pt x="402" y="149"/>
                </a:lnTo>
                <a:cubicBezTo>
                  <a:pt x="406" y="147"/>
                  <a:pt x="409" y="150"/>
                  <a:pt x="408" y="154"/>
                </a:cubicBezTo>
                <a:lnTo>
                  <a:pt x="405" y="167"/>
                </a:lnTo>
                <a:cubicBezTo>
                  <a:pt x="404" y="172"/>
                  <a:pt x="402" y="179"/>
                  <a:pt x="402" y="183"/>
                </a:cubicBezTo>
                <a:lnTo>
                  <a:pt x="399" y="196"/>
                </a:lnTo>
                <a:cubicBezTo>
                  <a:pt x="398" y="200"/>
                  <a:pt x="395" y="202"/>
                  <a:pt x="391" y="199"/>
                </a:cubicBezTo>
                <a:lnTo>
                  <a:pt x="383" y="192"/>
                </a:lnTo>
                <a:lnTo>
                  <a:pt x="319" y="265"/>
                </a:lnTo>
                <a:lnTo>
                  <a:pt x="319" y="265"/>
                </a:lnTo>
                <a:lnTo>
                  <a:pt x="318" y="266"/>
                </a:lnTo>
                <a:lnTo>
                  <a:pt x="242" y="199"/>
                </a:lnTo>
                <a:close/>
                <a:moveTo>
                  <a:pt x="616" y="615"/>
                </a:moveTo>
                <a:cubicBezTo>
                  <a:pt x="599" y="631"/>
                  <a:pt x="578" y="639"/>
                  <a:pt x="556" y="639"/>
                </a:cubicBezTo>
                <a:cubicBezTo>
                  <a:pt x="535" y="639"/>
                  <a:pt x="513" y="631"/>
                  <a:pt x="497" y="615"/>
                </a:cubicBezTo>
                <a:lnTo>
                  <a:pt x="396" y="516"/>
                </a:lnTo>
                <a:cubicBezTo>
                  <a:pt x="359" y="535"/>
                  <a:pt x="317" y="546"/>
                  <a:pt x="272" y="546"/>
                </a:cubicBezTo>
                <a:cubicBezTo>
                  <a:pt x="122" y="546"/>
                  <a:pt x="0" y="424"/>
                  <a:pt x="0" y="273"/>
                </a:cubicBezTo>
                <a:cubicBezTo>
                  <a:pt x="0" y="123"/>
                  <a:pt x="122" y="0"/>
                  <a:pt x="272" y="0"/>
                </a:cubicBezTo>
                <a:cubicBezTo>
                  <a:pt x="423" y="0"/>
                  <a:pt x="545" y="123"/>
                  <a:pt x="545" y="273"/>
                </a:cubicBezTo>
                <a:cubicBezTo>
                  <a:pt x="545" y="318"/>
                  <a:pt x="534" y="360"/>
                  <a:pt x="515" y="397"/>
                </a:cubicBezTo>
                <a:lnTo>
                  <a:pt x="616" y="496"/>
                </a:lnTo>
                <a:cubicBezTo>
                  <a:pt x="648" y="529"/>
                  <a:pt x="648" y="582"/>
                  <a:pt x="616" y="615"/>
                </a:cubicBezTo>
                <a:close/>
                <a:moveTo>
                  <a:pt x="272" y="511"/>
                </a:moveTo>
                <a:lnTo>
                  <a:pt x="272" y="511"/>
                </a:lnTo>
                <a:cubicBezTo>
                  <a:pt x="404" y="511"/>
                  <a:pt x="510" y="405"/>
                  <a:pt x="510" y="273"/>
                </a:cubicBezTo>
                <a:cubicBezTo>
                  <a:pt x="510" y="142"/>
                  <a:pt x="404" y="35"/>
                  <a:pt x="272" y="35"/>
                </a:cubicBezTo>
                <a:cubicBezTo>
                  <a:pt x="141" y="35"/>
                  <a:pt x="35" y="142"/>
                  <a:pt x="35" y="273"/>
                </a:cubicBezTo>
                <a:cubicBezTo>
                  <a:pt x="35" y="405"/>
                  <a:pt x="141" y="511"/>
                  <a:pt x="272" y="511"/>
                </a:cubicBezTo>
                <a:close/>
                <a:moveTo>
                  <a:pt x="434" y="380"/>
                </a:moveTo>
                <a:cubicBezTo>
                  <a:pt x="440" y="380"/>
                  <a:pt x="445" y="385"/>
                  <a:pt x="445" y="391"/>
                </a:cubicBezTo>
                <a:cubicBezTo>
                  <a:pt x="445" y="397"/>
                  <a:pt x="440" y="401"/>
                  <a:pt x="434" y="401"/>
                </a:cubicBezTo>
                <a:lnTo>
                  <a:pt x="409" y="401"/>
                </a:lnTo>
                <a:lnTo>
                  <a:pt x="368" y="401"/>
                </a:lnTo>
                <a:lnTo>
                  <a:pt x="338" y="401"/>
                </a:lnTo>
                <a:lnTo>
                  <a:pt x="296" y="401"/>
                </a:lnTo>
                <a:lnTo>
                  <a:pt x="266" y="401"/>
                </a:lnTo>
                <a:lnTo>
                  <a:pt x="224" y="401"/>
                </a:lnTo>
                <a:lnTo>
                  <a:pt x="194" y="401"/>
                </a:lnTo>
                <a:lnTo>
                  <a:pt x="152" y="401"/>
                </a:lnTo>
                <a:lnTo>
                  <a:pt x="111" y="401"/>
                </a:lnTo>
                <a:lnTo>
                  <a:pt x="111" y="401"/>
                </a:lnTo>
                <a:cubicBezTo>
                  <a:pt x="105" y="401"/>
                  <a:pt x="100" y="397"/>
                  <a:pt x="100" y="391"/>
                </a:cubicBezTo>
                <a:lnTo>
                  <a:pt x="100" y="155"/>
                </a:lnTo>
                <a:cubicBezTo>
                  <a:pt x="100" y="150"/>
                  <a:pt x="105" y="145"/>
                  <a:pt x="111" y="145"/>
                </a:cubicBezTo>
                <a:cubicBezTo>
                  <a:pt x="117" y="145"/>
                  <a:pt x="121" y="150"/>
                  <a:pt x="121" y="155"/>
                </a:cubicBezTo>
                <a:lnTo>
                  <a:pt x="122" y="380"/>
                </a:lnTo>
                <a:lnTo>
                  <a:pt x="152" y="380"/>
                </a:lnTo>
                <a:lnTo>
                  <a:pt x="152" y="331"/>
                </a:lnTo>
                <a:cubicBezTo>
                  <a:pt x="152" y="325"/>
                  <a:pt x="157" y="320"/>
                  <a:pt x="163" y="320"/>
                </a:cubicBezTo>
                <a:lnTo>
                  <a:pt x="183" y="320"/>
                </a:lnTo>
                <a:cubicBezTo>
                  <a:pt x="189" y="320"/>
                  <a:pt x="194" y="325"/>
                  <a:pt x="194" y="331"/>
                </a:cubicBezTo>
                <a:lnTo>
                  <a:pt x="194" y="380"/>
                </a:lnTo>
                <a:lnTo>
                  <a:pt x="224" y="380"/>
                </a:lnTo>
                <a:lnTo>
                  <a:pt x="224" y="256"/>
                </a:lnTo>
                <a:cubicBezTo>
                  <a:pt x="224" y="250"/>
                  <a:pt x="229" y="245"/>
                  <a:pt x="235" y="245"/>
                </a:cubicBezTo>
                <a:lnTo>
                  <a:pt x="255" y="245"/>
                </a:lnTo>
                <a:cubicBezTo>
                  <a:pt x="261" y="245"/>
                  <a:pt x="266" y="250"/>
                  <a:pt x="266" y="256"/>
                </a:cubicBezTo>
                <a:lnTo>
                  <a:pt x="266" y="380"/>
                </a:lnTo>
                <a:lnTo>
                  <a:pt x="296" y="380"/>
                </a:lnTo>
                <a:lnTo>
                  <a:pt x="296" y="292"/>
                </a:lnTo>
                <a:cubicBezTo>
                  <a:pt x="296" y="286"/>
                  <a:pt x="300" y="282"/>
                  <a:pt x="307" y="282"/>
                </a:cubicBezTo>
                <a:lnTo>
                  <a:pt x="327" y="282"/>
                </a:lnTo>
                <a:cubicBezTo>
                  <a:pt x="333" y="282"/>
                  <a:pt x="338" y="286"/>
                  <a:pt x="338" y="292"/>
                </a:cubicBezTo>
                <a:lnTo>
                  <a:pt x="338" y="380"/>
                </a:lnTo>
                <a:lnTo>
                  <a:pt x="368" y="380"/>
                </a:lnTo>
                <a:lnTo>
                  <a:pt x="368" y="231"/>
                </a:lnTo>
                <a:cubicBezTo>
                  <a:pt x="368" y="225"/>
                  <a:pt x="372" y="220"/>
                  <a:pt x="378" y="220"/>
                </a:cubicBezTo>
                <a:lnTo>
                  <a:pt x="399" y="220"/>
                </a:lnTo>
                <a:cubicBezTo>
                  <a:pt x="405" y="220"/>
                  <a:pt x="409" y="225"/>
                  <a:pt x="409" y="231"/>
                </a:cubicBezTo>
                <a:lnTo>
                  <a:pt x="409" y="380"/>
                </a:lnTo>
                <a:lnTo>
                  <a:pt x="434" y="3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>
            <a:off x="11361787" y="428604"/>
            <a:ext cx="380196" cy="352834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8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1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2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8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7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8"/>
                </a:lnTo>
                <a:lnTo>
                  <a:pt x="383" y="28"/>
                </a:lnTo>
                <a:cubicBezTo>
                  <a:pt x="389" y="28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5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1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1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2"/>
                </a:moveTo>
                <a:lnTo>
                  <a:pt x="156" y="322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2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843">
        <p14:flash/>
      </p:transition>
    </mc:Choice>
    <mc:Fallback>
      <p:transition spd="slow" advTm="88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定额子目数变化情况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3925" y="684468"/>
          <a:ext cx="8784976" cy="61735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70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0530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82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442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2728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altLang="zh-CN" sz="28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册号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685800" algn="ctr">
                        <a:spcAft>
                          <a:spcPts val="0"/>
                        </a:spcAft>
                      </a:pPr>
                      <a:endParaRPr lang="zh-CN" altLang="en-US" sz="2800" b="1" kern="0" dirty="0">
                        <a:effectLst/>
                      </a:endParaRPr>
                    </a:p>
                    <a:p>
                      <a:pPr indent="685800"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</a:rPr>
                        <a:t>名称</a:t>
                      </a:r>
                      <a:endParaRPr lang="zh-CN" sz="2800" b="1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altLang="zh-CN" sz="28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</a:t>
                      </a:r>
                      <a:r>
                        <a:rPr lang="zh-CN" altLang="en-US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定额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b="1" dirty="0"/>
                    </a:p>
                    <a:p>
                      <a:pPr algn="ctr"/>
                      <a:r>
                        <a:rPr lang="en-US" altLang="zh-CN" sz="2800" b="1" dirty="0"/>
                        <a:t>18</a:t>
                      </a:r>
                      <a:r>
                        <a:rPr lang="zh-CN" altLang="en-US" sz="2800" b="1" dirty="0"/>
                        <a:t>定额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b="1" dirty="0"/>
                    </a:p>
                    <a:p>
                      <a:pPr algn="ctr"/>
                      <a:r>
                        <a:rPr lang="zh-CN" altLang="en-US" sz="2800" b="1" dirty="0"/>
                        <a:t>子目变化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3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kern="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</a:rPr>
                        <a:t>三</a:t>
                      </a: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effectLst/>
                        </a:rPr>
                        <a:t>给排水</a:t>
                      </a:r>
                      <a:r>
                        <a:rPr lang="en-US" altLang="zh-CN" sz="2800" b="1" kern="0" dirty="0">
                          <a:effectLst/>
                        </a:rPr>
                        <a:t> </a:t>
                      </a:r>
                      <a:r>
                        <a:rPr lang="zh-CN" altLang="en-US" sz="2800" b="1" kern="0" dirty="0">
                          <a:effectLst/>
                        </a:rPr>
                        <a:t>采暖工程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altLang="zh-CN" sz="2800" b="1" dirty="0"/>
                    </a:p>
                    <a:p>
                      <a:pPr algn="ctr"/>
                      <a:r>
                        <a:rPr lang="en-US" altLang="zh-CN" sz="2800" b="1" dirty="0"/>
                        <a:t>1034</a:t>
                      </a:r>
                      <a:endParaRPr lang="zh-CN" altLang="en-US" sz="2800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2402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1368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39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四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effectLst/>
                        </a:rPr>
                        <a:t>通风空调</a:t>
                      </a:r>
                      <a:r>
                        <a:rPr lang="zh-CN" altLang="en-US" sz="2800" b="1" kern="0" dirty="0">
                          <a:effectLst/>
                        </a:rPr>
                        <a:t>工程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altLang="zh-CN" sz="2800" b="1" dirty="0"/>
                    </a:p>
                    <a:p>
                      <a:pPr algn="ctr"/>
                      <a:r>
                        <a:rPr lang="en-US" altLang="zh-CN" sz="2800" b="1" dirty="0"/>
                        <a:t>1292</a:t>
                      </a:r>
                      <a:endParaRPr lang="zh-CN" altLang="en-US" sz="2800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506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-786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3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kern="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</a:rPr>
                        <a:t>五</a:t>
                      </a: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0" dirty="0">
                          <a:effectLst/>
                        </a:rPr>
                        <a:t>消防</a:t>
                      </a:r>
                      <a:r>
                        <a:rPr lang="zh-CN" altLang="en-US" sz="2800" b="1" kern="0" dirty="0">
                          <a:effectLst/>
                        </a:rPr>
                        <a:t>工程</a:t>
                      </a:r>
                      <a:endParaRPr lang="zh-CN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altLang="zh-CN" sz="2800" b="1" dirty="0"/>
                    </a:p>
                    <a:p>
                      <a:pPr algn="ctr"/>
                      <a:r>
                        <a:rPr lang="en-US" altLang="zh-CN" sz="2800" b="1" dirty="0"/>
                        <a:t>61</a:t>
                      </a:r>
                      <a:endParaRPr lang="zh-CN" altLang="en-US" sz="2800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460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399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12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800" b="1" kern="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</a:rPr>
                        <a:t>六</a:t>
                      </a: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800" b="1" kern="0" dirty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0" dirty="0">
                          <a:effectLst/>
                        </a:rPr>
                        <a:t>电气</a:t>
                      </a:r>
                      <a:r>
                        <a:rPr lang="zh-CN" altLang="en-US" sz="2800" b="1" kern="0" dirty="0">
                          <a:effectLst/>
                        </a:rPr>
                        <a:t>工程</a:t>
                      </a:r>
                      <a:endParaRPr lang="zh-CN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altLang="zh-CN" sz="2800" b="1" dirty="0"/>
                    </a:p>
                    <a:p>
                      <a:pPr algn="ctr"/>
                      <a:r>
                        <a:rPr lang="en-US" altLang="zh-CN" sz="2800" b="1" dirty="0"/>
                        <a:t>1466</a:t>
                      </a:r>
                      <a:endParaRPr lang="zh-CN" altLang="en-US" sz="2800" b="1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1706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240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07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effectLst/>
                        </a:rPr>
                        <a:t>七</a:t>
                      </a: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effectLst/>
                        </a:rPr>
                        <a:t>智能化</a:t>
                      </a:r>
                      <a:r>
                        <a:rPr lang="zh-CN" altLang="en-US" sz="2800" b="1" kern="0" dirty="0">
                          <a:effectLst/>
                        </a:rPr>
                        <a:t>工程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178</a:t>
                      </a:r>
                      <a:endParaRPr lang="zh-CN" alt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 </a:t>
                      </a:r>
                      <a:endParaRPr lang="zh-CN" sz="2800" b="1" kern="100" dirty="0">
                        <a:effectLst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</a:rPr>
                        <a:t>537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359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074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8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b="1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合计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altLang="zh-CN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4031</a:t>
                      </a:r>
                      <a:endParaRPr lang="zh-CN" altLang="en-US" sz="2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24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1524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5611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spcAft>
                          <a:spcPts val="0"/>
                        </a:spcAft>
                      </a:pPr>
                      <a:endParaRPr lang="en-US" alt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indent="228600" algn="ctr">
                        <a:spcAft>
                          <a:spcPts val="0"/>
                        </a:spcAft>
                      </a:pPr>
                      <a:r>
                        <a:rPr lang="en-US" altLang="zh-CN" sz="2800" b="1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1580</a:t>
                      </a:r>
                      <a:endParaRPr lang="zh-CN" sz="28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9866">
        <p14:prism/>
      </p:transition>
    </mc:Choice>
    <mc:Fallback>
      <p:transition spd="slow" advTm="986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98518" y="1772816"/>
            <a:ext cx="1094521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eaLnBrk="1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、增加室外给水管道铸铁管安装（胶圈接口）、钢管安装（焊接）、塑料管安装等定额子目，室内给水管道钢管安装、塑料管安装、不锈钢管安装、铜管安装、钢塑复管安装等定额子目。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 eaLnBrk="1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、增加室外铸铁排水管安装、塑料排水管安装定额子目。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参考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15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通用安装定额新增：成组铸铁散热器、铸铁散热器组对、柱式散热器、板式散热器、闭式散热器、翘片管散热器、金属复合散热器、艺术造型散热器安装子目。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52751" y="939497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2812" y="1936409"/>
            <a:ext cx="1059293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化妆台安装小节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毛巾杆、手纸架、肥皂盒、镜子、化妆台</a:t>
            </a: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)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与装饰工程分册内容重复，删除全部定额子目。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新增鼓风机、引风机、水泵的拆装检查定额子目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6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、鼓风机定额不再按机号划分子目，改为按设备重量划分子目。</a:t>
            </a:r>
          </a:p>
          <a:p>
            <a:pPr indent="4064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水泵定额不再按管径划分子目，改为按设备重量划分子目。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、增加了螺纹电磁阀、散热器温控阀、热量表、软接头等多种附件的安装定额子目。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37217" y="1021294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40263" y="106179"/>
            <a:ext cx="1064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2"/>
                </a:solidFill>
              </a:rPr>
              <a:t>Part</a:t>
            </a:r>
            <a:r>
              <a:rPr lang="en-US" altLang="zh-CN" dirty="0">
                <a:solidFill>
                  <a:schemeClr val="accent2"/>
                </a:solidFill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</a:rPr>
              <a:t>1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1914" y="1700808"/>
            <a:ext cx="105929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8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新增剔堵槽/沟、机械钻孔、堵洞定额子目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9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合并消防和电气工程管道中剔槽、打眼、剔洞、剔燕尾螺栓定额子目。</a:t>
            </a:r>
            <a:endParaRPr lang="en-US" altLang="zh-CN" sz="2800" b="1" dirty="0">
              <a:solidFill>
                <a:schemeClr val="accent1"/>
              </a:solidFill>
              <a:latin typeface="+mn-ea"/>
              <a:ea typeface="+mn-ea"/>
              <a:cs typeface="+mn-ea"/>
              <a:sym typeface="+mn-ea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10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、合并给排水和通风空调工程中的管道缠玻璃丝布或塑料布定额子目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。</a:t>
            </a:r>
            <a:endParaRPr lang="zh-CN" altLang="en-US" sz="28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04523" y="903493"/>
            <a:ext cx="9965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第三册 给排水采暖工程</a:t>
            </a:r>
            <a:endParaRPr lang="zh-CN" altLang="zh-CN" sz="28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0766" y="44624"/>
            <a:ext cx="5042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</a:t>
            </a: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设置主要变化</a:t>
            </a:r>
          </a:p>
        </p:txBody>
      </p:sp>
    </p:spTree>
  </p:cSld>
  <p:clrMapOvr>
    <a:masterClrMapping/>
  </p:clrMapOvr>
  <p:transition spd="slow" advTm="514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4160</Words>
  <Application>Microsoft Office PowerPoint</Application>
  <PresentationFormat>自定义</PresentationFormat>
  <Paragraphs>633</Paragraphs>
  <Slides>56</Slides>
  <Notes>56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THTF</cp:lastModifiedBy>
  <cp:revision>2088</cp:revision>
  <dcterms:created xsi:type="dcterms:W3CDTF">2013-01-25T01:44:00Z</dcterms:created>
  <dcterms:modified xsi:type="dcterms:W3CDTF">2019-11-25T04:49:47Z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