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Lst>
  <p:notesMasterIdLst>
    <p:notesMasterId r:id="rId116"/>
  </p:notesMasterIdLst>
  <p:handoutMasterIdLst>
    <p:handoutMasterId r:id="rId117"/>
  </p:handoutMasterIdLst>
  <p:sldIdLst>
    <p:sldId id="375" r:id="rId3"/>
    <p:sldId id="376" r:id="rId4"/>
    <p:sldId id="542" r:id="rId5"/>
    <p:sldId id="543" r:id="rId6"/>
    <p:sldId id="546" r:id="rId7"/>
    <p:sldId id="547" r:id="rId8"/>
    <p:sldId id="548" r:id="rId9"/>
    <p:sldId id="566" r:id="rId10"/>
    <p:sldId id="550" r:id="rId11"/>
    <p:sldId id="549" r:id="rId12"/>
    <p:sldId id="551" r:id="rId13"/>
    <p:sldId id="544" r:id="rId14"/>
    <p:sldId id="545" r:id="rId15"/>
    <p:sldId id="597" r:id="rId16"/>
    <p:sldId id="553" r:id="rId17"/>
    <p:sldId id="622" r:id="rId18"/>
    <p:sldId id="623" r:id="rId19"/>
    <p:sldId id="552" r:id="rId20"/>
    <p:sldId id="624" r:id="rId21"/>
    <p:sldId id="625" r:id="rId22"/>
    <p:sldId id="626" r:id="rId23"/>
    <p:sldId id="627" r:id="rId24"/>
    <p:sldId id="572" r:id="rId25"/>
    <p:sldId id="628" r:id="rId26"/>
    <p:sldId id="555" r:id="rId27"/>
    <p:sldId id="563" r:id="rId28"/>
    <p:sldId id="629" r:id="rId29"/>
    <p:sldId id="558" r:id="rId30"/>
    <p:sldId id="631" r:id="rId31"/>
    <p:sldId id="630" r:id="rId32"/>
    <p:sldId id="568" r:id="rId33"/>
    <p:sldId id="569" r:id="rId34"/>
    <p:sldId id="570" r:id="rId35"/>
    <p:sldId id="564" r:id="rId36"/>
    <p:sldId id="559" r:id="rId37"/>
    <p:sldId id="632" r:id="rId38"/>
    <p:sldId id="560" r:id="rId39"/>
    <p:sldId id="573" r:id="rId40"/>
    <p:sldId id="577" r:id="rId41"/>
    <p:sldId id="576" r:id="rId42"/>
    <p:sldId id="575" r:id="rId43"/>
    <p:sldId id="578" r:id="rId44"/>
    <p:sldId id="579" r:id="rId45"/>
    <p:sldId id="586" r:id="rId46"/>
    <p:sldId id="580" r:id="rId47"/>
    <p:sldId id="581" r:id="rId48"/>
    <p:sldId id="587" r:id="rId49"/>
    <p:sldId id="582" r:id="rId50"/>
    <p:sldId id="633" r:id="rId51"/>
    <p:sldId id="634" r:id="rId52"/>
    <p:sldId id="635" r:id="rId53"/>
    <p:sldId id="636" r:id="rId54"/>
    <p:sldId id="637" r:id="rId55"/>
    <p:sldId id="638" r:id="rId56"/>
    <p:sldId id="639" r:id="rId57"/>
    <p:sldId id="640" r:id="rId58"/>
    <p:sldId id="641" r:id="rId59"/>
    <p:sldId id="642" r:id="rId60"/>
    <p:sldId id="643" r:id="rId61"/>
    <p:sldId id="667" r:id="rId62"/>
    <p:sldId id="668" r:id="rId63"/>
    <p:sldId id="669" r:id="rId64"/>
    <p:sldId id="670" r:id="rId65"/>
    <p:sldId id="671" r:id="rId66"/>
    <p:sldId id="672" r:id="rId67"/>
    <p:sldId id="673" r:id="rId68"/>
    <p:sldId id="674" r:id="rId69"/>
    <p:sldId id="675" r:id="rId70"/>
    <p:sldId id="676" r:id="rId71"/>
    <p:sldId id="677" r:id="rId72"/>
    <p:sldId id="678" r:id="rId73"/>
    <p:sldId id="679" r:id="rId74"/>
    <p:sldId id="680" r:id="rId75"/>
    <p:sldId id="681" r:id="rId76"/>
    <p:sldId id="682" r:id="rId77"/>
    <p:sldId id="683" r:id="rId78"/>
    <p:sldId id="684" r:id="rId79"/>
    <p:sldId id="685" r:id="rId80"/>
    <p:sldId id="686" r:id="rId81"/>
    <p:sldId id="687" r:id="rId82"/>
    <p:sldId id="688" r:id="rId83"/>
    <p:sldId id="689" r:id="rId84"/>
    <p:sldId id="690" r:id="rId85"/>
    <p:sldId id="691" r:id="rId86"/>
    <p:sldId id="692" r:id="rId87"/>
    <p:sldId id="693" r:id="rId88"/>
    <p:sldId id="694" r:id="rId89"/>
    <p:sldId id="695" r:id="rId90"/>
    <p:sldId id="696" r:id="rId91"/>
    <p:sldId id="697" r:id="rId92"/>
    <p:sldId id="698" r:id="rId93"/>
    <p:sldId id="699" r:id="rId94"/>
    <p:sldId id="700" r:id="rId95"/>
    <p:sldId id="701" r:id="rId96"/>
    <p:sldId id="702" r:id="rId97"/>
    <p:sldId id="703" r:id="rId98"/>
    <p:sldId id="704" r:id="rId99"/>
    <p:sldId id="705" r:id="rId100"/>
    <p:sldId id="706" r:id="rId101"/>
    <p:sldId id="707" r:id="rId102"/>
    <p:sldId id="708" r:id="rId103"/>
    <p:sldId id="709" r:id="rId104"/>
    <p:sldId id="710" r:id="rId105"/>
    <p:sldId id="711" r:id="rId106"/>
    <p:sldId id="712" r:id="rId107"/>
    <p:sldId id="713" r:id="rId108"/>
    <p:sldId id="714" r:id="rId109"/>
    <p:sldId id="715" r:id="rId110"/>
    <p:sldId id="716" r:id="rId111"/>
    <p:sldId id="717" r:id="rId112"/>
    <p:sldId id="718" r:id="rId113"/>
    <p:sldId id="719" r:id="rId114"/>
    <p:sldId id="585" r:id="rId115"/>
  </p:sldIdLst>
  <p:sldSz cx="9144000" cy="6858000" type="screen4x3"/>
  <p:notesSz cx="9144000" cy="6858000"/>
  <p:defaultTextStyle>
    <a:defPPr>
      <a:defRPr lang="zh-CN"/>
    </a:defPPr>
    <a:lvl1pPr algn="l" rtl="0" eaLnBrk="0" fontAlgn="base" hangingPunct="0">
      <a:spcBef>
        <a:spcPct val="0"/>
      </a:spcBef>
      <a:spcAft>
        <a:spcPct val="0"/>
      </a:spcAft>
      <a:defRPr sz="4600" kern="1200">
        <a:solidFill>
          <a:schemeClr val="tx2"/>
        </a:solidFill>
        <a:latin typeface="Calibri" panose="020F0502020204030204" pitchFamily="34" charset="0"/>
        <a:ea typeface="隶书"/>
        <a:cs typeface="隶书"/>
      </a:defRPr>
    </a:lvl1pPr>
    <a:lvl2pPr marL="457200" algn="l" rtl="0" eaLnBrk="0" fontAlgn="base" hangingPunct="0">
      <a:spcBef>
        <a:spcPct val="0"/>
      </a:spcBef>
      <a:spcAft>
        <a:spcPct val="0"/>
      </a:spcAft>
      <a:defRPr sz="4600" kern="1200">
        <a:solidFill>
          <a:schemeClr val="tx2"/>
        </a:solidFill>
        <a:latin typeface="Calibri" panose="020F0502020204030204" pitchFamily="34" charset="0"/>
        <a:ea typeface="隶书"/>
        <a:cs typeface="隶书"/>
      </a:defRPr>
    </a:lvl2pPr>
    <a:lvl3pPr marL="914400" algn="l" rtl="0" eaLnBrk="0" fontAlgn="base" hangingPunct="0">
      <a:spcBef>
        <a:spcPct val="0"/>
      </a:spcBef>
      <a:spcAft>
        <a:spcPct val="0"/>
      </a:spcAft>
      <a:defRPr sz="4600" kern="1200">
        <a:solidFill>
          <a:schemeClr val="tx2"/>
        </a:solidFill>
        <a:latin typeface="Calibri" panose="020F0502020204030204" pitchFamily="34" charset="0"/>
        <a:ea typeface="隶书"/>
        <a:cs typeface="隶书"/>
      </a:defRPr>
    </a:lvl3pPr>
    <a:lvl4pPr marL="1371600" algn="l" rtl="0" eaLnBrk="0" fontAlgn="base" hangingPunct="0">
      <a:spcBef>
        <a:spcPct val="0"/>
      </a:spcBef>
      <a:spcAft>
        <a:spcPct val="0"/>
      </a:spcAft>
      <a:defRPr sz="4600" kern="1200">
        <a:solidFill>
          <a:schemeClr val="tx2"/>
        </a:solidFill>
        <a:latin typeface="Calibri" panose="020F0502020204030204" pitchFamily="34" charset="0"/>
        <a:ea typeface="隶书"/>
        <a:cs typeface="隶书"/>
      </a:defRPr>
    </a:lvl4pPr>
    <a:lvl5pPr marL="1828800" algn="l" rtl="0" eaLnBrk="0" fontAlgn="base" hangingPunct="0">
      <a:spcBef>
        <a:spcPct val="0"/>
      </a:spcBef>
      <a:spcAft>
        <a:spcPct val="0"/>
      </a:spcAft>
      <a:defRPr sz="4600" kern="1200">
        <a:solidFill>
          <a:schemeClr val="tx2"/>
        </a:solidFill>
        <a:latin typeface="Calibri" panose="020F0502020204030204" pitchFamily="34" charset="0"/>
        <a:ea typeface="隶书"/>
        <a:cs typeface="隶书"/>
      </a:defRPr>
    </a:lvl5pPr>
    <a:lvl6pPr marL="2286000" algn="l" defTabSz="914400" rtl="0" eaLnBrk="1" latinLnBrk="0" hangingPunct="1">
      <a:defRPr sz="4600" kern="1200">
        <a:solidFill>
          <a:schemeClr val="tx2"/>
        </a:solidFill>
        <a:latin typeface="Calibri" panose="020F0502020204030204" pitchFamily="34" charset="0"/>
        <a:ea typeface="隶书"/>
        <a:cs typeface="隶书"/>
      </a:defRPr>
    </a:lvl6pPr>
    <a:lvl7pPr marL="2743200" algn="l" defTabSz="914400" rtl="0" eaLnBrk="1" latinLnBrk="0" hangingPunct="1">
      <a:defRPr sz="4600" kern="1200">
        <a:solidFill>
          <a:schemeClr val="tx2"/>
        </a:solidFill>
        <a:latin typeface="Calibri" panose="020F0502020204030204" pitchFamily="34" charset="0"/>
        <a:ea typeface="隶书"/>
        <a:cs typeface="隶书"/>
      </a:defRPr>
    </a:lvl7pPr>
    <a:lvl8pPr marL="3200400" algn="l" defTabSz="914400" rtl="0" eaLnBrk="1" latinLnBrk="0" hangingPunct="1">
      <a:defRPr sz="4600" kern="1200">
        <a:solidFill>
          <a:schemeClr val="tx2"/>
        </a:solidFill>
        <a:latin typeface="Calibri" panose="020F0502020204030204" pitchFamily="34" charset="0"/>
        <a:ea typeface="隶书"/>
        <a:cs typeface="隶书"/>
      </a:defRPr>
    </a:lvl8pPr>
    <a:lvl9pPr marL="3657600" algn="l" defTabSz="914400" rtl="0" eaLnBrk="1" latinLnBrk="0" hangingPunct="1">
      <a:defRPr sz="4600" kern="1200">
        <a:solidFill>
          <a:schemeClr val="tx2"/>
        </a:solidFill>
        <a:latin typeface="Calibri" panose="020F0502020204030204" pitchFamily="34" charset="0"/>
        <a:ea typeface="隶书"/>
        <a:cs typeface="隶书"/>
      </a:defRPr>
    </a:lvl9pPr>
  </p:defaultTextStyle>
  <p:extLst>
    <p:ext uri="{521415D9-36F7-43E2-AB2F-B90AF26B5E84}">
      <p14:sectionLst xmlns:p14="http://schemas.microsoft.com/office/powerpoint/2010/main">
        <p14:section name="默认节" id="{af0d9bfd-89f5-46ce-9447-ecd54a0250f1}">
          <p14:sldIdLst/>
        </p14:section>
        <p14:section name="无标题节" id="{11f0a4fc-4c1d-4f1b-b908-9e49861449b0}">
          <p14:sldIdLst>
            <p14:sldId id="375"/>
            <p14:sldId id="376"/>
            <p14:sldId id="542"/>
            <p14:sldId id="543"/>
            <p14:sldId id="546"/>
            <p14:sldId id="547"/>
            <p14:sldId id="548"/>
            <p14:sldId id="566"/>
            <p14:sldId id="550"/>
            <p14:sldId id="549"/>
            <p14:sldId id="551"/>
            <p14:sldId id="544"/>
            <p14:sldId id="545"/>
            <p14:sldId id="597"/>
            <p14:sldId id="553"/>
            <p14:sldId id="622"/>
            <p14:sldId id="623"/>
            <p14:sldId id="552"/>
            <p14:sldId id="624"/>
            <p14:sldId id="625"/>
            <p14:sldId id="626"/>
            <p14:sldId id="627"/>
            <p14:sldId id="572"/>
            <p14:sldId id="628"/>
            <p14:sldId id="555"/>
            <p14:sldId id="563"/>
            <p14:sldId id="629"/>
            <p14:sldId id="558"/>
            <p14:sldId id="631"/>
            <p14:sldId id="630"/>
            <p14:sldId id="568"/>
            <p14:sldId id="569"/>
            <p14:sldId id="570"/>
            <p14:sldId id="564"/>
            <p14:sldId id="559"/>
            <p14:sldId id="632"/>
            <p14:sldId id="560"/>
            <p14:sldId id="573"/>
            <p14:sldId id="577"/>
            <p14:sldId id="576"/>
            <p14:sldId id="575"/>
            <p14:sldId id="578"/>
            <p14:sldId id="579"/>
            <p14:sldId id="586"/>
            <p14:sldId id="580"/>
            <p14:sldId id="581"/>
            <p14:sldId id="587"/>
            <p14:sldId id="582"/>
            <p14:sldId id="633"/>
            <p14:sldId id="634"/>
            <p14:sldId id="635"/>
            <p14:sldId id="636"/>
            <p14:sldId id="637"/>
            <p14:sldId id="638"/>
            <p14:sldId id="639"/>
            <p14:sldId id="640"/>
            <p14:sldId id="641"/>
            <p14:sldId id="642"/>
            <p14:sldId id="643"/>
            <p14:sldId id="667"/>
            <p14:sldId id="668"/>
            <p14:sldId id="669"/>
            <p14:sldId id="670"/>
            <p14:sldId id="671"/>
            <p14:sldId id="672"/>
            <p14:sldId id="673"/>
            <p14:sldId id="674"/>
            <p14:sldId id="675"/>
            <p14:sldId id="676"/>
            <p14:sldId id="677"/>
            <p14:sldId id="678"/>
            <p14:sldId id="679"/>
            <p14:sldId id="680"/>
            <p14:sldId id="681"/>
            <p14:sldId id="682"/>
            <p14:sldId id="683"/>
            <p14:sldId id="684"/>
            <p14:sldId id="685"/>
            <p14:sldId id="686"/>
            <p14:sldId id="687"/>
            <p14:sldId id="688"/>
            <p14:sldId id="689"/>
            <p14:sldId id="690"/>
            <p14:sldId id="691"/>
            <p14:sldId id="692"/>
            <p14:sldId id="693"/>
            <p14:sldId id="694"/>
            <p14:sldId id="695"/>
            <p14:sldId id="696"/>
            <p14:sldId id="697"/>
            <p14:sldId id="698"/>
            <p14:sldId id="699"/>
            <p14:sldId id="700"/>
            <p14:sldId id="701"/>
            <p14:sldId id="702"/>
            <p14:sldId id="703"/>
            <p14:sldId id="704"/>
            <p14:sldId id="705"/>
            <p14:sldId id="706"/>
            <p14:sldId id="707"/>
            <p14:sldId id="708"/>
            <p14:sldId id="709"/>
            <p14:sldId id="710"/>
            <p14:sldId id="711"/>
            <p14:sldId id="712"/>
            <p14:sldId id="713"/>
            <p14:sldId id="714"/>
            <p14:sldId id="715"/>
            <p14:sldId id="716"/>
            <p14:sldId id="717"/>
            <p14:sldId id="718"/>
            <p14:sldId id="719"/>
            <p14:sldId id="58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70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60"/>
  </p:normalViewPr>
  <p:slideViewPr>
    <p:cSldViewPr>
      <p:cViewPr varScale="1">
        <p:scale>
          <a:sx n="66" d="100"/>
          <a:sy n="66" d="100"/>
        </p:scale>
        <p:origin x="-1014" y="-114"/>
      </p:cViewPr>
      <p:guideLst>
        <p:guide orient="horz" pos="2137"/>
        <p:guide pos="291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0" Type="http://schemas.openxmlformats.org/officeDocument/2006/relationships/tableStyles" Target="tableStyles.xml"/><Relationship Id="rId12" Type="http://schemas.openxmlformats.org/officeDocument/2006/relationships/slide" Target="slides/slide10.xml"/><Relationship Id="rId119" Type="http://schemas.openxmlformats.org/officeDocument/2006/relationships/viewProps" Target="viewProps.xml"/><Relationship Id="rId118" Type="http://schemas.openxmlformats.org/officeDocument/2006/relationships/presProps" Target="presProps.xml"/><Relationship Id="rId117" Type="http://schemas.openxmlformats.org/officeDocument/2006/relationships/handoutMaster" Target="handoutMasters/handoutMaster1.xml"/><Relationship Id="rId116" Type="http://schemas.openxmlformats.org/officeDocument/2006/relationships/notesMaster" Target="notesMasters/notesMaster1.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页眉占位符 1"/>
          <p:cNvSpPr>
            <a:spLocks noGrp="1"/>
          </p:cNvSpPr>
          <p:nvPr>
            <p:ph type="hdr" sz="quarter"/>
          </p:nvPr>
        </p:nvSpPr>
        <p:spPr bwMode="auto">
          <a:xfrm>
            <a:off x="0" y="0"/>
            <a:ext cx="3962400" cy="342900"/>
          </a:xfrm>
          <a:prstGeom prst="rect">
            <a:avLst/>
          </a:prstGeom>
          <a:noFill/>
          <a:ln w="9525">
            <a:noFill/>
            <a:miter lim="800000"/>
          </a:ln>
        </p:spPr>
        <p:txBody>
          <a:bodyPr vert="horz" wrap="square" lIns="91440" tIns="45720" rIns="91440" bIns="45720" numCol="1" anchor="t" anchorCtr="0" compatLnSpc="1"/>
          <a:lstStyle>
            <a:lvl1pPr eaLnBrk="1" hangingPunct="1">
              <a:defRPr sz="1200">
                <a:solidFill>
                  <a:schemeClr val="tx1"/>
                </a:solidFill>
                <a:ea typeface="宋体" panose="02010600030101010101" pitchFamily="2" charset="-122"/>
              </a:defRPr>
            </a:lvl1pPr>
          </a:lstStyle>
          <a:p>
            <a:endParaRPr lang="zh-CN" altLang="en-US"/>
          </a:p>
        </p:txBody>
      </p:sp>
      <p:sp>
        <p:nvSpPr>
          <p:cNvPr id="14339" name="日期占位符 2"/>
          <p:cNvSpPr>
            <a:spLocks noGrp="1"/>
          </p:cNvSpPr>
          <p:nvPr>
            <p:ph type="dt" sz="quarter" idx="1"/>
          </p:nvPr>
        </p:nvSpPr>
        <p:spPr bwMode="auto">
          <a:xfrm>
            <a:off x="5180013" y="0"/>
            <a:ext cx="3962400" cy="342900"/>
          </a:xfrm>
          <a:prstGeom prst="rect">
            <a:avLst/>
          </a:prstGeom>
          <a:noFill/>
          <a:ln w="9525">
            <a:noFill/>
            <a:miter lim="800000"/>
          </a:ln>
        </p:spPr>
        <p:txBody>
          <a:bodyPr vert="horz" wrap="square" lIns="91440" tIns="45720" rIns="91440" bIns="45720" numCol="1" anchor="t" anchorCtr="0" compatLnSpc="1"/>
          <a:lstStyle>
            <a:lvl1pPr algn="r" eaLnBrk="1" hangingPunct="1">
              <a:defRPr sz="1200">
                <a:solidFill>
                  <a:schemeClr val="tx1"/>
                </a:solidFill>
                <a:ea typeface="宋体" panose="02010600030101010101" pitchFamily="2" charset="-122"/>
              </a:defRPr>
            </a:lvl1pPr>
          </a:lstStyle>
          <a:p>
            <a:fld id="{C6B0DFB0-DD2C-42BB-86A1-C43C8DF8DF66}" type="datetimeFigureOut">
              <a:rPr lang="zh-CN" altLang="en-US"/>
            </a:fld>
            <a:endParaRPr lang="en-US" altLang="zh-CN"/>
          </a:p>
        </p:txBody>
      </p:sp>
      <p:sp>
        <p:nvSpPr>
          <p:cNvPr id="14340" name="页脚占位符 3"/>
          <p:cNvSpPr>
            <a:spLocks noGrp="1"/>
          </p:cNvSpPr>
          <p:nvPr>
            <p:ph type="ftr" sz="quarter" idx="2"/>
          </p:nvPr>
        </p:nvSpPr>
        <p:spPr bwMode="auto">
          <a:xfrm>
            <a:off x="0" y="6513513"/>
            <a:ext cx="3962400" cy="342900"/>
          </a:xfrm>
          <a:prstGeom prst="rect">
            <a:avLst/>
          </a:prstGeom>
          <a:noFill/>
          <a:ln w="9525">
            <a:noFill/>
            <a:miter lim="800000"/>
          </a:ln>
        </p:spPr>
        <p:txBody>
          <a:bodyPr vert="horz" wrap="square" lIns="91440" tIns="45720" rIns="91440" bIns="45720" numCol="1" anchor="b" anchorCtr="0" compatLnSpc="1"/>
          <a:lstStyle>
            <a:lvl1pPr eaLnBrk="1" hangingPunct="1">
              <a:defRPr sz="1200">
                <a:solidFill>
                  <a:schemeClr val="tx1"/>
                </a:solidFill>
                <a:ea typeface="宋体" panose="02010600030101010101" pitchFamily="2" charset="-122"/>
              </a:defRPr>
            </a:lvl1pPr>
          </a:lstStyle>
          <a:p>
            <a:endParaRPr lang="zh-CN" altLang="en-US"/>
          </a:p>
        </p:txBody>
      </p:sp>
      <p:sp>
        <p:nvSpPr>
          <p:cNvPr id="14341" name="灯片编号占位符 4"/>
          <p:cNvSpPr>
            <a:spLocks noGrp="1"/>
          </p:cNvSpPr>
          <p:nvPr>
            <p:ph type="sldNum" sz="quarter" idx="3"/>
          </p:nvPr>
        </p:nvSpPr>
        <p:spPr bwMode="auto">
          <a:xfrm>
            <a:off x="5180013" y="6513513"/>
            <a:ext cx="3962400" cy="342900"/>
          </a:xfrm>
          <a:prstGeom prst="rect">
            <a:avLst/>
          </a:prstGeom>
          <a:noFill/>
          <a:ln w="9525">
            <a:noFill/>
            <a:miter lim="800000"/>
          </a:ln>
        </p:spPr>
        <p:txBody>
          <a:bodyPr vert="horz" wrap="square" lIns="91440" tIns="45720" rIns="91440" bIns="45720" numCol="1" anchor="b" anchorCtr="0" compatLnSpc="1"/>
          <a:lstStyle>
            <a:lvl1pPr algn="r" eaLnBrk="1" hangingPunct="1">
              <a:defRPr sz="1200">
                <a:solidFill>
                  <a:schemeClr val="tx1"/>
                </a:solidFill>
                <a:ea typeface="宋体" panose="02010600030101010101" pitchFamily="2" charset="-122"/>
              </a:defRPr>
            </a:lvl1pPr>
          </a:lstStyle>
          <a:p>
            <a:fld id="{7BBDAA67-C219-4AE4-887C-ADB1378C29AA}" type="slidenum">
              <a:rPr lang="zh-CN" altLang="en-US"/>
            </a:fld>
            <a:endParaRPr lang="en-US" altLang="zh-CN"/>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页眉占位符 1"/>
          <p:cNvSpPr>
            <a:spLocks noGrp="1"/>
          </p:cNvSpPr>
          <p:nvPr>
            <p:ph type="hdr" sz="quarter"/>
          </p:nvPr>
        </p:nvSpPr>
        <p:spPr bwMode="auto">
          <a:xfrm>
            <a:off x="0" y="0"/>
            <a:ext cx="3962400" cy="342900"/>
          </a:xfrm>
          <a:prstGeom prst="rect">
            <a:avLst/>
          </a:prstGeom>
          <a:noFill/>
          <a:ln w="9525">
            <a:noFill/>
            <a:miter lim="800000"/>
          </a:ln>
        </p:spPr>
        <p:txBody>
          <a:bodyPr vert="horz" wrap="square" lIns="91440" tIns="45720" rIns="91440" bIns="45720" numCol="1" anchor="t" anchorCtr="0" compatLnSpc="1"/>
          <a:lstStyle>
            <a:lvl1pPr eaLnBrk="1" hangingPunct="1">
              <a:defRPr sz="1200">
                <a:solidFill>
                  <a:schemeClr val="tx1"/>
                </a:solidFill>
                <a:ea typeface="宋体" panose="02010600030101010101" pitchFamily="2" charset="-122"/>
              </a:defRPr>
            </a:lvl1pPr>
          </a:lstStyle>
          <a:p>
            <a:endParaRPr lang="zh-CN" altLang="en-US"/>
          </a:p>
        </p:txBody>
      </p:sp>
      <p:sp>
        <p:nvSpPr>
          <p:cNvPr id="13315" name="日期占位符 2"/>
          <p:cNvSpPr>
            <a:spLocks noGrp="1"/>
          </p:cNvSpPr>
          <p:nvPr>
            <p:ph type="dt" idx="1"/>
          </p:nvPr>
        </p:nvSpPr>
        <p:spPr bwMode="auto">
          <a:xfrm>
            <a:off x="5180013" y="0"/>
            <a:ext cx="3962400" cy="342900"/>
          </a:xfrm>
          <a:prstGeom prst="rect">
            <a:avLst/>
          </a:prstGeom>
          <a:noFill/>
          <a:ln w="9525">
            <a:noFill/>
            <a:miter lim="800000"/>
          </a:ln>
        </p:spPr>
        <p:txBody>
          <a:bodyPr vert="horz" wrap="square" lIns="91440" tIns="45720" rIns="91440" bIns="45720" numCol="1" anchor="t" anchorCtr="0" compatLnSpc="1"/>
          <a:lstStyle>
            <a:lvl1pPr algn="r" eaLnBrk="1" hangingPunct="1">
              <a:defRPr sz="1200">
                <a:solidFill>
                  <a:schemeClr val="tx1"/>
                </a:solidFill>
                <a:ea typeface="宋体" panose="02010600030101010101" pitchFamily="2" charset="-122"/>
              </a:defRPr>
            </a:lvl1pPr>
          </a:lstStyle>
          <a:p>
            <a:fld id="{F9791F97-5DD7-4E87-B513-F55611547947}" type="datetimeFigureOut">
              <a:rPr lang="zh-CN" altLang="en-US"/>
            </a:fld>
            <a:endParaRPr lang="en-US" altLang="zh-CN"/>
          </a:p>
        </p:txBody>
      </p:sp>
      <p:sp>
        <p:nvSpPr>
          <p:cNvPr id="13316" name="幻灯片图像占位符 3"/>
          <p:cNvSpPr>
            <a:spLocks noGrp="1" noRot="1" noChangeAspect="1"/>
          </p:cNvSpPr>
          <p:nvPr>
            <p:ph type="sldImg" idx="2"/>
          </p:nvPr>
        </p:nvSpPr>
        <p:spPr bwMode="auto">
          <a:xfrm>
            <a:off x="2857500" y="514350"/>
            <a:ext cx="3429000" cy="2571750"/>
          </a:xfrm>
          <a:prstGeom prst="rect">
            <a:avLst/>
          </a:prstGeom>
          <a:noFill/>
          <a:ln w="12700">
            <a:solidFill>
              <a:srgbClr val="000000"/>
            </a:solidFill>
            <a:miter lim="800000"/>
          </a:ln>
        </p:spPr>
      </p:sp>
      <p:sp>
        <p:nvSpPr>
          <p:cNvPr id="13317" name="备注占位符 4"/>
          <p:cNvSpPr>
            <a:spLocks noGrp="1"/>
          </p:cNvSpPr>
          <p:nvPr>
            <p:ph type="body" sz="quarter" idx="3"/>
          </p:nvPr>
        </p:nvSpPr>
        <p:spPr bwMode="auto">
          <a:xfrm>
            <a:off x="914400" y="3257550"/>
            <a:ext cx="7315200" cy="30861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3318" name="页脚占位符 5"/>
          <p:cNvSpPr>
            <a:spLocks noGrp="1"/>
          </p:cNvSpPr>
          <p:nvPr>
            <p:ph type="ftr" sz="quarter" idx="4"/>
          </p:nvPr>
        </p:nvSpPr>
        <p:spPr bwMode="auto">
          <a:xfrm>
            <a:off x="0" y="6513513"/>
            <a:ext cx="3962400" cy="342900"/>
          </a:xfrm>
          <a:prstGeom prst="rect">
            <a:avLst/>
          </a:prstGeom>
          <a:noFill/>
          <a:ln w="9525">
            <a:noFill/>
            <a:miter lim="800000"/>
          </a:ln>
        </p:spPr>
        <p:txBody>
          <a:bodyPr vert="horz" wrap="square" lIns="91440" tIns="45720" rIns="91440" bIns="45720" numCol="1" anchor="b" anchorCtr="0" compatLnSpc="1"/>
          <a:lstStyle>
            <a:lvl1pPr eaLnBrk="1" hangingPunct="1">
              <a:defRPr sz="1200">
                <a:solidFill>
                  <a:schemeClr val="tx1"/>
                </a:solidFill>
                <a:ea typeface="宋体" panose="02010600030101010101" pitchFamily="2" charset="-122"/>
              </a:defRPr>
            </a:lvl1pPr>
          </a:lstStyle>
          <a:p>
            <a:endParaRPr lang="zh-CN" altLang="en-US"/>
          </a:p>
        </p:txBody>
      </p:sp>
      <p:sp>
        <p:nvSpPr>
          <p:cNvPr id="13319" name="灯片编号占位符 6"/>
          <p:cNvSpPr>
            <a:spLocks noGrp="1"/>
          </p:cNvSpPr>
          <p:nvPr>
            <p:ph type="sldNum" sz="quarter" idx="5"/>
          </p:nvPr>
        </p:nvSpPr>
        <p:spPr bwMode="auto">
          <a:xfrm>
            <a:off x="5180013" y="6513513"/>
            <a:ext cx="3962400" cy="342900"/>
          </a:xfrm>
          <a:prstGeom prst="rect">
            <a:avLst/>
          </a:prstGeom>
          <a:noFill/>
          <a:ln w="9525">
            <a:noFill/>
            <a:miter lim="800000"/>
          </a:ln>
        </p:spPr>
        <p:txBody>
          <a:bodyPr vert="horz" wrap="square" lIns="91440" tIns="45720" rIns="91440" bIns="45720" numCol="1" anchor="b" anchorCtr="0" compatLnSpc="1"/>
          <a:lstStyle>
            <a:lvl1pPr algn="r" eaLnBrk="1" hangingPunct="1">
              <a:defRPr sz="1200">
                <a:solidFill>
                  <a:schemeClr val="tx1"/>
                </a:solidFill>
                <a:ea typeface="宋体" panose="02010600030101010101" pitchFamily="2" charset="-122"/>
              </a:defRPr>
            </a:lvl1pPr>
          </a:lstStyle>
          <a:p>
            <a:fld id="{4AE85F46-16AE-4837-A05D-9762CDC79A49}" type="slidenum">
              <a:rPr lang="zh-CN" altLang="en-US"/>
            </a:fld>
            <a:endParaRPr lang="en-US" altLang="zh-CN"/>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4" name="日期占位符 29"/>
          <p:cNvSpPr>
            <a:spLocks noGrp="1"/>
          </p:cNvSpPr>
          <p:nvPr>
            <p:ph type="dt" sz="half" idx="10"/>
          </p:nvPr>
        </p:nvSpPr>
        <p:spPr/>
        <p:txBody>
          <a:bodyPr/>
          <a:lstStyle>
            <a:lvl1pPr>
              <a:defRPr>
                <a:solidFill>
                  <a:srgbClr val="D1EAEE"/>
                </a:solidFill>
              </a:defRPr>
            </a:lvl1pPr>
          </a:lstStyle>
          <a:p>
            <a:endParaRPr lang="zh-CN" altLang="en-US"/>
          </a:p>
        </p:txBody>
      </p:sp>
      <p:sp>
        <p:nvSpPr>
          <p:cNvPr id="5" name="页脚占位符 18"/>
          <p:cNvSpPr>
            <a:spLocks noGrp="1"/>
          </p:cNvSpPr>
          <p:nvPr>
            <p:ph type="ftr" sz="quarter" idx="11"/>
          </p:nvPr>
        </p:nvSpPr>
        <p:spPr/>
        <p:txBody>
          <a:bodyPr/>
          <a:lstStyle>
            <a:lvl1pPr>
              <a:defRPr>
                <a:solidFill>
                  <a:srgbClr val="D1EAEE"/>
                </a:solidFill>
              </a:defRPr>
            </a:lvl1pPr>
          </a:lstStyle>
          <a:p>
            <a:endParaRPr lang="zh-CN" altLang="en-US"/>
          </a:p>
        </p:txBody>
      </p:sp>
      <p:sp>
        <p:nvSpPr>
          <p:cNvPr id="6" name="灯片编号占位符 26"/>
          <p:cNvSpPr>
            <a:spLocks noGrp="1"/>
          </p:cNvSpPr>
          <p:nvPr>
            <p:ph type="sldNum" sz="quarter" idx="12"/>
          </p:nvPr>
        </p:nvSpPr>
        <p:spPr/>
        <p:txBody>
          <a:bodyPr/>
          <a:lstStyle>
            <a:lvl1pPr>
              <a:defRPr>
                <a:solidFill>
                  <a:srgbClr val="D1EAEE"/>
                </a:solidFill>
              </a:defRPr>
            </a:lvl1pPr>
          </a:lstStyle>
          <a:p>
            <a:fld id="{2740898B-AEB7-4DB2-8CF4-68E5E9E74C43}" type="slidenum">
              <a:rPr lang="zh-CN" altLang="en-US"/>
            </a:fld>
            <a:endParaRPr lang="en-US" altLang="zh-CN"/>
          </a:p>
        </p:txBody>
      </p:sp>
    </p:spTree>
  </p:cSld>
  <p:clrMapOvr>
    <a:overrideClrMapping bg1="dk1" tx1="lt1" bg2="dk2" tx2="lt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endParaRPr lang="zh-CN" altLang="en-US"/>
          </a:p>
        </p:txBody>
      </p:sp>
      <p:sp>
        <p:nvSpPr>
          <p:cNvPr id="5" name="页脚占位符 21"/>
          <p:cNvSpPr>
            <a:spLocks noGrp="1"/>
          </p:cNvSpPr>
          <p:nvPr>
            <p:ph type="ftr" sz="quarter" idx="11"/>
          </p:nvPr>
        </p:nvSpPr>
        <p:spPr/>
        <p:txBody>
          <a:bodyPr/>
          <a:lstStyle>
            <a:lvl1pPr>
              <a:defRPr/>
            </a:lvl1pPr>
          </a:lstStyle>
          <a:p>
            <a:endParaRPr lang="zh-CN" altLang="en-US"/>
          </a:p>
        </p:txBody>
      </p:sp>
      <p:sp>
        <p:nvSpPr>
          <p:cNvPr id="6" name="灯片编号占位符 17"/>
          <p:cNvSpPr>
            <a:spLocks noGrp="1"/>
          </p:cNvSpPr>
          <p:nvPr>
            <p:ph type="sldNum" sz="quarter" idx="12"/>
          </p:nvPr>
        </p:nvSpPr>
        <p:spPr/>
        <p:txBody>
          <a:bodyPr/>
          <a:lstStyle>
            <a:lvl1pPr>
              <a:defRPr/>
            </a:lvl1pPr>
          </a:lstStyle>
          <a:p>
            <a:fld id="{8F3D1090-E3E4-479A-9C06-77E5008302E1}" type="slidenum">
              <a:rPr lang="zh-CN" altLang="en-US"/>
            </a:fld>
            <a:endParaRPr lang="en-US" altLang="zh-CN"/>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914401"/>
            <a:ext cx="6019800" cy="521176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endParaRPr lang="zh-CN" altLang="en-US"/>
          </a:p>
        </p:txBody>
      </p:sp>
      <p:sp>
        <p:nvSpPr>
          <p:cNvPr id="5" name="页脚占位符 21"/>
          <p:cNvSpPr>
            <a:spLocks noGrp="1"/>
          </p:cNvSpPr>
          <p:nvPr>
            <p:ph type="ftr" sz="quarter" idx="11"/>
          </p:nvPr>
        </p:nvSpPr>
        <p:spPr/>
        <p:txBody>
          <a:bodyPr/>
          <a:lstStyle>
            <a:lvl1pPr>
              <a:defRPr/>
            </a:lvl1pPr>
          </a:lstStyle>
          <a:p>
            <a:endParaRPr lang="zh-CN" altLang="en-US"/>
          </a:p>
        </p:txBody>
      </p:sp>
      <p:sp>
        <p:nvSpPr>
          <p:cNvPr id="6" name="灯片编号占位符 17"/>
          <p:cNvSpPr>
            <a:spLocks noGrp="1"/>
          </p:cNvSpPr>
          <p:nvPr>
            <p:ph type="sldNum" sz="quarter" idx="12"/>
          </p:nvPr>
        </p:nvSpPr>
        <p:spPr/>
        <p:txBody>
          <a:bodyPr/>
          <a:lstStyle>
            <a:lvl1pPr>
              <a:defRPr/>
            </a:lvl1pPr>
          </a:lstStyle>
          <a:p>
            <a:fld id="{8B9F6BC3-57B6-4B61-9BB8-CC99504F5CC1}" type="slidenum">
              <a:rPr lang="zh-CN" altLang="en-US"/>
            </a:fld>
            <a:endParaRPr lang="en-US" altLang="zh-CN"/>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fld id="{40AC765F-904A-4353-BC78-EE637671B604}"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963C124-FBCE-433C-8DE4-0AFEECF1990C}" type="slidenum">
              <a:rPr lang="zh-CN" altLang="en-US"/>
            </a:fld>
            <a:endParaRPr lang="en-US" altLang="zh-CN"/>
          </a:p>
        </p:txBody>
      </p:sp>
    </p:spTree>
  </p:cSld>
  <p:clrMapOvr>
    <a:masterClrMapping/>
  </p:clrMapOvr>
  <p:transition>
    <p:random/>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solidFill>
                  <a:srgbClr val="D1EAEE"/>
                </a:solidFill>
              </a:defRPr>
            </a:lvl1pPr>
          </a:lstStyle>
          <a:p>
            <a:endParaRPr lang="zh-CN" altLang="en-US"/>
          </a:p>
        </p:txBody>
      </p:sp>
      <p:sp>
        <p:nvSpPr>
          <p:cNvPr id="5" name="页脚占位符 4"/>
          <p:cNvSpPr>
            <a:spLocks noGrp="1"/>
          </p:cNvSpPr>
          <p:nvPr>
            <p:ph type="ftr" sz="quarter" idx="11"/>
          </p:nvPr>
        </p:nvSpPr>
        <p:spPr/>
        <p:txBody>
          <a:bodyPr/>
          <a:lstStyle>
            <a:lvl1pPr>
              <a:defRPr>
                <a:solidFill>
                  <a:srgbClr val="D1EAEE"/>
                </a:solidFill>
              </a:defRPr>
            </a:lvl1pPr>
          </a:lstStyle>
          <a:p>
            <a:endParaRPr lang="zh-CN" altLang="en-US"/>
          </a:p>
        </p:txBody>
      </p:sp>
      <p:sp>
        <p:nvSpPr>
          <p:cNvPr id="6" name="灯片编号占位符 5"/>
          <p:cNvSpPr>
            <a:spLocks noGrp="1"/>
          </p:cNvSpPr>
          <p:nvPr>
            <p:ph type="sldNum" sz="quarter" idx="12"/>
          </p:nvPr>
        </p:nvSpPr>
        <p:spPr/>
        <p:txBody>
          <a:bodyPr/>
          <a:lstStyle>
            <a:lvl1pPr>
              <a:defRPr>
                <a:solidFill>
                  <a:srgbClr val="D1EAEE"/>
                </a:solidFill>
              </a:defRPr>
            </a:lvl1pPr>
          </a:lstStyle>
          <a:p>
            <a:fld id="{EA652435-DDAC-4BC1-8F7A-5B33DA6265BB}" type="slidenum">
              <a:rPr lang="zh-CN" altLang="en-US"/>
            </a:fld>
            <a:endParaRPr lang="en-US" altLang="zh-CN"/>
          </a:p>
        </p:txBody>
      </p:sp>
    </p:spTree>
  </p:cSld>
  <p:clrMapOvr>
    <a:overrideClrMapping bg1="dk1" tx1="lt1" bg2="dk2" tx2="lt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9"/>
          <p:cNvSpPr>
            <a:spLocks noGrp="1"/>
          </p:cNvSpPr>
          <p:nvPr>
            <p:ph type="dt" sz="half" idx="10"/>
          </p:nvPr>
        </p:nvSpPr>
        <p:spPr/>
        <p:txBody>
          <a:bodyPr/>
          <a:lstStyle>
            <a:lvl1pPr>
              <a:defRPr/>
            </a:lvl1pPr>
          </a:lstStyle>
          <a:p>
            <a:endParaRPr lang="zh-CN" altLang="en-US"/>
          </a:p>
        </p:txBody>
      </p:sp>
      <p:sp>
        <p:nvSpPr>
          <p:cNvPr id="6" name="页脚占位符 21"/>
          <p:cNvSpPr>
            <a:spLocks noGrp="1"/>
          </p:cNvSpPr>
          <p:nvPr>
            <p:ph type="ftr" sz="quarter" idx="11"/>
          </p:nvPr>
        </p:nvSpPr>
        <p:spPr/>
        <p:txBody>
          <a:bodyPr/>
          <a:lstStyle>
            <a:lvl1pPr>
              <a:defRPr/>
            </a:lvl1pPr>
          </a:lstStyle>
          <a:p>
            <a:endParaRPr lang="zh-CN" altLang="en-US"/>
          </a:p>
        </p:txBody>
      </p:sp>
      <p:sp>
        <p:nvSpPr>
          <p:cNvPr id="7" name="灯片编号占位符 17"/>
          <p:cNvSpPr>
            <a:spLocks noGrp="1"/>
          </p:cNvSpPr>
          <p:nvPr>
            <p:ph type="sldNum" sz="quarter" idx="12"/>
          </p:nvPr>
        </p:nvSpPr>
        <p:spPr/>
        <p:txBody>
          <a:bodyPr/>
          <a:lstStyle>
            <a:lvl1pPr>
              <a:defRPr/>
            </a:lvl1pPr>
          </a:lstStyle>
          <a:p>
            <a:fld id="{AF6E5B0A-D98B-4980-B280-DFFC74F01FB4}" type="slidenum">
              <a:rPr lang="zh-CN" altLang="en-US"/>
            </a:fld>
            <a:endParaRPr lang="en-US" altLang="zh-CN"/>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日期占位符 9"/>
          <p:cNvSpPr>
            <a:spLocks noGrp="1"/>
          </p:cNvSpPr>
          <p:nvPr>
            <p:ph type="dt" sz="half" idx="10"/>
          </p:nvPr>
        </p:nvSpPr>
        <p:spPr/>
        <p:txBody>
          <a:bodyPr/>
          <a:lstStyle>
            <a:lvl1pPr>
              <a:defRPr/>
            </a:lvl1pPr>
          </a:lstStyle>
          <a:p>
            <a:endParaRPr lang="zh-CN" altLang="en-US"/>
          </a:p>
        </p:txBody>
      </p:sp>
      <p:sp>
        <p:nvSpPr>
          <p:cNvPr id="8" name="页脚占位符 21"/>
          <p:cNvSpPr>
            <a:spLocks noGrp="1"/>
          </p:cNvSpPr>
          <p:nvPr>
            <p:ph type="ftr" sz="quarter" idx="11"/>
          </p:nvPr>
        </p:nvSpPr>
        <p:spPr/>
        <p:txBody>
          <a:bodyPr/>
          <a:lstStyle>
            <a:lvl1pPr>
              <a:defRPr/>
            </a:lvl1pPr>
          </a:lstStyle>
          <a:p>
            <a:endParaRPr lang="zh-CN" altLang="en-US"/>
          </a:p>
        </p:txBody>
      </p:sp>
      <p:sp>
        <p:nvSpPr>
          <p:cNvPr id="9" name="灯片编号占位符 17"/>
          <p:cNvSpPr>
            <a:spLocks noGrp="1"/>
          </p:cNvSpPr>
          <p:nvPr>
            <p:ph type="sldNum" sz="quarter" idx="12"/>
          </p:nvPr>
        </p:nvSpPr>
        <p:spPr/>
        <p:txBody>
          <a:bodyPr/>
          <a:lstStyle>
            <a:lvl1pPr>
              <a:defRPr/>
            </a:lvl1pPr>
          </a:lstStyle>
          <a:p>
            <a:fld id="{3C708949-2504-40B9-9DAF-9F544C0F2C79}" type="slidenum">
              <a:rPr lang="zh-CN" altLang="en-US"/>
            </a:fld>
            <a:endParaRPr lang="en-US" altLang="zh-CN"/>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日期占位符 9"/>
          <p:cNvSpPr>
            <a:spLocks noGrp="1"/>
          </p:cNvSpPr>
          <p:nvPr>
            <p:ph type="dt" sz="half" idx="10"/>
          </p:nvPr>
        </p:nvSpPr>
        <p:spPr/>
        <p:txBody>
          <a:bodyPr/>
          <a:lstStyle>
            <a:lvl1pPr>
              <a:defRPr/>
            </a:lvl1pPr>
          </a:lstStyle>
          <a:p>
            <a:endParaRPr lang="zh-CN" altLang="en-US"/>
          </a:p>
        </p:txBody>
      </p:sp>
      <p:sp>
        <p:nvSpPr>
          <p:cNvPr id="4" name="页脚占位符 21"/>
          <p:cNvSpPr>
            <a:spLocks noGrp="1"/>
          </p:cNvSpPr>
          <p:nvPr>
            <p:ph type="ftr" sz="quarter" idx="11"/>
          </p:nvPr>
        </p:nvSpPr>
        <p:spPr/>
        <p:txBody>
          <a:bodyPr/>
          <a:lstStyle>
            <a:lvl1pPr>
              <a:defRPr/>
            </a:lvl1pPr>
          </a:lstStyle>
          <a:p>
            <a:endParaRPr lang="zh-CN" altLang="en-US"/>
          </a:p>
        </p:txBody>
      </p:sp>
      <p:sp>
        <p:nvSpPr>
          <p:cNvPr id="5" name="灯片编号占位符 17"/>
          <p:cNvSpPr>
            <a:spLocks noGrp="1"/>
          </p:cNvSpPr>
          <p:nvPr>
            <p:ph type="sldNum" sz="quarter" idx="12"/>
          </p:nvPr>
        </p:nvSpPr>
        <p:spPr/>
        <p:txBody>
          <a:bodyPr/>
          <a:lstStyle>
            <a:lvl1pPr>
              <a:defRPr/>
            </a:lvl1pPr>
          </a:lstStyle>
          <a:p>
            <a:fld id="{1ABE4C7A-F8FC-40A2-A446-3DD412B460E6}" type="slidenum">
              <a:rPr lang="zh-CN" altLang="en-US"/>
            </a:fld>
            <a:endParaRPr lang="en-US" altLang="zh-CN"/>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endParaRPr lang="zh-CN" altLang="en-US"/>
          </a:p>
        </p:txBody>
      </p:sp>
      <p:sp>
        <p:nvSpPr>
          <p:cNvPr id="3" name="页脚占位符 21"/>
          <p:cNvSpPr>
            <a:spLocks noGrp="1"/>
          </p:cNvSpPr>
          <p:nvPr>
            <p:ph type="ftr" sz="quarter" idx="11"/>
          </p:nvPr>
        </p:nvSpPr>
        <p:spPr/>
        <p:txBody>
          <a:bodyPr/>
          <a:lstStyle>
            <a:lvl1pPr>
              <a:defRPr/>
            </a:lvl1pPr>
          </a:lstStyle>
          <a:p>
            <a:endParaRPr lang="zh-CN" altLang="en-US"/>
          </a:p>
        </p:txBody>
      </p:sp>
      <p:sp>
        <p:nvSpPr>
          <p:cNvPr id="4" name="灯片编号占位符 17"/>
          <p:cNvSpPr>
            <a:spLocks noGrp="1"/>
          </p:cNvSpPr>
          <p:nvPr>
            <p:ph type="sldNum" sz="quarter" idx="12"/>
          </p:nvPr>
        </p:nvSpPr>
        <p:spPr/>
        <p:txBody>
          <a:bodyPr/>
          <a:lstStyle>
            <a:lvl1pPr>
              <a:defRPr/>
            </a:lvl1pPr>
          </a:lstStyle>
          <a:p>
            <a:fld id="{AFB8B3D8-A75E-499A-A831-384C0D0C2E38}" type="slidenum">
              <a:rPr lang="zh-CN" altLang="en-US"/>
            </a:fld>
            <a:endParaRPr lang="en-US" altLang="zh-CN"/>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CN" altLang="en-US" smtClean="0"/>
              <a:t>单击此处编辑母版文本样式</a:t>
            </a:r>
            <a:endParaRPr lang="zh-CN" altLang="en-US" smtClean="0"/>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9"/>
          <p:cNvSpPr>
            <a:spLocks noGrp="1"/>
          </p:cNvSpPr>
          <p:nvPr>
            <p:ph type="dt" sz="half" idx="10"/>
          </p:nvPr>
        </p:nvSpPr>
        <p:spPr/>
        <p:txBody>
          <a:bodyPr/>
          <a:lstStyle>
            <a:lvl1pPr>
              <a:defRPr/>
            </a:lvl1pPr>
          </a:lstStyle>
          <a:p>
            <a:endParaRPr lang="zh-CN" altLang="en-US"/>
          </a:p>
        </p:txBody>
      </p:sp>
      <p:sp>
        <p:nvSpPr>
          <p:cNvPr id="6" name="页脚占位符 21"/>
          <p:cNvSpPr>
            <a:spLocks noGrp="1"/>
          </p:cNvSpPr>
          <p:nvPr>
            <p:ph type="ftr" sz="quarter" idx="11"/>
          </p:nvPr>
        </p:nvSpPr>
        <p:spPr/>
        <p:txBody>
          <a:bodyPr/>
          <a:lstStyle>
            <a:lvl1pPr>
              <a:defRPr/>
            </a:lvl1pPr>
          </a:lstStyle>
          <a:p>
            <a:endParaRPr lang="zh-CN" altLang="en-US"/>
          </a:p>
        </p:txBody>
      </p:sp>
      <p:sp>
        <p:nvSpPr>
          <p:cNvPr id="7" name="灯片编号占位符 17"/>
          <p:cNvSpPr>
            <a:spLocks noGrp="1"/>
          </p:cNvSpPr>
          <p:nvPr>
            <p:ph type="sldNum" sz="quarter" idx="12"/>
          </p:nvPr>
        </p:nvSpPr>
        <p:spPr/>
        <p:txBody>
          <a:bodyPr/>
          <a:lstStyle>
            <a:lvl1pPr>
              <a:defRPr/>
            </a:lvl1pPr>
          </a:lstStyle>
          <a:p>
            <a:fld id="{3FB89484-1EC9-4946-927F-B694BFD2D727}" type="slidenum">
              <a:rPr lang="zh-CN" altLang="en-US"/>
            </a:fld>
            <a:endParaRPr lang="en-US" altLang="zh-CN"/>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5" name="单圆角矩形 8"/>
          <p:cNvSpPr/>
          <p:nvPr/>
        </p:nvSpPr>
        <p:spPr bwMode="auto">
          <a:xfrm rot="420000" flipV="1">
            <a:off x="3163888" y="1108075"/>
            <a:ext cx="5259387" cy="4114800"/>
          </a:xfrm>
          <a:custGeom>
            <a:avLst/>
            <a:gdLst>
              <a:gd name="T0" fmla="*/ 5257800 w 5257800"/>
              <a:gd name="T1" fmla="*/ 2057400 h 4114800"/>
              <a:gd name="T2" fmla="*/ 2628900 w 5257800"/>
              <a:gd name="T3" fmla="*/ 4114800 h 4114800"/>
              <a:gd name="T4" fmla="*/ 0 w 5257800"/>
              <a:gd name="T5" fmla="*/ 2057400 h 4114800"/>
              <a:gd name="T6" fmla="*/ 2628900 w 5257800"/>
              <a:gd name="T7" fmla="*/ 0 h 4114800"/>
              <a:gd name="T8" fmla="*/ 0 60000 65536"/>
              <a:gd name="T9" fmla="*/ 5898240 60000 65536"/>
              <a:gd name="T10" fmla="*/ 11796480 60000 65536"/>
              <a:gd name="T11" fmla="*/ 17694720 60000 65536"/>
              <a:gd name="T12" fmla="*/ 0 w 5257800"/>
              <a:gd name="T13" fmla="*/ 0 h 4114800"/>
              <a:gd name="T14" fmla="*/ 5182785 w 5257800"/>
              <a:gd name="T15" fmla="*/ 4114800 h 4114800"/>
            </a:gdLst>
            <a:ahLst/>
            <a:cxnLst>
              <a:cxn ang="T8">
                <a:pos x="T0" y="T1"/>
              </a:cxn>
              <a:cxn ang="T9">
                <a:pos x="T2" y="T3"/>
              </a:cxn>
              <a:cxn ang="T10">
                <a:pos x="T4" y="T5"/>
              </a:cxn>
              <a:cxn ang="T11">
                <a:pos x="T6" y="T7"/>
              </a:cxn>
            </a:cxnLst>
            <a:rect l="T12" t="T13" r="T14" b="T15"/>
            <a:pathLst>
              <a:path w="5257800" h="4114800">
                <a:moveTo>
                  <a:pt x="0" y="0"/>
                </a:moveTo>
                <a:lnTo>
                  <a:pt x="5107774" y="0"/>
                </a:lnTo>
                <a:lnTo>
                  <a:pt x="5257800" y="150026"/>
                </a:lnTo>
                <a:lnTo>
                  <a:pt x="5257800" y="4114800"/>
                </a:lnTo>
                <a:lnTo>
                  <a:pt x="0" y="4114800"/>
                </a:lnTo>
                <a:lnTo>
                  <a:pt x="0" y="0"/>
                </a:lnTo>
                <a:close/>
              </a:path>
            </a:pathLst>
          </a:custGeom>
          <a:solidFill>
            <a:srgbClr val="FFFFFF"/>
          </a:solidFill>
          <a:ln w="3175" cap="rnd" cmpd="sng" algn="ctr">
            <a:solidFill>
              <a:srgbClr val="C0C0C0"/>
            </a:solidFill>
            <a:prstDash val="solid"/>
            <a:round/>
          </a:ln>
          <a:effectLst>
            <a:outerShdw dist="38500" dir="7500041" sx="98500" sy="100079" kx="99984" algn="tl" rotWithShape="0">
              <a:srgbClr val="000000">
                <a:alpha val="25000"/>
              </a:srgbClr>
            </a:outerShdw>
          </a:effectLst>
        </p:spPr>
        <p:txBody>
          <a:bodyPr anchor="ctr"/>
          <a:lstStyle/>
          <a:p>
            <a:endParaRPr lang="zh-CN" altLang="en-US"/>
          </a:p>
        </p:txBody>
      </p:sp>
      <p:sp>
        <p:nvSpPr>
          <p:cNvPr id="6" name="直角三角形 11"/>
          <p:cNvSpPr>
            <a:spLocks noChangeArrowheads="1"/>
          </p:cNvSpPr>
          <p:nvPr/>
        </p:nvSpPr>
        <p:spPr bwMode="auto">
          <a:xfrm rot="420000" flipV="1">
            <a:off x="8004175" y="5359400"/>
            <a:ext cx="155575" cy="155575"/>
          </a:xfrm>
          <a:prstGeom prst="rtTriangle">
            <a:avLst/>
          </a:prstGeom>
          <a:solidFill>
            <a:srgbClr val="FFFFFF"/>
          </a:solidFill>
          <a:ln w="12700" algn="ctr">
            <a:solidFill>
              <a:srgbClr val="FFFFFF"/>
            </a:solidFill>
            <a:bevel/>
          </a:ln>
          <a:effectLst>
            <a:outerShdw dist="6350" dir="12899787" algn="tl" rotWithShape="0">
              <a:srgbClr val="000000">
                <a:alpha val="46999"/>
              </a:srgbClr>
            </a:outerShdw>
          </a:effectLst>
        </p:spPr>
        <p:txBody>
          <a:bodyPr rot="10800000" anchor="ctr"/>
          <a:lstStyle/>
          <a:p>
            <a:pPr algn="ctr" eaLnBrk="1" hangingPunct="1"/>
            <a:endParaRPr lang="en-US" altLang="zh-CN" sz="1800">
              <a:solidFill>
                <a:srgbClr val="FFFFFF"/>
              </a:solidFill>
              <a:latin typeface="Constantia" panose="02030602050306030303" pitchFamily="18" charset="0"/>
              <a:ea typeface="宋体" panose="02010600030101010101" pitchFamily="2" charset="-122"/>
            </a:endParaRPr>
          </a:p>
        </p:txBody>
      </p:sp>
      <p:sp>
        <p:nvSpPr>
          <p:cNvPr id="7" name="任意多边形 9"/>
          <p:cNvSpPr/>
          <p:nvPr/>
        </p:nvSpPr>
        <p:spPr bwMode="auto">
          <a:xfrm flipV="1">
            <a:off x="-9525" y="5816600"/>
            <a:ext cx="9163050" cy="1041400"/>
          </a:xfrm>
          <a:custGeom>
            <a:avLst/>
            <a:gdLst>
              <a:gd name="T0" fmla="*/ 6 w 5772"/>
              <a:gd name="T1" fmla="*/ 2 h 656"/>
              <a:gd name="T2" fmla="*/ 2542 w 5772"/>
              <a:gd name="T3" fmla="*/ 0 h 656"/>
              <a:gd name="T4" fmla="*/ 4374 w 5772"/>
              <a:gd name="T5" fmla="*/ 367 h 656"/>
              <a:gd name="T6" fmla="*/ 5766 w 5772"/>
              <a:gd name="T7" fmla="*/ 55 h 656"/>
              <a:gd name="T8" fmla="*/ 5772 w 5772"/>
              <a:gd name="T9" fmla="*/ 213 h 656"/>
              <a:gd name="T10" fmla="*/ 4302 w 5772"/>
              <a:gd name="T11" fmla="*/ 439 h 656"/>
              <a:gd name="T12" fmla="*/ 1488 w 5772"/>
              <a:gd name="T13" fmla="*/ 201 h 656"/>
              <a:gd name="T14" fmla="*/ 0 w 5772"/>
              <a:gd name="T15" fmla="*/ 656 h 656"/>
              <a:gd name="T16" fmla="*/ 6 w 5772"/>
              <a:gd name="T17" fmla="*/ 2 h 6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2"/>
              <a:gd name="T28" fmla="*/ 0 h 656"/>
              <a:gd name="T29" fmla="*/ 5772 w 5772"/>
              <a:gd name="T30" fmla="*/ 656 h 6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00EBF8">
                  <a:alpha val="54999"/>
                </a:srgbClr>
              </a:gs>
            </a:gsLst>
            <a:lin ang="5400000" scaled="1"/>
          </a:gradFill>
          <a:ln w="9525" cap="flat" cmpd="sng" algn="ctr">
            <a:noFill/>
            <a:prstDash val="solid"/>
            <a:round/>
            <a:headEnd type="none" w="med" len="med"/>
            <a:tailEnd type="none" w="med" len="med"/>
          </a:ln>
        </p:spPr>
        <p:txBody>
          <a:bodyPr/>
          <a:lstStyle/>
          <a:p>
            <a:endParaRPr lang="zh-CN" altLang="en-US"/>
          </a:p>
        </p:txBody>
      </p:sp>
      <p:sp>
        <p:nvSpPr>
          <p:cNvPr id="8" name="任意多边形 10"/>
          <p:cNvSpPr/>
          <p:nvPr/>
        </p:nvSpPr>
        <p:spPr bwMode="auto">
          <a:xfrm flipV="1">
            <a:off x="4381500" y="6219825"/>
            <a:ext cx="4762500" cy="638175"/>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60000 65536"/>
              <a:gd name="T11" fmla="*/ 0 60000 65536"/>
              <a:gd name="T12" fmla="*/ 0 60000 65536"/>
              <a:gd name="T13" fmla="*/ 0 60000 65536"/>
              <a:gd name="T14" fmla="*/ 0 60000 65536"/>
              <a:gd name="T15" fmla="*/ 0 w 3000"/>
              <a:gd name="T16" fmla="*/ 0 h 595"/>
              <a:gd name="T17" fmla="*/ 3000 w 3000"/>
              <a:gd name="T18" fmla="*/ 595 h 595"/>
            </a:gdLst>
            <a:ahLst/>
            <a:cxnLst>
              <a:cxn ang="T10">
                <a:pos x="T0" y="T1"/>
              </a:cxn>
              <a:cxn ang="T11">
                <a:pos x="T2" y="T3"/>
              </a:cxn>
              <a:cxn ang="T12">
                <a:pos x="T4" y="T5"/>
              </a:cxn>
              <a:cxn ang="T13">
                <a:pos x="T6" y="T7"/>
              </a:cxn>
              <a:cxn ang="T14">
                <a:pos x="T8" y="T9"/>
              </a:cxn>
            </a:cxnLst>
            <a:rect l="T15" t="T16" r="T17" b="T18"/>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0ADB6">
                  <a:alpha val="29999"/>
                </a:srgbClr>
              </a:gs>
              <a:gs pos="80000">
                <a:srgbClr val="009BE5">
                  <a:alpha val="42000"/>
                </a:srgbClr>
              </a:gs>
              <a:gs pos="100000">
                <a:srgbClr val="009BE5">
                  <a:alpha val="45000"/>
                </a:srgbClr>
              </a:gs>
            </a:gsLst>
            <a:lin ang="5400000" scaled="1"/>
          </a:gradFill>
          <a:ln w="9525" cap="flat" cmpd="sng" algn="ctr">
            <a:noFill/>
            <a:prstDash val="solid"/>
            <a:round/>
            <a:headEnd type="none" w="med" len="med"/>
            <a:tailEnd type="none" w="med" len="med"/>
          </a:ln>
        </p:spPr>
        <p:txBody>
          <a:bodyPr/>
          <a:lstStyle/>
          <a:p>
            <a:endParaRPr lang="zh-CN" altLang="en-US"/>
          </a:p>
        </p:txBody>
      </p:sp>
      <p:sp>
        <p:nvSpPr>
          <p:cNvPr id="2" name="标题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zh-CN" altLang="en-US" smtClean="0"/>
              <a:t>单击此处编辑母版标题样式</a:t>
            </a:r>
            <a:endParaRPr lang="en-US"/>
          </a:p>
        </p:txBody>
      </p:sp>
      <p:sp>
        <p:nvSpPr>
          <p:cNvPr id="4" name="文本占位符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zh-CN" altLang="en-US" smtClean="0"/>
              <a:t>单击此处编辑母版文本样式</a:t>
            </a:r>
            <a:endParaRPr lang="zh-CN" altLang="en-US" smtClean="0"/>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zh-CN" altLang="en-US" noProof="0" smtClean="0"/>
              <a:t>单击图标添加图片</a:t>
            </a:r>
            <a:endParaRPr lang="en-US" noProof="0" dirty="0"/>
          </a:p>
        </p:txBody>
      </p:sp>
      <p:sp>
        <p:nvSpPr>
          <p:cNvPr id="9" name="日期占位符 4"/>
          <p:cNvSpPr>
            <a:spLocks noGrp="1"/>
          </p:cNvSpPr>
          <p:nvPr>
            <p:ph type="dt" sz="half" idx="10"/>
          </p:nvPr>
        </p:nvSpPr>
        <p:spPr/>
        <p:txBody>
          <a:bodyPr/>
          <a:lstStyle>
            <a:lvl1pPr>
              <a:defRPr/>
            </a:lvl1pPr>
          </a:lstStyle>
          <a:p>
            <a:endParaRPr lang="zh-CN" altLang="en-US"/>
          </a:p>
        </p:txBody>
      </p:sp>
      <p:sp>
        <p:nvSpPr>
          <p:cNvPr id="10" name="页脚占位符 5"/>
          <p:cNvSpPr>
            <a:spLocks noGrp="1"/>
          </p:cNvSpPr>
          <p:nvPr>
            <p:ph type="ftr" sz="quarter" idx="11"/>
          </p:nvPr>
        </p:nvSpPr>
        <p:spPr/>
        <p:txBody>
          <a:bodyPr/>
          <a:lstStyle>
            <a:lvl1pPr>
              <a:defRPr/>
            </a:lvl1pPr>
          </a:lstStyle>
          <a:p>
            <a:endParaRPr lang="zh-CN" altLang="en-US"/>
          </a:p>
        </p:txBody>
      </p:sp>
      <p:sp>
        <p:nvSpPr>
          <p:cNvPr id="11" name="灯片编号占位符 6"/>
          <p:cNvSpPr>
            <a:spLocks noGrp="1"/>
          </p:cNvSpPr>
          <p:nvPr>
            <p:ph type="sldNum" sz="quarter" idx="12"/>
          </p:nvPr>
        </p:nvSpPr>
        <p:spPr>
          <a:xfrm>
            <a:off x="8077200" y="6356350"/>
            <a:ext cx="611188" cy="365125"/>
          </a:xfrm>
        </p:spPr>
        <p:txBody>
          <a:bodyPr/>
          <a:lstStyle>
            <a:lvl1pPr>
              <a:defRPr/>
            </a:lvl1pPr>
          </a:lstStyle>
          <a:p>
            <a:fld id="{9A917F5E-F7A2-47F4-9F16-D741DBE8FA21}" type="slidenum">
              <a:rPr lang="zh-CN" altLang="en-US"/>
            </a:fld>
            <a:endParaRPr lang="en-US" altLang="zh-CN"/>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1026" name="任意多边形 6"/>
          <p:cNvSpPr/>
          <p:nvPr/>
        </p:nvSpPr>
        <p:spPr bwMode="auto">
          <a:xfrm>
            <a:off x="-9525" y="-7938"/>
            <a:ext cx="9163050" cy="1041401"/>
          </a:xfrm>
          <a:custGeom>
            <a:avLst/>
            <a:gdLst>
              <a:gd name="T0" fmla="*/ 6 w 5772"/>
              <a:gd name="T1" fmla="*/ 2 h 656"/>
              <a:gd name="T2" fmla="*/ 2542 w 5772"/>
              <a:gd name="T3" fmla="*/ 0 h 656"/>
              <a:gd name="T4" fmla="*/ 4374 w 5772"/>
              <a:gd name="T5" fmla="*/ 367 h 656"/>
              <a:gd name="T6" fmla="*/ 5766 w 5772"/>
              <a:gd name="T7" fmla="*/ 55 h 656"/>
              <a:gd name="T8" fmla="*/ 5772 w 5772"/>
              <a:gd name="T9" fmla="*/ 213 h 656"/>
              <a:gd name="T10" fmla="*/ 4302 w 5772"/>
              <a:gd name="T11" fmla="*/ 439 h 656"/>
              <a:gd name="T12" fmla="*/ 1488 w 5772"/>
              <a:gd name="T13" fmla="*/ 201 h 656"/>
              <a:gd name="T14" fmla="*/ 0 w 5772"/>
              <a:gd name="T15" fmla="*/ 656 h 656"/>
              <a:gd name="T16" fmla="*/ 6 w 5772"/>
              <a:gd name="T17" fmla="*/ 2 h 6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2"/>
              <a:gd name="T28" fmla="*/ 0 h 656"/>
              <a:gd name="T29" fmla="*/ 5772 w 5772"/>
              <a:gd name="T30" fmla="*/ 656 h 6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00EBF8">
                  <a:alpha val="54999"/>
                </a:srgbClr>
              </a:gs>
            </a:gsLst>
            <a:lin ang="5400000" scaled="1"/>
          </a:gradFill>
          <a:ln w="9525" cap="flat" cmpd="sng" algn="ctr">
            <a:noFill/>
            <a:prstDash val="solid"/>
            <a:round/>
            <a:headEnd type="none" w="med" len="med"/>
            <a:tailEnd type="none" w="med" len="med"/>
          </a:ln>
        </p:spPr>
        <p:txBody>
          <a:bodyPr/>
          <a:lstStyle/>
          <a:p>
            <a:endParaRPr lang="zh-CN" altLang="en-US"/>
          </a:p>
        </p:txBody>
      </p:sp>
      <p:sp>
        <p:nvSpPr>
          <p:cNvPr id="1027" name="任意多边形 7"/>
          <p:cNvSpPr/>
          <p:nvPr/>
        </p:nvSpPr>
        <p:spPr bwMode="auto">
          <a:xfrm>
            <a:off x="4381500" y="-7938"/>
            <a:ext cx="4762500" cy="638176"/>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60000 65536"/>
              <a:gd name="T11" fmla="*/ 0 60000 65536"/>
              <a:gd name="T12" fmla="*/ 0 60000 65536"/>
              <a:gd name="T13" fmla="*/ 0 60000 65536"/>
              <a:gd name="T14" fmla="*/ 0 60000 65536"/>
              <a:gd name="T15" fmla="*/ 0 w 3000"/>
              <a:gd name="T16" fmla="*/ 0 h 595"/>
              <a:gd name="T17" fmla="*/ 3000 w 3000"/>
              <a:gd name="T18" fmla="*/ 595 h 595"/>
            </a:gdLst>
            <a:ahLst/>
            <a:cxnLst>
              <a:cxn ang="T10">
                <a:pos x="T0" y="T1"/>
              </a:cxn>
              <a:cxn ang="T11">
                <a:pos x="T2" y="T3"/>
              </a:cxn>
              <a:cxn ang="T12">
                <a:pos x="T4" y="T5"/>
              </a:cxn>
              <a:cxn ang="T13">
                <a:pos x="T6" y="T7"/>
              </a:cxn>
              <a:cxn ang="T14">
                <a:pos x="T8" y="T9"/>
              </a:cxn>
            </a:cxnLst>
            <a:rect l="T15" t="T16" r="T17" b="T18"/>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0ADB6">
                  <a:alpha val="29999"/>
                </a:srgbClr>
              </a:gs>
              <a:gs pos="80000">
                <a:srgbClr val="009BE5">
                  <a:alpha val="42000"/>
                </a:srgbClr>
              </a:gs>
              <a:gs pos="100000">
                <a:srgbClr val="009BE5">
                  <a:alpha val="45000"/>
                </a:srgbClr>
              </a:gs>
            </a:gsLst>
            <a:lin ang="5400000" scaled="1"/>
          </a:gradFill>
          <a:ln w="9525" cap="flat" cmpd="sng" algn="ctr">
            <a:noFill/>
            <a:prstDash val="solid"/>
            <a:round/>
            <a:headEnd type="none" w="med" len="med"/>
            <a:tailEnd type="none" w="med" len="med"/>
          </a:ln>
        </p:spPr>
        <p:txBody>
          <a:bodyPr/>
          <a:lstStyle/>
          <a:p>
            <a:endParaRPr lang="zh-CN" altLang="en-US"/>
          </a:p>
        </p:txBody>
      </p:sp>
      <p:sp>
        <p:nvSpPr>
          <p:cNvPr id="1028" name="标题占位符 8"/>
          <p:cNvSpPr>
            <a:spLocks noGrp="1"/>
          </p:cNvSpPr>
          <p:nvPr>
            <p:ph type="title"/>
          </p:nvPr>
        </p:nvSpPr>
        <p:spPr bwMode="auto">
          <a:xfrm>
            <a:off x="458788" y="704850"/>
            <a:ext cx="8229600" cy="1143000"/>
          </a:xfrm>
          <a:prstGeom prst="rect">
            <a:avLst/>
          </a:prstGeom>
          <a:noFill/>
          <a:ln w="9525">
            <a:noFill/>
            <a:miter lim="800000"/>
          </a:ln>
        </p:spPr>
        <p:txBody>
          <a:bodyPr vert="horz" wrap="square" lIns="0" tIns="45720" rIns="0" bIns="0" numCol="1" anchor="b" anchorCtr="0" compatLnSpc="1"/>
          <a:lstStyle/>
          <a:p>
            <a:pPr lvl="0"/>
            <a:r>
              <a:rPr lang="zh-CN" altLang="en-US" smtClean="0"/>
              <a:t>单击此处编辑母版标题样式</a:t>
            </a:r>
            <a:endParaRPr lang="en-US" smtClean="0"/>
          </a:p>
        </p:txBody>
      </p:sp>
      <p:sp>
        <p:nvSpPr>
          <p:cNvPr id="1029" name="文本占位符 29"/>
          <p:cNvSpPr>
            <a:spLocks noGrp="1"/>
          </p:cNvSpPr>
          <p:nvPr>
            <p:ph type="body" idx="1"/>
          </p:nvPr>
        </p:nvSpPr>
        <p:spPr bwMode="auto">
          <a:xfrm>
            <a:off x="458788" y="1935163"/>
            <a:ext cx="8229600" cy="4389437"/>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smtClean="0"/>
          </a:p>
        </p:txBody>
      </p:sp>
      <p:sp>
        <p:nvSpPr>
          <p:cNvPr id="1030" name="日期占位符 9"/>
          <p:cNvSpPr>
            <a:spLocks noGrp="1"/>
          </p:cNvSpPr>
          <p:nvPr>
            <p:ph type="dt" sz="half" idx="2"/>
          </p:nvPr>
        </p:nvSpPr>
        <p:spPr bwMode="auto">
          <a:xfrm>
            <a:off x="458788" y="6356350"/>
            <a:ext cx="2132012" cy="365125"/>
          </a:xfrm>
          <a:prstGeom prst="rect">
            <a:avLst/>
          </a:prstGeom>
          <a:noFill/>
          <a:ln w="9525">
            <a:noFill/>
            <a:miter lim="800000"/>
          </a:ln>
        </p:spPr>
        <p:txBody>
          <a:bodyPr vert="horz" wrap="square" lIns="0" tIns="0" rIns="0" bIns="0" numCol="1" anchor="b" anchorCtr="0" compatLnSpc="1"/>
          <a:lstStyle>
            <a:lvl1pPr eaLnBrk="1" hangingPunct="1">
              <a:defRPr sz="1200">
                <a:solidFill>
                  <a:srgbClr val="045C75"/>
                </a:solidFill>
                <a:latin typeface="Constantia" panose="02030602050306030303" pitchFamily="18" charset="0"/>
                <a:ea typeface="宋体" panose="02010600030101010101" pitchFamily="2" charset="-122"/>
              </a:defRPr>
            </a:lvl1pPr>
          </a:lstStyle>
          <a:p>
            <a:endParaRPr lang="zh-CN" altLang="en-US"/>
          </a:p>
        </p:txBody>
      </p:sp>
      <p:sp>
        <p:nvSpPr>
          <p:cNvPr id="1031" name="页脚占位符 21"/>
          <p:cNvSpPr>
            <a:spLocks noGrp="1"/>
          </p:cNvSpPr>
          <p:nvPr>
            <p:ph type="ftr" sz="quarter" idx="3"/>
          </p:nvPr>
        </p:nvSpPr>
        <p:spPr bwMode="auto">
          <a:xfrm>
            <a:off x="2667000" y="6356350"/>
            <a:ext cx="3352800" cy="365125"/>
          </a:xfrm>
          <a:prstGeom prst="rect">
            <a:avLst/>
          </a:prstGeom>
          <a:noFill/>
          <a:ln w="9525">
            <a:noFill/>
            <a:miter lim="800000"/>
          </a:ln>
        </p:spPr>
        <p:txBody>
          <a:bodyPr vert="horz" wrap="square" lIns="0" tIns="0" rIns="0" bIns="0" numCol="1" anchor="b" anchorCtr="0" compatLnSpc="1"/>
          <a:lstStyle>
            <a:lvl1pPr eaLnBrk="1" hangingPunct="1">
              <a:defRPr sz="1200">
                <a:solidFill>
                  <a:srgbClr val="045C75"/>
                </a:solidFill>
                <a:latin typeface="Constantia" panose="02030602050306030303" pitchFamily="18" charset="0"/>
                <a:ea typeface="宋体" panose="02010600030101010101" pitchFamily="2" charset="-122"/>
              </a:defRPr>
            </a:lvl1pPr>
          </a:lstStyle>
          <a:p>
            <a:endParaRPr lang="zh-CN" altLang="en-US"/>
          </a:p>
        </p:txBody>
      </p:sp>
      <p:sp>
        <p:nvSpPr>
          <p:cNvPr id="1032" name="灯片编号占位符 17"/>
          <p:cNvSpPr>
            <a:spLocks noGrp="1"/>
          </p:cNvSpPr>
          <p:nvPr>
            <p:ph type="sldNum" sz="quarter" idx="4"/>
          </p:nvPr>
        </p:nvSpPr>
        <p:spPr bwMode="auto">
          <a:xfrm>
            <a:off x="7924800" y="6356350"/>
            <a:ext cx="763588" cy="365125"/>
          </a:xfrm>
          <a:prstGeom prst="rect">
            <a:avLst/>
          </a:prstGeom>
          <a:noFill/>
          <a:ln w="9525">
            <a:noFill/>
            <a:miter lim="800000"/>
          </a:ln>
        </p:spPr>
        <p:txBody>
          <a:bodyPr vert="horz" wrap="square" lIns="0" tIns="0" rIns="0" bIns="0" numCol="1" anchor="b" anchorCtr="0" compatLnSpc="1"/>
          <a:lstStyle>
            <a:lvl1pPr algn="r" eaLnBrk="1" hangingPunct="1">
              <a:defRPr sz="1200">
                <a:solidFill>
                  <a:srgbClr val="045C75"/>
                </a:solidFill>
                <a:latin typeface="Constantia" panose="02030602050306030303" pitchFamily="18" charset="0"/>
                <a:ea typeface="宋体" panose="02010600030101010101" pitchFamily="2" charset="-122"/>
              </a:defRPr>
            </a:lvl1pPr>
          </a:lstStyle>
          <a:p>
            <a:fld id="{D3D2DA7B-EF85-47BA-810E-7A339F79A55B}" type="slidenum">
              <a:rPr lang="zh-CN" altLang="en-US"/>
            </a:fld>
            <a:endParaRPr lang="en-US" altLang="zh-CN"/>
          </a:p>
        </p:txBody>
      </p:sp>
      <p:grpSp>
        <p:nvGrpSpPr>
          <p:cNvPr id="1033" name="组合 1"/>
          <p:cNvGrpSpPr/>
          <p:nvPr/>
        </p:nvGrpSpPr>
        <p:grpSpPr bwMode="auto">
          <a:xfrm>
            <a:off x="-19050" y="203200"/>
            <a:ext cx="9182100" cy="647700"/>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eaLnBrk="1" fontAlgn="auto" hangingPunct="1">
                <a:spcBef>
                  <a:spcPts val="0"/>
                </a:spcBef>
                <a:spcAft>
                  <a:spcPts val="0"/>
                </a:spcAft>
                <a:defRPr/>
              </a:pPr>
              <a:endParaRPr lang="en-US" sz="1800">
                <a:solidFill>
                  <a:schemeClr val="tx1"/>
                </a:solidFill>
                <a:latin typeface="+mn-lt"/>
                <a:ea typeface="+mn-ea"/>
                <a:cs typeface="+mn-cs"/>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eaLnBrk="1" fontAlgn="auto" hangingPunct="1">
                <a:spcBef>
                  <a:spcPts val="0"/>
                </a:spcBef>
                <a:spcAft>
                  <a:spcPts val="0"/>
                </a:spcAft>
                <a:defRPr/>
              </a:pPr>
              <a:endParaRPr lang="en-US" sz="1800">
                <a:solidFill>
                  <a:schemeClr val="tx1"/>
                </a:solidFill>
                <a:latin typeface="+mn-lt"/>
                <a:ea typeface="+mn-ea"/>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timing>
    <p:tnLst>
      <p:par>
        <p:cTn id="1" dur="indefinite" restart="never" nodeType="tmRoot"/>
      </p:par>
    </p:tnLst>
  </p:timing>
  <p:hf hdr="0" ftr="0" dt="0"/>
  <p:txStyles>
    <p:titleStyle>
      <a:lvl1pPr algn="l" rtl="0" eaLnBrk="0" fontAlgn="base" hangingPunct="0">
        <a:spcBef>
          <a:spcPct val="0"/>
        </a:spcBef>
        <a:spcAft>
          <a:spcPct val="0"/>
        </a:spcAft>
        <a:defRPr sz="5000" kern="1200">
          <a:solidFill>
            <a:schemeClr val="tx2"/>
          </a:solidFill>
          <a:latin typeface="+mj-lt"/>
          <a:ea typeface="+mj-ea"/>
          <a:cs typeface="隶书"/>
        </a:defRPr>
      </a:lvl1pPr>
      <a:lvl2pPr algn="l" rtl="0" eaLnBrk="0" fontAlgn="base" hangingPunct="0">
        <a:spcBef>
          <a:spcPct val="0"/>
        </a:spcBef>
        <a:spcAft>
          <a:spcPct val="0"/>
        </a:spcAft>
        <a:defRPr sz="5000">
          <a:solidFill>
            <a:schemeClr val="tx2"/>
          </a:solidFill>
          <a:latin typeface="Calibri" panose="020F0502020204030204" pitchFamily="34" charset="0"/>
          <a:ea typeface="隶书"/>
          <a:cs typeface="隶书"/>
        </a:defRPr>
      </a:lvl2pPr>
      <a:lvl3pPr algn="l" rtl="0" eaLnBrk="0" fontAlgn="base" hangingPunct="0">
        <a:spcBef>
          <a:spcPct val="0"/>
        </a:spcBef>
        <a:spcAft>
          <a:spcPct val="0"/>
        </a:spcAft>
        <a:defRPr sz="5000">
          <a:solidFill>
            <a:schemeClr val="tx2"/>
          </a:solidFill>
          <a:latin typeface="Calibri" panose="020F0502020204030204" pitchFamily="34" charset="0"/>
          <a:ea typeface="隶书"/>
          <a:cs typeface="隶书"/>
        </a:defRPr>
      </a:lvl3pPr>
      <a:lvl4pPr algn="l" rtl="0" eaLnBrk="0" fontAlgn="base" hangingPunct="0">
        <a:spcBef>
          <a:spcPct val="0"/>
        </a:spcBef>
        <a:spcAft>
          <a:spcPct val="0"/>
        </a:spcAft>
        <a:defRPr sz="5000">
          <a:solidFill>
            <a:schemeClr val="tx2"/>
          </a:solidFill>
          <a:latin typeface="Calibri" panose="020F0502020204030204" pitchFamily="34" charset="0"/>
          <a:ea typeface="隶书"/>
          <a:cs typeface="隶书"/>
        </a:defRPr>
      </a:lvl4pPr>
      <a:lvl5pPr algn="l" rtl="0" eaLnBrk="0" fontAlgn="base" hangingPunct="0">
        <a:spcBef>
          <a:spcPct val="0"/>
        </a:spcBef>
        <a:spcAft>
          <a:spcPct val="0"/>
        </a:spcAft>
        <a:defRPr sz="5000">
          <a:solidFill>
            <a:schemeClr val="tx2"/>
          </a:solidFill>
          <a:latin typeface="Calibri" panose="020F0502020204030204" pitchFamily="34" charset="0"/>
          <a:ea typeface="隶书"/>
          <a:cs typeface="隶书"/>
        </a:defRPr>
      </a:lvl5pPr>
      <a:lvl6pPr marL="457200" algn="l" rtl="0" fontAlgn="base">
        <a:spcBef>
          <a:spcPct val="0"/>
        </a:spcBef>
        <a:spcAft>
          <a:spcPct val="0"/>
        </a:spcAft>
        <a:defRPr sz="5000">
          <a:solidFill>
            <a:schemeClr val="tx2"/>
          </a:solidFill>
          <a:latin typeface="Calibri" panose="020F0502020204030204" pitchFamily="34" charset="0"/>
          <a:ea typeface="隶书"/>
          <a:cs typeface="隶书"/>
        </a:defRPr>
      </a:lvl6pPr>
      <a:lvl7pPr marL="914400" algn="l" rtl="0" fontAlgn="base">
        <a:spcBef>
          <a:spcPct val="0"/>
        </a:spcBef>
        <a:spcAft>
          <a:spcPct val="0"/>
        </a:spcAft>
        <a:defRPr sz="5000">
          <a:solidFill>
            <a:schemeClr val="tx2"/>
          </a:solidFill>
          <a:latin typeface="Calibri" panose="020F0502020204030204" pitchFamily="34" charset="0"/>
          <a:ea typeface="隶书"/>
          <a:cs typeface="隶书"/>
        </a:defRPr>
      </a:lvl7pPr>
      <a:lvl8pPr marL="1371600" algn="l" rtl="0" fontAlgn="base">
        <a:spcBef>
          <a:spcPct val="0"/>
        </a:spcBef>
        <a:spcAft>
          <a:spcPct val="0"/>
        </a:spcAft>
        <a:defRPr sz="5000">
          <a:solidFill>
            <a:schemeClr val="tx2"/>
          </a:solidFill>
          <a:latin typeface="Calibri" panose="020F0502020204030204" pitchFamily="34" charset="0"/>
          <a:ea typeface="隶书"/>
          <a:cs typeface="隶书"/>
        </a:defRPr>
      </a:lvl8pPr>
      <a:lvl9pPr marL="1828800" algn="l" rtl="0" fontAlgn="base">
        <a:spcBef>
          <a:spcPct val="0"/>
        </a:spcBef>
        <a:spcAft>
          <a:spcPct val="0"/>
        </a:spcAft>
        <a:defRPr sz="5000">
          <a:solidFill>
            <a:schemeClr val="tx2"/>
          </a:solidFill>
          <a:latin typeface="Calibri" panose="020F0502020204030204" pitchFamily="34" charset="0"/>
          <a:ea typeface="隶书"/>
          <a:cs typeface="隶书"/>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2"/>
          <p:cNvSpPr>
            <a:spLocks noGrp="1"/>
          </p:cNvSpPr>
          <p:nvPr>
            <p:ph idx="1"/>
          </p:nvPr>
        </p:nvSpPr>
        <p:spPr>
          <a:xfrm>
            <a:off x="173038" y="3725863"/>
            <a:ext cx="8685212" cy="1647825"/>
          </a:xfrm>
        </p:spPr>
        <p:txBody>
          <a:bodyPr/>
          <a:lstStyle/>
          <a:p>
            <a:pPr algn="ctr" eaLnBrk="1" hangingPunct="1">
              <a:lnSpc>
                <a:spcPct val="160000"/>
              </a:lnSpc>
              <a:buFont typeface="Wingdings 2" panose="05020102010507070707" pitchFamily="18" charset="2"/>
              <a:buNone/>
            </a:pPr>
            <a:r>
              <a:rPr lang="zh-CN" altLang="en-US" sz="2400" dirty="0" smtClean="0">
                <a:latin typeface="黑体" panose="02010609060101010101" pitchFamily="2" charset="-122"/>
                <a:ea typeface="黑体" panose="02010609060101010101" pitchFamily="2" charset="-122"/>
                <a:cs typeface="微软雅黑" panose="020B0503020204020204" charset="-122"/>
              </a:rPr>
              <a:t>   </a:t>
            </a:r>
            <a:endParaRPr lang="zh-CN" altLang="en-US" sz="2400" dirty="0" smtClean="0">
              <a:latin typeface="黑体" panose="02010609060101010101" pitchFamily="2" charset="-122"/>
              <a:ea typeface="黑体" panose="02010609060101010101" pitchFamily="2" charset="-122"/>
              <a:cs typeface="微软雅黑" panose="020B0503020204020204" charset="-122"/>
            </a:endParaRPr>
          </a:p>
          <a:p>
            <a:pPr algn="ctr" eaLnBrk="1" hangingPunct="1">
              <a:lnSpc>
                <a:spcPct val="160000"/>
              </a:lnSpc>
              <a:buFont typeface="Wingdings 2" panose="05020102010507070707" pitchFamily="18" charset="2"/>
              <a:buNone/>
            </a:pPr>
            <a:endParaRPr lang="zh-CN" altLang="en-US" sz="2400" dirty="0" smtClean="0">
              <a:latin typeface="黑体" panose="02010609060101010101" pitchFamily="2" charset="-122"/>
              <a:ea typeface="黑体" panose="02010609060101010101" pitchFamily="2" charset="-122"/>
              <a:cs typeface="微软雅黑" panose="020B0503020204020204" charset="-122"/>
            </a:endParaRPr>
          </a:p>
          <a:p>
            <a:pPr algn="ctr" eaLnBrk="1" hangingPunct="1">
              <a:lnSpc>
                <a:spcPct val="160000"/>
              </a:lnSpc>
              <a:buFont typeface="Wingdings 2" panose="05020102010507070707" pitchFamily="18" charset="2"/>
              <a:buNone/>
            </a:pPr>
            <a:endParaRPr lang="en-US" altLang="zh-CN" sz="2400" b="1" dirty="0" smtClean="0">
              <a:latin typeface="黑体" panose="02010609060101010101" pitchFamily="2" charset="-122"/>
              <a:ea typeface="黑体" panose="02010609060101010101" pitchFamily="2" charset="-122"/>
              <a:cs typeface="微软雅黑" panose="020B0503020204020204" charset="-122"/>
            </a:endParaRPr>
          </a:p>
        </p:txBody>
      </p:sp>
      <p:sp>
        <p:nvSpPr>
          <p:cNvPr id="15362" name="灯片编号占位符 3"/>
          <p:cNvSpPr>
            <a:spLocks noGrp="1"/>
          </p:cNvSpPr>
          <p:nvPr>
            <p:ph type="sldNum" sz="quarter" idx="12"/>
          </p:nvPr>
        </p:nvSpPr>
        <p:spPr>
          <a:noFill/>
        </p:spPr>
        <p:txBody>
          <a:bodyPr/>
          <a:lstStyle/>
          <a:p>
            <a:fld id="{4124EF06-C90B-4046-A7D3-C3704F5420D2}" type="slidenum">
              <a:rPr lang="zh-CN" altLang="en-US"/>
            </a:fld>
            <a:endParaRPr lang="en-US" altLang="zh-CN"/>
          </a:p>
        </p:txBody>
      </p:sp>
      <p:sp>
        <p:nvSpPr>
          <p:cNvPr id="4" name="文本框 3"/>
          <p:cNvSpPr txBox="1"/>
          <p:nvPr/>
        </p:nvSpPr>
        <p:spPr>
          <a:xfrm>
            <a:off x="1166495" y="2059305"/>
            <a:ext cx="6503670" cy="1938020"/>
          </a:xfrm>
          <a:prstGeom prst="rect">
            <a:avLst/>
          </a:prstGeom>
          <a:noFill/>
        </p:spPr>
        <p:txBody>
          <a:bodyPr wrap="square" rtlCol="0">
            <a:spAutoFit/>
          </a:bodyPr>
          <a:p>
            <a:r>
              <a:rPr lang="zh-CN" altLang="en-US" sz="4000"/>
              <a:t>《武汉城市轨道交通工程消耗量定额及全费用基价表》</a:t>
            </a:r>
            <a:endParaRPr lang="zh-CN" altLang="en-US" sz="4000"/>
          </a:p>
          <a:p>
            <a:r>
              <a:rPr lang="zh-CN" altLang="en-US" sz="4000"/>
              <a:t>（2019）交底资料</a:t>
            </a:r>
            <a:r>
              <a:rPr lang="en-US" altLang="zh-CN" sz="4000"/>
              <a:t>-</a:t>
            </a:r>
            <a:r>
              <a:rPr lang="zh-CN" altLang="en-US" sz="4000"/>
              <a:t>土建部分</a:t>
            </a:r>
            <a:endParaRPr lang="zh-CN" altLang="en-US" sz="4000"/>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p:cNvSpPr>
          <p:nvPr>
            <p:ph type="body" idx="4294967295"/>
          </p:nvPr>
        </p:nvSpPr>
        <p:spPr>
          <a:xfrm>
            <a:off x="459105" y="1268730"/>
            <a:ext cx="8409940" cy="5055870"/>
          </a:xfrm>
        </p:spPr>
        <p:txBody>
          <a:bodyPr/>
          <a:lstStyle/>
          <a:p>
            <a:pPr>
              <a:lnSpc>
                <a:spcPct val="105000"/>
              </a:lnSpc>
              <a:spcBef>
                <a:spcPct val="25000"/>
              </a:spcBef>
              <a:buFont typeface="Wingdings 2" panose="05020102010507070707" pitchFamily="18" charset="2"/>
              <a:buNone/>
            </a:pPr>
            <a:r>
              <a:rPr lang="en-US" altLang="zh-CN" smtClean="0">
                <a:latin typeface="宋体" panose="02010600030101010101" pitchFamily="2" charset="-122"/>
              </a:rPr>
              <a:t>       </a:t>
            </a:r>
            <a:r>
              <a:rPr lang="zh-CN" altLang="en-US" smtClean="0">
                <a:latin typeface="宋体" panose="02010600030101010101" pitchFamily="2" charset="-122"/>
              </a:rPr>
              <a:t>“2.13拆除工程 拆除混凝土结构 机械拆除 无筋”修改定额项目名称，定额项目名称换成“人工空压机配合拆除 无筋”，原2011年《武汉城市轨道交通工程消耗量定额及全费用基价表（试行）》WG1-222定额内容保持不变。</a:t>
            </a:r>
            <a:endParaRPr lang="zh-CN" altLang="en-US" smtClean="0">
              <a:latin typeface="宋体" panose="02010600030101010101" pitchFamily="2" charset="-122"/>
            </a:endParaRPr>
          </a:p>
          <a:p>
            <a:pPr>
              <a:lnSpc>
                <a:spcPct val="105000"/>
              </a:lnSpc>
              <a:spcBef>
                <a:spcPct val="25000"/>
              </a:spcBef>
              <a:buFont typeface="Wingdings 2" panose="05020102010507070707" pitchFamily="18" charset="2"/>
              <a:buNone/>
            </a:pPr>
            <a:endParaRPr lang="zh-CN" altLang="en-US"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mtClean="0">
                <a:latin typeface="宋体" panose="02010600030101010101" pitchFamily="2" charset="-122"/>
              </a:rPr>
              <a:t>      “2.13拆除工程 拆除混凝土结构 机械拆除 有筋”修改定额项目名称，定额项目名称换成“人工空压机配合拆除 有筋”，原2011年《武汉城市轨道交通工程消耗量定额及全费用基价表（试行）》WG1-223定额内容保持不变。</a:t>
            </a:r>
            <a:endParaRPr lang="zh-CN" altLang="en-US" smtClean="0">
              <a:latin typeface="宋体" panose="02010600030101010101" pitchFamily="2" charset="-122"/>
            </a:endParaRPr>
          </a:p>
        </p:txBody>
      </p:sp>
    </p:spTree>
  </p:cSld>
  <p:clrMapOvr>
    <a:masterClrMapping/>
  </p:clrMapOvr>
  <p:transition>
    <p:random/>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787400" y="885190"/>
            <a:ext cx="7670165" cy="5015865"/>
          </a:xfrm>
          <a:prstGeom prst="rect">
            <a:avLst/>
          </a:prstGeom>
          <a:noFill/>
          <a:ln w="9525">
            <a:noFill/>
          </a:ln>
        </p:spPr>
        <p:txBody>
          <a:bodyPr wrap="square">
            <a:spAutoFit/>
          </a:bodyPr>
          <a:p>
            <a:pPr marL="0" indent="266700"/>
            <a:r>
              <a:rPr lang="en-US" altLang="zh-CN" sz="2000" b="0">
                <a:ea typeface="宋体" panose="02010600030101010101" pitchFamily="2" charset="-122"/>
              </a:rPr>
              <a:t>        </a:t>
            </a:r>
            <a:r>
              <a:rPr lang="zh-CN" sz="2000" b="0">
                <a:ea typeface="宋体" panose="02010600030101010101" pitchFamily="2" charset="-122"/>
              </a:rPr>
              <a:t>（五）材料垂直运输及洞内水平运输已包含在定额子目中，不得另计。               （六）本册定额中钢筋用量均不包括预埋铁件，预埋铁件按设计图示重量另行计算。             （七）本册定额洞内其他工程，执行其他专业工程消耗量定额相应项目，其中人工、机械乘以系数</a:t>
            </a:r>
            <a:r>
              <a:rPr lang="zh-CN" sz="2000" b="0">
                <a:ea typeface="宋体" panose="02010600030101010101" pitchFamily="2" charset="-122"/>
                <a:cs typeface="Times New Roman" panose="02020603050405020304" pitchFamily="18" charset="0"/>
              </a:rPr>
              <a:t>1.2。</a:t>
            </a:r>
            <a:r>
              <a:rPr lang="zh-CN" sz="2000" b="0">
                <a:ea typeface="宋体" panose="02010600030101010101" pitchFamily="2" charset="-122"/>
              </a:rPr>
              <a:t>             （八）定额中</a:t>
            </a:r>
            <a:r>
              <a:rPr lang="zh-CN" sz="2000" b="0">
                <a:latin typeface="Calibri" panose="020F0502020204030204" pitchFamily="34" charset="0"/>
                <a:ea typeface="宋体" panose="02010600030101010101" pitchFamily="2" charset="-122"/>
              </a:rPr>
              <a:t>涉及到岩石分类的国家标准发生了变化，定额项目中的普氏分类岩石名称需要进行重新对应调整。现行定额中松石、次坚石、普坚石、特坚石依据新的国家标准《工程岩体分级标准》（</a:t>
            </a:r>
            <a:r>
              <a:rPr lang="en-US" sz="2000" b="0">
                <a:latin typeface="Calibri" panose="020F0502020204030204" pitchFamily="34" charset="0"/>
                <a:ea typeface="宋体" panose="02010600030101010101" pitchFamily="2" charset="-122"/>
                <a:cs typeface="Times New Roman" panose="02020603050405020304" pitchFamily="18" charset="0"/>
              </a:rPr>
              <a:t>GB50218-94</a:t>
            </a:r>
            <a:r>
              <a:rPr lang="zh-CN" sz="2000" b="0">
                <a:latin typeface="Calibri" panose="020F0502020204030204" pitchFamily="34" charset="0"/>
                <a:ea typeface="宋体" panose="02010600030101010101" pitchFamily="2" charset="-122"/>
              </a:rPr>
              <a:t>）和《岩土工程勘察规范》（</a:t>
            </a:r>
            <a:r>
              <a:rPr lang="en-US" sz="2000" b="0">
                <a:latin typeface="Calibri" panose="020F0502020204030204" pitchFamily="34" charset="0"/>
                <a:ea typeface="宋体" panose="02010600030101010101" pitchFamily="2" charset="-122"/>
              </a:rPr>
              <a:t>GB50021-2001</a:t>
            </a:r>
            <a:r>
              <a:rPr lang="zh-CN" sz="2000" b="0">
                <a:latin typeface="Calibri" panose="020F0502020204030204" pitchFamily="34" charset="0"/>
                <a:ea typeface="宋体" panose="02010600030101010101" pitchFamily="2" charset="-122"/>
              </a:rPr>
              <a:t>）（</a:t>
            </a:r>
            <a:r>
              <a:rPr lang="en-US" sz="2000" b="0">
                <a:latin typeface="Calibri" panose="020F0502020204030204" pitchFamily="34" charset="0"/>
                <a:ea typeface="宋体" panose="02010600030101010101" pitchFamily="2" charset="-122"/>
              </a:rPr>
              <a:t>2009</a:t>
            </a:r>
            <a:r>
              <a:rPr lang="zh-CN" sz="2000" b="0">
                <a:latin typeface="Calibri" panose="020F0502020204030204" pitchFamily="34" charset="0"/>
                <a:ea typeface="宋体" panose="02010600030101010101" pitchFamily="2" charset="-122"/>
              </a:rPr>
              <a:t>年版）规定的岩石分类标准划分对应为软岩、较软岩、较硬岩、坚硬岩。             （九）定额中涉及到爆破岩石和机械开挖岩石相关子目中采用的材料</a:t>
            </a:r>
            <a:r>
              <a:rPr lang="zh-CN" sz="2000" b="0">
                <a:latin typeface="Calibri" panose="020F0502020204030204" pitchFamily="34" charset="0"/>
                <a:ea typeface="宋体" panose="02010600030101010101" pitchFamily="2" charset="-122"/>
                <a:cs typeface="Times New Roman" panose="02020603050405020304" pitchFamily="18" charset="0"/>
              </a:rPr>
              <a:t>“电雷管、硝铵炸药、胶质炸药、导火线”目前市场已淘汰，</a:t>
            </a:r>
            <a:r>
              <a:rPr lang="zh-CN" sz="2000" b="0">
                <a:ea typeface="宋体" panose="02010600030101010101" pitchFamily="2" charset="-122"/>
              </a:rPr>
              <a:t>调整材料为</a:t>
            </a:r>
            <a:r>
              <a:rPr lang="en-US" sz="2000" b="0">
                <a:latin typeface="宋体" panose="02010600030101010101" pitchFamily="2" charset="-122"/>
                <a:ea typeface="宋体" panose="02010600030101010101" pitchFamily="2" charset="-122"/>
                <a:cs typeface="Times New Roman" panose="02020603050405020304" pitchFamily="18" charset="0"/>
              </a:rPr>
              <a:t>“</a:t>
            </a:r>
            <a:r>
              <a:rPr lang="zh-CN" sz="2000" b="0">
                <a:ea typeface="宋体" panose="02010600030101010101" pitchFamily="2" charset="-122"/>
              </a:rPr>
              <a:t>非电毫秒雷管、乳化炸药、铜芯塑料绝缘软电线</a:t>
            </a:r>
            <a:r>
              <a:rPr lang="en-US" sz="2000" b="0">
                <a:latin typeface="宋体" panose="02010600030101010101" pitchFamily="2" charset="-122"/>
                <a:ea typeface="宋体" panose="02010600030101010101" pitchFamily="2" charset="-122"/>
              </a:rPr>
              <a:t>BVR-</a:t>
            </a:r>
            <a:r>
              <a:rPr lang="zh-CN" sz="2000" b="0">
                <a:ea typeface="宋体" panose="02010600030101010101" pitchFamily="2" charset="-122"/>
              </a:rPr>
              <a:t>2.5、导爆索</a:t>
            </a:r>
            <a:r>
              <a:rPr lang="zh-CN" sz="2000" b="0">
                <a:ea typeface="宋体" panose="02010600030101010101" pitchFamily="2" charset="-122"/>
                <a:cs typeface="Times New Roman" panose="02020603050405020304" pitchFamily="18" charset="0"/>
              </a:rPr>
              <a:t>”。</a:t>
            </a:r>
            <a:endParaRPr lang="zh-CN" altLang="en-US" sz="2000"/>
          </a:p>
        </p:txBody>
      </p:sp>
    </p:spTree>
  </p:cSld>
  <p:clrMapOvr>
    <a:masterClrMapping/>
  </p:clrMapOvr>
  <p:transition>
    <p:random/>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067435" y="1096010"/>
            <a:ext cx="7212330" cy="3415030"/>
          </a:xfrm>
          <a:prstGeom prst="rect">
            <a:avLst/>
          </a:prstGeom>
          <a:noFill/>
          <a:ln w="9525">
            <a:noFill/>
          </a:ln>
        </p:spPr>
        <p:txBody>
          <a:bodyPr wrap="square">
            <a:spAutoFit/>
          </a:bodyPr>
          <a:p>
            <a:pPr marL="0" indent="0" algn="l"/>
            <a:r>
              <a:rPr lang="zh-CN" sz="2400" b="1">
                <a:ea typeface="宋体" panose="02010600030101010101" pitchFamily="2" charset="-122"/>
              </a:rPr>
              <a:t>第四册</a:t>
            </a:r>
            <a:r>
              <a:rPr lang="en-US" sz="2400" b="1">
                <a:latin typeface="黑体" panose="02010609060101010101" pitchFamily="2" charset="-122"/>
                <a:ea typeface="宋体" panose="02010600030101010101" pitchFamily="2" charset="-122"/>
                <a:cs typeface="Times New Roman" panose="02020603050405020304" pitchFamily="18" charset="0"/>
              </a:rPr>
              <a:t>  </a:t>
            </a:r>
            <a:r>
              <a:rPr lang="zh-CN" sz="2400" b="1">
                <a:ea typeface="宋体" panose="02010600030101010101" pitchFamily="2" charset="-122"/>
              </a:rPr>
              <a:t>地下结构工程</a:t>
            </a:r>
            <a:r>
              <a:rPr lang="en-US" sz="2400" b="0">
                <a:latin typeface="Calibri" panose="020F0502020204030204" pitchFamily="34" charset="0"/>
                <a:ea typeface="宋体" panose="02010600030101010101" pitchFamily="2" charset="-122"/>
                <a:cs typeface="Times New Roman" panose="02020603050405020304" pitchFamily="18" charset="0"/>
              </a:rPr>
              <a:t> </a:t>
            </a:r>
            <a:r>
              <a:rPr lang="zh-CN" sz="2400" b="1">
                <a:latin typeface="Calibri" panose="020F0502020204030204" pitchFamily="34" charset="0"/>
                <a:ea typeface="宋体" panose="02010600030101010101" pitchFamily="2" charset="-122"/>
              </a:rPr>
              <a:t>一、概况</a:t>
            </a:r>
            <a:r>
              <a:rPr lang="zh-CN" sz="2400" b="0">
                <a:latin typeface="Calibri" panose="020F0502020204030204" pitchFamily="34" charset="0"/>
                <a:ea typeface="宋体" panose="02010600030101010101" pitchFamily="2" charset="-122"/>
              </a:rPr>
              <a:t>           《武汉城市轨道交通工程消耗量定额及全费用基价表》第四册</a:t>
            </a:r>
            <a:r>
              <a:rPr lang="en-US" sz="2400" b="0">
                <a:latin typeface="Calibri" panose="020F0502020204030204" pitchFamily="34" charset="0"/>
                <a:ea typeface="宋体" panose="02010600030101010101" pitchFamily="2" charset="-122"/>
                <a:cs typeface="Times New Roman" panose="02020603050405020304" pitchFamily="18" charset="0"/>
              </a:rPr>
              <a:t> </a:t>
            </a:r>
            <a:r>
              <a:rPr lang="zh-CN" sz="2400" b="0">
                <a:latin typeface="Calibri" panose="020F0502020204030204" pitchFamily="34" charset="0"/>
                <a:ea typeface="宋体" panose="02010600030101010101" pitchFamily="2" charset="-122"/>
              </a:rPr>
              <a:t>地下结构工程，内容包括</a:t>
            </a:r>
            <a:r>
              <a:rPr lang="zh-CN" sz="2400" b="0">
                <a:ea typeface="宋体" panose="02010600030101010101" pitchFamily="2" charset="-122"/>
              </a:rPr>
              <a:t>盖挖、暗挖车站土石方及桩柱工程、混凝土工程、砌筑工程、钢筋及金属构件制作安装工程、防水工程、其他工程、降水工程、监测量控工程、措施项目工程等，共</a:t>
            </a:r>
            <a:r>
              <a:rPr lang="zh-CN" sz="2400" b="0">
                <a:ea typeface="宋体" panose="02010600030101010101" pitchFamily="2" charset="-122"/>
                <a:cs typeface="Times New Roman" panose="02020603050405020304" pitchFamily="18" charset="0"/>
              </a:rPr>
              <a:t>9章531个</a:t>
            </a:r>
            <a:r>
              <a:rPr lang="zh-CN" sz="2400" b="0">
                <a:ea typeface="宋体" panose="02010600030101010101" pitchFamily="2" charset="-122"/>
              </a:rPr>
              <a:t>定额子目。具体章节划分见下表：</a:t>
            </a:r>
            <a:endParaRPr lang="zh-CN" altLang="en-US" sz="2400"/>
          </a:p>
        </p:txBody>
      </p:sp>
    </p:spTree>
  </p:cSld>
  <p:clrMapOvr>
    <a:masterClrMapping/>
  </p:clrMapOvr>
  <p:transition>
    <p:random/>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701800" y="762635"/>
            <a:ext cx="5080000" cy="398780"/>
          </a:xfrm>
          <a:prstGeom prst="rect">
            <a:avLst/>
          </a:prstGeom>
          <a:noFill/>
          <a:ln w="9525">
            <a:noFill/>
          </a:ln>
        </p:spPr>
        <p:txBody>
          <a:bodyPr>
            <a:spAutoFit/>
          </a:bodyPr>
          <a:p>
            <a:pPr marL="0" indent="262255"/>
            <a:r>
              <a:rPr lang="zh-CN" sz="2000" b="1">
                <a:latin typeface="Calibri" panose="020F0502020204030204" pitchFamily="34" charset="0"/>
                <a:ea typeface="宋体" panose="02010600030101010101" pitchFamily="2" charset="-122"/>
              </a:rPr>
              <a:t>二、定额内容</a:t>
            </a:r>
            <a:endParaRPr lang="zh-CN" altLang="en-US" sz="2000"/>
          </a:p>
        </p:txBody>
      </p:sp>
      <p:graphicFrame>
        <p:nvGraphicFramePr>
          <p:cNvPr id="5" name="表格 4"/>
          <p:cNvGraphicFramePr/>
          <p:nvPr/>
        </p:nvGraphicFramePr>
        <p:xfrm>
          <a:off x="978535" y="1161415"/>
          <a:ext cx="7710170" cy="4565650"/>
        </p:xfrm>
        <a:graphic>
          <a:graphicData uri="http://schemas.openxmlformats.org/drawingml/2006/table">
            <a:tbl>
              <a:tblPr firstRow="1" bandRow="1">
                <a:tableStyleId>{5940675A-B579-460E-94D1-54222C63F5DA}</a:tableStyleId>
              </a:tblPr>
              <a:tblGrid>
                <a:gridCol w="1031875"/>
                <a:gridCol w="5135245"/>
                <a:gridCol w="1543050"/>
              </a:tblGrid>
              <a:tr h="41275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章</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名    称</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子目个数</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0005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一</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盖挖、暗挖车站土石方及桩柱工程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124</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592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二</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混凝土工程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56</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592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三</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砌筑工程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23</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545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四</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钢筋及金属构件制作、安装工程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17</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592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五</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防水工程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45</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592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六</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其他工程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43</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592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七</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降水工程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58</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592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八</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监测量控工程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71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592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九</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措施项目工程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94</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5925">
                <a:tc>
                  <a:txBody>
                    <a:bodyPr/>
                    <a:p>
                      <a:pPr indent="0" algn="ctr">
                        <a:buNone/>
                      </a:pPr>
                      <a:r>
                        <a:rPr lang="en-US" sz="2000" b="0">
                          <a:latin typeface="Calibri" panose="020F0502020204030204" pitchFamily="34" charset="0"/>
                          <a:cs typeface="Calibri" panose="020F0502020204030204" pitchFamily="34" charset="0"/>
                        </a:rPr>
                        <a:t> </a:t>
                      </a:r>
                      <a:endParaRPr lang="en-US" altLang="en-US" sz="20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总    计</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531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308100" y="562610"/>
            <a:ext cx="6617335" cy="1322070"/>
          </a:xfrm>
          <a:prstGeom prst="rect">
            <a:avLst/>
          </a:prstGeom>
          <a:noFill/>
          <a:ln w="9525">
            <a:noFill/>
          </a:ln>
        </p:spPr>
        <p:txBody>
          <a:bodyPr wrap="square">
            <a:spAutoFit/>
          </a:bodyPr>
          <a:p>
            <a:pPr marL="0" indent="262255"/>
            <a:r>
              <a:rPr lang="zh-CN" sz="1600" b="1">
                <a:latin typeface="Calibri" panose="020F0502020204030204" pitchFamily="34" charset="0"/>
                <a:ea typeface="宋体" panose="02010600030101010101" pitchFamily="2" charset="-122"/>
              </a:rPr>
              <a:t>三、适用范围</a:t>
            </a:r>
            <a:r>
              <a:rPr lang="zh-CN" sz="1600" b="0">
                <a:ea typeface="宋体" panose="02010600030101010101" pitchFamily="2" charset="-122"/>
              </a:rPr>
              <a:t>本册定额适用于城市轨道交通工程的明挖、盖挖及暗挖车站结构工程。</a:t>
            </a:r>
            <a:endParaRPr lang="zh-CN" sz="1600" b="0">
              <a:ea typeface="宋体" panose="02010600030101010101" pitchFamily="2" charset="-122"/>
            </a:endParaRPr>
          </a:p>
          <a:p>
            <a:pPr marL="0" indent="262255"/>
            <a:r>
              <a:rPr lang="zh-CN" sz="1600" b="1">
                <a:latin typeface="Calibri" panose="020F0502020204030204" pitchFamily="34" charset="0"/>
                <a:ea typeface="宋体" panose="02010600030101010101" pitchFamily="2" charset="-122"/>
              </a:rPr>
              <a:t>    四、定额变化情况</a:t>
            </a:r>
            <a:r>
              <a:rPr lang="zh-CN" sz="1600" b="0">
                <a:latin typeface="Calibri" panose="020F0502020204030204" pitchFamily="34" charset="0"/>
                <a:ea typeface="宋体" panose="02010600030101010101" pitchFamily="2" charset="-122"/>
              </a:rPr>
              <a:t>（一）定额数量变化</a:t>
            </a:r>
            <a:endParaRPr lang="zh-CN" altLang="en-US" sz="1600"/>
          </a:p>
        </p:txBody>
      </p:sp>
      <p:graphicFrame>
        <p:nvGraphicFramePr>
          <p:cNvPr id="5" name="表格 4"/>
          <p:cNvGraphicFramePr/>
          <p:nvPr/>
        </p:nvGraphicFramePr>
        <p:xfrm>
          <a:off x="1308100" y="1884680"/>
          <a:ext cx="6617970" cy="2564765"/>
        </p:xfrm>
        <a:graphic>
          <a:graphicData uri="http://schemas.openxmlformats.org/drawingml/2006/table">
            <a:tbl>
              <a:tblPr firstRow="1" bandRow="1">
                <a:tableStyleId>{5940675A-B579-460E-94D1-54222C63F5DA}</a:tableStyleId>
              </a:tblPr>
              <a:tblGrid>
                <a:gridCol w="662940"/>
                <a:gridCol w="2864485"/>
                <a:gridCol w="1102995"/>
                <a:gridCol w="1103630"/>
                <a:gridCol w="883920"/>
              </a:tblGrid>
              <a:tr h="4851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章</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名    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新定额子目（2019）</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现行定额子目（2011）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增减子目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828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一</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盖挖、暗挖车站土石方及桩柱工程</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124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124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764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二</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混凝土工程</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764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三</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砌筑工程</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828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钢筋及金属构件制作、安装工程</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17</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17</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828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五</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防水工程</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45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45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764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六</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其他工程</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43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43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764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七</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降水工程</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58</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58</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891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八</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监测量控工程</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71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71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764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九</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措施项目工程</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94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94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7645">
                <a:tc>
                  <a:txBody>
                    <a:bodyPr/>
                    <a:p>
                      <a:pPr indent="0">
                        <a:buNone/>
                      </a:pPr>
                      <a:r>
                        <a:rPr lang="en-US" sz="1600" b="0">
                          <a:latin typeface="Calibri" panose="020F0502020204030204" pitchFamily="34" charset="0"/>
                          <a:cs typeface="Calibri" panose="020F0502020204030204" pitchFamily="34" charset="0"/>
                        </a:rPr>
                        <a:t> </a:t>
                      </a:r>
                      <a:endParaRPr lang="en-US" altLang="en-US" sz="16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总    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531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531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1308100" y="5542280"/>
            <a:ext cx="6717665" cy="744855"/>
          </a:xfrm>
          <a:prstGeom prst="rect">
            <a:avLst/>
          </a:prstGeom>
          <a:noFill/>
          <a:ln w="9525">
            <a:noFill/>
          </a:ln>
        </p:spPr>
        <p:txBody>
          <a:bodyPr wrap="square">
            <a:spAutoFit/>
          </a:bodyPr>
          <a:p>
            <a:pPr marL="0" indent="267970"/>
            <a:endParaRPr lang="zh-CN" sz="1050" b="1">
              <a:latin typeface="Calibri" panose="020F0502020204030204" pitchFamily="34" charset="0"/>
              <a:ea typeface="宋体" panose="02010600030101010101" pitchFamily="2" charset="-122"/>
            </a:endParaRPr>
          </a:p>
          <a:p>
            <a:pPr marL="0" indent="267970"/>
            <a:r>
              <a:rPr lang="zh-CN" sz="1600" b="1">
                <a:latin typeface="Calibri" panose="020F0502020204030204" pitchFamily="34" charset="0"/>
                <a:ea typeface="宋体" panose="02010600030101010101" pitchFamily="2" charset="-122"/>
              </a:rPr>
              <a:t>注：本册地下结构工程属于轨道交通工程中特有的，</a:t>
            </a:r>
            <a:r>
              <a:rPr lang="en-US" sz="1600" b="1">
                <a:latin typeface="Calibri" panose="020F0502020204030204" pitchFamily="34" charset="0"/>
                <a:ea typeface="宋体" panose="02010600030101010101" pitchFamily="2" charset="-122"/>
                <a:cs typeface="Times New Roman" panose="02020603050405020304" pitchFamily="18" charset="0"/>
              </a:rPr>
              <a:t> </a:t>
            </a:r>
            <a:r>
              <a:rPr lang="zh-CN" sz="1600" b="1">
                <a:latin typeface="Calibri" panose="020F0502020204030204" pitchFamily="34" charset="0"/>
                <a:ea typeface="宋体" panose="02010600030101010101" pitchFamily="2" charset="-122"/>
              </a:rPr>
              <a:t>现行定额子目没有发生增减变化。</a:t>
            </a:r>
            <a:endParaRPr lang="zh-CN" altLang="en-US" sz="1600"/>
          </a:p>
        </p:txBody>
      </p:sp>
    </p:spTree>
  </p:cSld>
  <p:clrMapOvr>
    <a:masterClrMapping/>
  </p:clrMapOvr>
  <p:transition>
    <p:random/>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041400" y="954405"/>
            <a:ext cx="7061200" cy="3784600"/>
          </a:xfrm>
          <a:prstGeom prst="rect">
            <a:avLst/>
          </a:prstGeom>
          <a:noFill/>
          <a:ln w="9525">
            <a:noFill/>
          </a:ln>
        </p:spPr>
        <p:txBody>
          <a:bodyPr wrap="square">
            <a:spAutoFit/>
          </a:bodyPr>
          <a:p>
            <a:pPr marL="0" indent="266700"/>
            <a:r>
              <a:rPr lang="zh-CN" sz="2000" b="1">
                <a:latin typeface="Calibri" panose="020F0502020204030204" pitchFamily="34" charset="0"/>
                <a:ea typeface="宋体" panose="02010600030101010101" pitchFamily="2" charset="-122"/>
              </a:rPr>
              <a:t>（二）定额项目变化情况</a:t>
            </a:r>
            <a:r>
              <a:rPr lang="zh-CN" sz="2000" b="0">
                <a:latin typeface="Calibri" panose="020F0502020204030204" pitchFamily="34" charset="0"/>
                <a:ea typeface="宋体" panose="02010600030101010101" pitchFamily="2" charset="-122"/>
              </a:rPr>
              <a:t>           本册第一章</a:t>
            </a:r>
            <a:r>
              <a:rPr lang="zh-CN" sz="2000" b="0">
                <a:ea typeface="宋体" panose="02010600030101010101" pitchFamily="2" charset="-122"/>
              </a:rPr>
              <a:t>盖挖、暗挖车站土石方及桩柱工程</a:t>
            </a:r>
            <a:r>
              <a:rPr lang="zh-CN" sz="2000" b="0">
                <a:latin typeface="Calibri" panose="020F0502020204030204" pitchFamily="34" charset="0"/>
                <a:ea typeface="宋体" panose="02010600030101010101" pitchFamily="2" charset="-122"/>
              </a:rPr>
              <a:t>主要变化的内容：</a:t>
            </a:r>
            <a:r>
              <a:rPr lang="zh-CN" sz="2000" b="0">
                <a:latin typeface="Calibri" panose="020F0502020204030204" pitchFamily="34" charset="0"/>
                <a:ea typeface="宋体" panose="02010600030101010101" pitchFamily="2" charset="-122"/>
                <a:cs typeface="Times New Roman" panose="02020603050405020304" pitchFamily="18" charset="0"/>
              </a:rPr>
              <a:t>“盖挖车站石方”（共</a:t>
            </a:r>
            <a:r>
              <a:rPr lang="en-US" sz="2000" b="0">
                <a:latin typeface="Calibri" panose="020F0502020204030204" pitchFamily="34" charset="0"/>
                <a:ea typeface="宋体" panose="02010600030101010101" pitchFamily="2" charset="-122"/>
              </a:rPr>
              <a:t>14</a:t>
            </a:r>
            <a:r>
              <a:rPr lang="zh-CN" sz="2000" b="0">
                <a:latin typeface="Calibri" panose="020F0502020204030204" pitchFamily="34" charset="0"/>
                <a:ea typeface="宋体" panose="02010600030101010101" pitchFamily="2" charset="-122"/>
              </a:rPr>
              <a:t>个子目）和 “暗挖车站石方”（共</a:t>
            </a:r>
            <a:r>
              <a:rPr lang="en-US" sz="2000" b="0">
                <a:latin typeface="Calibri" panose="020F0502020204030204" pitchFamily="34" charset="0"/>
                <a:ea typeface="宋体" panose="02010600030101010101" pitchFamily="2" charset="-122"/>
              </a:rPr>
              <a:t>13</a:t>
            </a:r>
            <a:r>
              <a:rPr lang="zh-CN" sz="2000" b="0">
                <a:latin typeface="Calibri" panose="020F0502020204030204" pitchFamily="34" charset="0"/>
                <a:ea typeface="宋体" panose="02010600030101010101" pitchFamily="2" charset="-122"/>
              </a:rPr>
              <a:t>个子目）定额项目中的岩石分类名称重新进行了对应调整。</a:t>
            </a:r>
            <a:endParaRPr lang="zh-CN" sz="2000" b="0">
              <a:latin typeface="Calibri" panose="020F0502020204030204" pitchFamily="34" charset="0"/>
              <a:ea typeface="宋体" panose="02010600030101010101" pitchFamily="2" charset="-122"/>
            </a:endParaRPr>
          </a:p>
          <a:p>
            <a:pPr marL="0" indent="266700"/>
            <a:endParaRPr lang="zh-CN" sz="2000" b="0">
              <a:latin typeface="Calibri" panose="020F0502020204030204" pitchFamily="34" charset="0"/>
              <a:ea typeface="宋体" panose="02010600030101010101" pitchFamily="2" charset="-122"/>
            </a:endParaRPr>
          </a:p>
          <a:p>
            <a:pPr marL="0" indent="266700"/>
            <a:r>
              <a:rPr lang="zh-CN" sz="2000" b="1">
                <a:latin typeface="Calibri" panose="020F0502020204030204" pitchFamily="34" charset="0"/>
                <a:ea typeface="宋体" panose="02010600030101010101" pitchFamily="2" charset="-122"/>
              </a:rPr>
              <a:t>    （三）定额说明和工程量计算规则主要变化情况</a:t>
            </a:r>
            <a:r>
              <a:rPr lang="en-US" sz="2000" b="0">
                <a:latin typeface="Calibri" panose="020F0502020204030204" pitchFamily="34" charset="0"/>
                <a:ea typeface="宋体" panose="02010600030101010101" pitchFamily="2" charset="-122"/>
                <a:cs typeface="Times New Roman" panose="02020603050405020304" pitchFamily="18" charset="0"/>
              </a:rPr>
              <a:t>1</a:t>
            </a:r>
            <a:r>
              <a:rPr lang="zh-CN" sz="2000" b="0">
                <a:latin typeface="Calibri" panose="020F0502020204030204" pitchFamily="34" charset="0"/>
                <a:ea typeface="宋体" panose="02010600030101010101" pitchFamily="2" charset="-122"/>
              </a:rPr>
              <a:t>、定额说明的变化（无）</a:t>
            </a:r>
            <a:endParaRPr lang="zh-CN" sz="2000" b="0">
              <a:latin typeface="Calibri" panose="020F0502020204030204" pitchFamily="34" charset="0"/>
              <a:ea typeface="宋体" panose="02010600030101010101" pitchFamily="2" charset="-122"/>
            </a:endParaRPr>
          </a:p>
          <a:p>
            <a:pPr marL="0" indent="266700"/>
            <a:r>
              <a:rPr lang="en-US" sz="2000" b="0">
                <a:latin typeface="Calibri" panose="020F0502020204030204" pitchFamily="34" charset="0"/>
                <a:ea typeface="宋体" panose="02010600030101010101" pitchFamily="2" charset="-122"/>
                <a:cs typeface="Times New Roman" panose="02020603050405020304" pitchFamily="18" charset="0"/>
              </a:rPr>
              <a:t>2</a:t>
            </a:r>
            <a:r>
              <a:rPr lang="zh-CN" sz="2000" b="0">
                <a:latin typeface="Calibri" panose="020F0502020204030204" pitchFamily="34" charset="0"/>
                <a:ea typeface="宋体" panose="02010600030101010101" pitchFamily="2" charset="-122"/>
              </a:rPr>
              <a:t>、工程量计算规则的主要变化</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本册第二章混凝土工程增加了关于</a:t>
            </a:r>
            <a:r>
              <a:rPr lang="zh-CN" sz="2000" b="0">
                <a:latin typeface="Calibri" panose="020F0502020204030204" pitchFamily="34" charset="0"/>
                <a:ea typeface="宋体" panose="02010600030101010101" pitchFamily="2" charset="-122"/>
                <a:cs typeface="Times New Roman" panose="02020603050405020304" pitchFamily="18" charset="0"/>
              </a:rPr>
              <a:t>“梁”的相关工程量计算规则：</a:t>
            </a:r>
            <a:r>
              <a:rPr lang="zh-CN" sz="2000" b="0">
                <a:ea typeface="宋体" panose="02010600030101010101" pitchFamily="2" charset="-122"/>
              </a:rPr>
              <a:t>梁高自梁底算至板底，反梁自板顶算至梁顶。</a:t>
            </a:r>
            <a:endParaRPr lang="zh-CN" altLang="en-US" sz="2000"/>
          </a:p>
        </p:txBody>
      </p:sp>
    </p:spTree>
  </p:cSld>
  <p:clrMapOvr>
    <a:masterClrMapping/>
  </p:clrMapOvr>
  <p:transition>
    <p:random/>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952500" y="650240"/>
            <a:ext cx="7175500" cy="5323205"/>
          </a:xfrm>
          <a:prstGeom prst="rect">
            <a:avLst/>
          </a:prstGeom>
          <a:noFill/>
          <a:ln w="9525">
            <a:noFill/>
          </a:ln>
        </p:spPr>
        <p:txBody>
          <a:bodyPr wrap="square">
            <a:spAutoFit/>
          </a:bodyPr>
          <a:p>
            <a:pPr marL="0" indent="0"/>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1">
                <a:latin typeface="Calibri" panose="020F0502020204030204" pitchFamily="34" charset="0"/>
                <a:ea typeface="宋体" panose="02010600030101010101" pitchFamily="2" charset="-122"/>
              </a:rPr>
              <a:t>五、本册定额需要说明的问题</a:t>
            </a:r>
            <a:r>
              <a:rPr lang="zh-CN" sz="2000" b="0">
                <a:ea typeface="宋体" panose="02010600030101010101" pitchFamily="2" charset="-122"/>
              </a:rPr>
              <a:t>（一）本册定额不包括明挖车站的土方及围护结构，发生时套用第一册、第二册相关子目。</a:t>
            </a:r>
            <a:endParaRPr lang="zh-CN" sz="2000" b="0">
              <a:ea typeface="宋体" panose="02010600030101010101" pitchFamily="2" charset="-122"/>
            </a:endParaRPr>
          </a:p>
          <a:p>
            <a:pPr marL="0" indent="0"/>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（二）</a:t>
            </a:r>
            <a:r>
              <a:rPr lang="zh-CN" sz="2000" b="0">
                <a:ea typeface="宋体" panose="02010600030101010101" pitchFamily="2" charset="-122"/>
              </a:rPr>
              <a:t>混凝土、砂浆强度等级是按常用标准编制的，若设计图纸要求与定额不同时，允许换算。</a:t>
            </a:r>
            <a:endParaRPr lang="zh-CN" sz="2000" b="0">
              <a:ea typeface="宋体" panose="02010600030101010101" pitchFamily="2" charset="-122"/>
            </a:endParaRPr>
          </a:p>
          <a:p>
            <a:pPr marL="0" indent="0"/>
            <a:r>
              <a:rPr lang="zh-CN" sz="2000" b="0">
                <a:ea typeface="宋体" panose="02010600030101010101" pitchFamily="2" charset="-122"/>
              </a:rPr>
              <a:t>（三）本册定额混凝土按预拌混凝土编制，砂浆按预拌砂浆编制。</a:t>
            </a:r>
            <a:endParaRPr lang="zh-CN" sz="2000" b="0">
              <a:ea typeface="宋体" panose="02010600030101010101" pitchFamily="2" charset="-122"/>
            </a:endParaRPr>
          </a:p>
          <a:p>
            <a:pPr marL="0" indent="0"/>
            <a:r>
              <a:rPr lang="zh-CN" sz="2000" b="0">
                <a:ea typeface="宋体" panose="02010600030101010101" pitchFamily="2" charset="-122"/>
              </a:rPr>
              <a:t>（四）凡注明厚度的项目，设计要求不同时，执行每增减厚度的相应定额子目。</a:t>
            </a:r>
            <a:endParaRPr lang="zh-CN" sz="2000" b="0">
              <a:ea typeface="宋体" panose="02010600030101010101" pitchFamily="2" charset="-122"/>
            </a:endParaRPr>
          </a:p>
          <a:p>
            <a:pPr marL="0" indent="0"/>
            <a:r>
              <a:rPr lang="zh-CN" sz="2000" b="0">
                <a:ea typeface="宋体" panose="02010600030101010101" pitchFamily="2" charset="-122"/>
              </a:rPr>
              <a:t>（五）本册定额子目中均综合考虑了施工用工程水电费。</a:t>
            </a:r>
            <a:endParaRPr lang="zh-CN" sz="2000" b="0">
              <a:ea typeface="宋体" panose="02010600030101010101" pitchFamily="2" charset="-122"/>
            </a:endParaRPr>
          </a:p>
          <a:p>
            <a:pPr marL="0" indent="0"/>
            <a:r>
              <a:rPr lang="zh-CN" sz="2000" b="0">
                <a:ea typeface="宋体" panose="02010600030101010101" pitchFamily="2" charset="-122"/>
              </a:rPr>
              <a:t>（六）材料的洞内水平及垂直运输均已综合在相应的定额子目中。</a:t>
            </a:r>
            <a:endParaRPr lang="zh-CN" altLang="en-US" sz="2000"/>
          </a:p>
        </p:txBody>
      </p:sp>
    </p:spTree>
  </p:cSld>
  <p:clrMapOvr>
    <a:masterClrMapping/>
  </p:clrMapOvr>
  <p:transition>
    <p:random/>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965835" y="877570"/>
            <a:ext cx="7352030" cy="5939155"/>
          </a:xfrm>
          <a:prstGeom prst="rect">
            <a:avLst/>
          </a:prstGeom>
          <a:noFill/>
          <a:ln w="9525">
            <a:noFill/>
          </a:ln>
        </p:spPr>
        <p:txBody>
          <a:bodyPr wrap="square">
            <a:spAutoFit/>
          </a:bodyPr>
          <a:p>
            <a:pPr marL="0" indent="266700"/>
            <a:r>
              <a:rPr lang="en-US" altLang="zh-CN" sz="2000" b="0">
                <a:ea typeface="宋体" panose="02010600030101010101" pitchFamily="2" charset="-122"/>
              </a:rPr>
              <a:t>      </a:t>
            </a:r>
            <a:r>
              <a:rPr lang="zh-CN" sz="2000" b="0">
                <a:ea typeface="宋体" panose="02010600030101010101" pitchFamily="2" charset="-122"/>
              </a:rPr>
              <a:t>（七）定额中涉及到</a:t>
            </a:r>
            <a:r>
              <a:rPr lang="zh-CN" sz="2000" b="0">
                <a:latin typeface="Calibri" panose="020F0502020204030204" pitchFamily="34" charset="0"/>
                <a:ea typeface="宋体" panose="02010600030101010101" pitchFamily="2" charset="-122"/>
              </a:rPr>
              <a:t>混凝土养护材料原来都是普遍使用草袋，而目前建设市场混凝土养护材料广泛使用的是塑料薄膜，结合草袋被市场逐步淘汰的情况，将定额子目中混凝土养护材料草袋统一调整为塑料薄膜，同时换算调整定额消耗量。</a:t>
            </a:r>
            <a:endParaRPr lang="zh-CN" sz="2000" b="0">
              <a:latin typeface="Calibri" panose="020F0502020204030204" pitchFamily="34" charset="0"/>
              <a:ea typeface="宋体" panose="02010600030101010101" pitchFamily="2" charset="-122"/>
            </a:endParaRPr>
          </a:p>
          <a:p>
            <a:pPr marL="0" indent="266700"/>
            <a:r>
              <a:rPr lang="zh-CN" sz="2000" b="0">
                <a:ea typeface="宋体" panose="02010600030101010101" pitchFamily="2" charset="-122"/>
              </a:rPr>
              <a:t>          （八）定额中</a:t>
            </a:r>
            <a:r>
              <a:rPr lang="zh-CN" sz="2000" b="0">
                <a:latin typeface="Calibri" panose="020F0502020204030204" pitchFamily="34" charset="0"/>
                <a:ea typeface="宋体" panose="02010600030101010101" pitchFamily="2" charset="-122"/>
              </a:rPr>
              <a:t>涉及到岩石分类的国家标准发生了变化，定额项目中的普氏分类岩石名称需要进行重新对应调整。现行定额中松石、次坚石、普坚石、特坚石依据新的国家标准《工程岩体分级标准》（</a:t>
            </a:r>
            <a:r>
              <a:rPr lang="en-US" sz="2000" b="0">
                <a:latin typeface="Calibri" panose="020F0502020204030204" pitchFamily="34" charset="0"/>
                <a:ea typeface="宋体" panose="02010600030101010101" pitchFamily="2" charset="-122"/>
                <a:cs typeface="Times New Roman" panose="02020603050405020304" pitchFamily="18" charset="0"/>
              </a:rPr>
              <a:t>GB50218-94</a:t>
            </a:r>
            <a:r>
              <a:rPr lang="zh-CN" sz="2000" b="0">
                <a:latin typeface="Calibri" panose="020F0502020204030204" pitchFamily="34" charset="0"/>
                <a:ea typeface="宋体" panose="02010600030101010101" pitchFamily="2" charset="-122"/>
              </a:rPr>
              <a:t>）和《岩土工程勘察规范》（</a:t>
            </a:r>
            <a:r>
              <a:rPr lang="en-US" sz="2000" b="0">
                <a:latin typeface="Calibri" panose="020F0502020204030204" pitchFamily="34" charset="0"/>
                <a:ea typeface="宋体" panose="02010600030101010101" pitchFamily="2" charset="-122"/>
              </a:rPr>
              <a:t>GB50021-2001</a:t>
            </a:r>
            <a:r>
              <a:rPr lang="zh-CN" sz="2000" b="0">
                <a:latin typeface="Calibri" panose="020F0502020204030204" pitchFamily="34" charset="0"/>
                <a:ea typeface="宋体" panose="02010600030101010101" pitchFamily="2" charset="-122"/>
              </a:rPr>
              <a:t>）（</a:t>
            </a:r>
            <a:r>
              <a:rPr lang="en-US" sz="2000" b="0">
                <a:latin typeface="Calibri" panose="020F0502020204030204" pitchFamily="34" charset="0"/>
                <a:ea typeface="宋体" panose="02010600030101010101" pitchFamily="2" charset="-122"/>
              </a:rPr>
              <a:t>2009</a:t>
            </a:r>
            <a:r>
              <a:rPr lang="zh-CN" sz="2000" b="0">
                <a:latin typeface="Calibri" panose="020F0502020204030204" pitchFamily="34" charset="0"/>
                <a:ea typeface="宋体" panose="02010600030101010101" pitchFamily="2" charset="-122"/>
              </a:rPr>
              <a:t>年版）规定的岩石分类标准划分对应为软岩、较软岩、较硬岩、坚硬岩。</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（九）定额中涉及到爆破岩石和机械开挖岩石相关子目中采用的材料</a:t>
            </a:r>
            <a:r>
              <a:rPr lang="zh-CN" sz="2000" b="0">
                <a:latin typeface="Calibri" panose="020F0502020204030204" pitchFamily="34" charset="0"/>
                <a:ea typeface="宋体" panose="02010600030101010101" pitchFamily="2" charset="-122"/>
                <a:cs typeface="Times New Roman" panose="02020603050405020304" pitchFamily="18" charset="0"/>
              </a:rPr>
              <a:t>“电雷管、硝铵炸药、胶质炸药、导火线”目前市场已淘汰，</a:t>
            </a:r>
            <a:r>
              <a:rPr lang="zh-CN" sz="2000" b="0">
                <a:ea typeface="宋体" panose="02010600030101010101" pitchFamily="2" charset="-122"/>
              </a:rPr>
              <a:t>调整材料为</a:t>
            </a:r>
            <a:r>
              <a:rPr lang="en-US" sz="2000" b="0">
                <a:latin typeface="宋体" panose="02010600030101010101" pitchFamily="2" charset="-122"/>
                <a:ea typeface="宋体" panose="02010600030101010101" pitchFamily="2" charset="-122"/>
                <a:cs typeface="Times New Roman" panose="02020603050405020304" pitchFamily="18" charset="0"/>
              </a:rPr>
              <a:t>“</a:t>
            </a:r>
            <a:r>
              <a:rPr lang="zh-CN" sz="2000" b="0">
                <a:ea typeface="宋体" panose="02010600030101010101" pitchFamily="2" charset="-122"/>
              </a:rPr>
              <a:t>非电毫秒雷管、乳化炸药、铜芯塑料绝缘软电线</a:t>
            </a:r>
            <a:r>
              <a:rPr lang="en-US" sz="2000" b="0">
                <a:latin typeface="宋体" panose="02010600030101010101" pitchFamily="2" charset="-122"/>
                <a:ea typeface="宋体" panose="02010600030101010101" pitchFamily="2" charset="-122"/>
              </a:rPr>
              <a:t>BVR-</a:t>
            </a:r>
            <a:r>
              <a:rPr lang="zh-CN" sz="2000" b="0">
                <a:ea typeface="宋体" panose="02010600030101010101" pitchFamily="2" charset="-122"/>
              </a:rPr>
              <a:t>2.5、导爆索</a:t>
            </a:r>
            <a:r>
              <a:rPr lang="zh-CN" sz="2000" b="0">
                <a:ea typeface="宋体" panose="02010600030101010101" pitchFamily="2" charset="-122"/>
                <a:cs typeface="Times New Roman" panose="02020603050405020304" pitchFamily="18" charset="0"/>
              </a:rPr>
              <a:t>”。</a:t>
            </a:r>
            <a:endParaRPr lang="zh-CN" sz="2000" b="0">
              <a:ea typeface="宋体" panose="02010600030101010101" pitchFamily="2" charset="-122"/>
              <a:cs typeface="Times New Roman" panose="02020603050405020304" pitchFamily="18" charset="0"/>
            </a:endParaRPr>
          </a:p>
          <a:p>
            <a:pPr marL="0" indent="266700"/>
            <a:r>
              <a:rPr lang="zh-CN" sz="2000" b="0">
                <a:latin typeface="Calibri" panose="020F0502020204030204" pitchFamily="34" charset="0"/>
                <a:ea typeface="宋体" panose="02010600030101010101" pitchFamily="2" charset="-122"/>
              </a:rPr>
              <a:t>          （十）定额中采用的是现拌砂浆</a:t>
            </a:r>
            <a:r>
              <a:rPr lang="en-US" sz="2000" b="0">
                <a:latin typeface="Calibri" panose="020F0502020204030204" pitchFamily="34" charset="0"/>
                <a:ea typeface="宋体" panose="02010600030101010101" pitchFamily="2" charset="-122"/>
                <a:cs typeface="Times New Roman" panose="02020603050405020304" pitchFamily="18" charset="0"/>
              </a:rPr>
              <a:t>M</a:t>
            </a:r>
            <a:r>
              <a:rPr lang="zh-CN" sz="2000" b="0">
                <a:latin typeface="Calibri" panose="020F0502020204030204" pitchFamily="34" charset="0"/>
                <a:ea typeface="宋体" panose="02010600030101010101" pitchFamily="2" charset="-122"/>
              </a:rPr>
              <a:t>，换算调整为预拌砂浆</a:t>
            </a:r>
            <a:r>
              <a:rPr lang="en-US" sz="2000" b="0">
                <a:latin typeface="Calibri" panose="020F0502020204030204" pitchFamily="34" charset="0"/>
                <a:ea typeface="宋体" panose="02010600030101010101" pitchFamily="2" charset="-122"/>
              </a:rPr>
              <a:t>DM</a:t>
            </a:r>
            <a:r>
              <a:rPr lang="zh-CN" sz="2000" b="0">
                <a:latin typeface="Calibri" panose="020F0502020204030204" pitchFamily="34" charset="0"/>
                <a:ea typeface="宋体" panose="02010600030101010101" pitchFamily="2" charset="-122"/>
              </a:rPr>
              <a:t>。</a:t>
            </a:r>
            <a:endParaRPr lang="zh-CN" altLang="en-US" sz="2000"/>
          </a:p>
        </p:txBody>
      </p:sp>
    </p:spTree>
  </p:cSld>
  <p:clrMapOvr>
    <a:masterClrMapping/>
  </p:clrMapOvr>
  <p:transition>
    <p:random/>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283335" y="1106170"/>
            <a:ext cx="6642100" cy="4154170"/>
          </a:xfrm>
          <a:prstGeom prst="rect">
            <a:avLst/>
          </a:prstGeom>
          <a:noFill/>
          <a:ln w="9525">
            <a:noFill/>
          </a:ln>
        </p:spPr>
        <p:txBody>
          <a:bodyPr wrap="square">
            <a:spAutoFit/>
          </a:bodyPr>
          <a:p>
            <a:pPr marL="0" indent="0" algn="l"/>
            <a:r>
              <a:rPr lang="en-US" altLang="zh-CN" sz="2400" b="1">
                <a:ea typeface="宋体" panose="02010600030101010101" pitchFamily="2" charset="-122"/>
              </a:rPr>
              <a:t>                            </a:t>
            </a:r>
            <a:r>
              <a:rPr lang="zh-CN" sz="2400" b="1">
                <a:ea typeface="宋体" panose="02010600030101010101" pitchFamily="2" charset="-122"/>
              </a:rPr>
              <a:t>第五册</a:t>
            </a:r>
            <a:r>
              <a:rPr lang="en-US" sz="2400" b="1">
                <a:latin typeface="黑体" panose="02010609060101010101" pitchFamily="2" charset="-122"/>
                <a:ea typeface="宋体" panose="02010600030101010101" pitchFamily="2" charset="-122"/>
                <a:cs typeface="Times New Roman" panose="02020603050405020304" pitchFamily="18" charset="0"/>
              </a:rPr>
              <a:t>  </a:t>
            </a:r>
            <a:r>
              <a:rPr lang="zh-CN" sz="2400" b="1">
                <a:ea typeface="宋体" panose="02010600030101010101" pitchFamily="2" charset="-122"/>
              </a:rPr>
              <a:t>轨道工程</a:t>
            </a:r>
            <a:r>
              <a:rPr lang="en-US" sz="2400" b="1">
                <a:latin typeface="黑体" panose="02010609060101010101" pitchFamily="2" charset="-122"/>
                <a:ea typeface="宋体" panose="02010600030101010101" pitchFamily="2" charset="-122"/>
                <a:cs typeface="Times New Roman" panose="02020603050405020304" pitchFamily="18" charset="0"/>
              </a:rPr>
              <a:t> </a:t>
            </a:r>
            <a:r>
              <a:rPr lang="zh-CN" sz="2400" b="1">
                <a:ea typeface="宋体" panose="02010600030101010101" pitchFamily="2" charset="-122"/>
              </a:rPr>
              <a:t>一、概况</a:t>
            </a:r>
            <a:r>
              <a:rPr lang="zh-CN" sz="2400" b="0">
                <a:ea typeface="宋体" panose="02010600030101010101" pitchFamily="2" charset="-122"/>
              </a:rPr>
              <a:t>             《武汉城市轨道交通工程消耗量定额及全费用基价表》</a:t>
            </a:r>
            <a:r>
              <a:rPr lang="zh-CN" sz="2400" b="0">
                <a:ea typeface="宋体" panose="02010600030101010101" pitchFamily="2" charset="-122"/>
                <a:cs typeface="Times New Roman" panose="02020603050405020304" pitchFamily="18" charset="0"/>
              </a:rPr>
              <a:t>“轨道工程”册是在住建部《城市轨道交通工程预算定额》（GCG103-2008</a:t>
            </a:r>
            <a:r>
              <a:rPr lang="zh-CN" sz="2400" b="0">
                <a:ea typeface="宋体" panose="02010600030101010101" pitchFamily="2" charset="-122"/>
              </a:rPr>
              <a:t>）及《武汉城市轨道交通工程消耗量定额及全费用基价表（试行）》的基础上，结合武汉市轨道交通工程实际情况进行修编的。本册定额包括铺轨、铺道岔、铺道床、轨道加强设备及护轮轨、线路有关工程，共</a:t>
            </a:r>
            <a:r>
              <a:rPr lang="zh-CN" sz="2400" b="0">
                <a:ea typeface="宋体" panose="02010600030101010101" pitchFamily="2" charset="-122"/>
                <a:cs typeface="Times New Roman" panose="02020603050405020304" pitchFamily="18" charset="0"/>
              </a:rPr>
              <a:t>332个子目。</a:t>
            </a:r>
            <a:endParaRPr lang="zh-CN" altLang="en-US" sz="2400"/>
          </a:p>
        </p:txBody>
      </p:sp>
    </p:spTree>
  </p:cSld>
  <p:clrMapOvr>
    <a:masterClrMapping/>
  </p:clrMapOvr>
  <p:transition>
    <p:random/>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727200" y="779463"/>
            <a:ext cx="5080000" cy="398780"/>
          </a:xfrm>
          <a:prstGeom prst="rect">
            <a:avLst/>
          </a:prstGeom>
          <a:noFill/>
          <a:ln w="9525">
            <a:noFill/>
          </a:ln>
        </p:spPr>
        <p:txBody>
          <a:bodyPr>
            <a:spAutoFit/>
          </a:bodyPr>
          <a:p>
            <a:pPr marL="0" indent="267970"/>
            <a:r>
              <a:rPr lang="zh-CN" sz="2000" b="1">
                <a:ea typeface="宋体" panose="02010600030101010101" pitchFamily="2" charset="-122"/>
              </a:rPr>
              <a:t>二、定额内容</a:t>
            </a:r>
            <a:endParaRPr lang="zh-CN" altLang="en-US" sz="2000"/>
          </a:p>
        </p:txBody>
      </p:sp>
      <p:graphicFrame>
        <p:nvGraphicFramePr>
          <p:cNvPr id="5" name="表格 4"/>
          <p:cNvGraphicFramePr/>
          <p:nvPr/>
        </p:nvGraphicFramePr>
        <p:xfrm>
          <a:off x="1448435" y="1209040"/>
          <a:ext cx="6475730" cy="2997835"/>
        </p:xfrm>
        <a:graphic>
          <a:graphicData uri="http://schemas.openxmlformats.org/drawingml/2006/table">
            <a:tbl>
              <a:tblPr firstRow="1" bandRow="1">
                <a:tableStyleId>{5940675A-B579-460E-94D1-54222C63F5DA}</a:tableStyleId>
              </a:tblPr>
              <a:tblGrid>
                <a:gridCol w="902970"/>
                <a:gridCol w="3522980"/>
                <a:gridCol w="2049780"/>
              </a:tblGrid>
              <a:tr h="42545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章</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名称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新定额子目数量</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545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一</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铺轨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155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545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二</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铺道岔</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28</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481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三</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铺道床</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37</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608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轨道加强设备及护轮轨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481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五</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线路有关工程</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79</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45770">
                <a:tc gridSpan="2">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合计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332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1448435" y="4206875"/>
            <a:ext cx="6324600" cy="868045"/>
          </a:xfrm>
          <a:prstGeom prst="rect">
            <a:avLst/>
          </a:prstGeom>
          <a:noFill/>
          <a:ln w="9525">
            <a:noFill/>
          </a:ln>
        </p:spPr>
        <p:txBody>
          <a:bodyPr wrap="square">
            <a:spAutoFit/>
          </a:bodyPr>
          <a:p>
            <a:pPr marL="0" indent="267970"/>
            <a:endParaRPr lang="zh-CN" sz="1050" b="1">
              <a:ea typeface="宋体" panose="02010600030101010101" pitchFamily="2" charset="-122"/>
            </a:endParaRPr>
          </a:p>
          <a:p>
            <a:pPr marL="0" indent="267970"/>
            <a:r>
              <a:rPr lang="zh-CN" sz="2000" b="1">
                <a:ea typeface="宋体" panose="02010600030101010101" pitchFamily="2" charset="-122"/>
              </a:rPr>
              <a:t>三、适用范围</a:t>
            </a:r>
            <a:r>
              <a:rPr lang="zh-CN" sz="2000" b="0">
                <a:ea typeface="宋体" panose="02010600030101010101" pitchFamily="2" charset="-122"/>
              </a:rPr>
              <a:t>本册定额适用于城市轨道交通新建轨道工程。</a:t>
            </a:r>
            <a:endParaRPr lang="zh-CN" altLang="en-US" sz="2000"/>
          </a:p>
        </p:txBody>
      </p:sp>
    </p:spTree>
  </p:cSld>
  <p:clrMapOvr>
    <a:masterClrMapping/>
  </p:clrMapOvr>
  <p:transition>
    <p:random/>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778000" y="777240"/>
            <a:ext cx="5080000" cy="706755"/>
          </a:xfrm>
          <a:prstGeom prst="rect">
            <a:avLst/>
          </a:prstGeom>
          <a:noFill/>
          <a:ln w="9525">
            <a:noFill/>
          </a:ln>
        </p:spPr>
        <p:txBody>
          <a:bodyPr>
            <a:spAutoFit/>
          </a:bodyPr>
          <a:p>
            <a:pPr marL="0" indent="267970"/>
            <a:r>
              <a:rPr lang="zh-CN" sz="2000" b="1">
                <a:ea typeface="宋体" panose="02010600030101010101" pitchFamily="2" charset="-122"/>
              </a:rPr>
              <a:t>四、定额变化情况</a:t>
            </a:r>
            <a:r>
              <a:rPr lang="zh-CN" sz="2000" b="0">
                <a:ea typeface="宋体" panose="02010600030101010101" pitchFamily="2" charset="-122"/>
              </a:rPr>
              <a:t>（一）定额数量变化</a:t>
            </a:r>
            <a:endParaRPr lang="zh-CN" altLang="en-US" sz="2000"/>
          </a:p>
        </p:txBody>
      </p:sp>
      <p:graphicFrame>
        <p:nvGraphicFramePr>
          <p:cNvPr id="5" name="表格 4"/>
          <p:cNvGraphicFramePr/>
          <p:nvPr/>
        </p:nvGraphicFramePr>
        <p:xfrm>
          <a:off x="1499235" y="1483995"/>
          <a:ext cx="6555740" cy="3949065"/>
        </p:xfrm>
        <a:graphic>
          <a:graphicData uri="http://schemas.openxmlformats.org/drawingml/2006/table">
            <a:tbl>
              <a:tblPr firstRow="1" bandRow="1">
                <a:tableStyleId>{5940675A-B579-460E-94D1-54222C63F5DA}</a:tableStyleId>
              </a:tblPr>
              <a:tblGrid>
                <a:gridCol w="643255"/>
                <a:gridCol w="2271395"/>
                <a:gridCol w="996950"/>
                <a:gridCol w="902970"/>
                <a:gridCol w="879475"/>
                <a:gridCol w="861695"/>
              </a:tblGrid>
              <a:tr h="9931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章</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名称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新定额子目数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现行定额子目数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增减子目数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备注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8450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一</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铺轨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155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154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8450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二</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铺道岔</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28</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28</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851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三</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铺道床</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37</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0863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轨道加强设备及护轮轨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8387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五</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线路有关工程</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79</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70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+9</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09270">
                <a:tc gridSpan="2">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合计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332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317</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p:cNvSpPr>
          <p:nvPr>
            <p:ph type="body" idx="4294967295"/>
          </p:nvPr>
        </p:nvSpPr>
        <p:spPr>
          <a:xfrm>
            <a:off x="459105" y="669290"/>
            <a:ext cx="8229600" cy="4973955"/>
          </a:xfrm>
        </p:spPr>
        <p:txBody>
          <a:bodyPr/>
          <a:lstStyle/>
          <a:p>
            <a:pPr>
              <a:lnSpc>
                <a:spcPct val="105000"/>
              </a:lnSpc>
              <a:spcBef>
                <a:spcPct val="25000"/>
              </a:spcBef>
              <a:buFont typeface="Wingdings 2" panose="05020102010507070707" pitchFamily="18" charset="2"/>
              <a:buNone/>
            </a:pPr>
            <a:r>
              <a:rPr lang="en-US" altLang="zh-CN" sz="2400" smtClean="0">
                <a:latin typeface="宋体" panose="02010600030101010101" pitchFamily="2" charset="-122"/>
              </a:rPr>
              <a:t>             </a:t>
            </a:r>
            <a:r>
              <a:rPr lang="zh-CN" altLang="en-US" sz="2400" smtClean="0">
                <a:latin typeface="宋体" panose="02010600030101010101" pitchFamily="2" charset="-122"/>
              </a:rPr>
              <a:t>第三章  地基处理工程</a:t>
            </a:r>
            <a:endParaRPr lang="zh-CN" altLang="en-US" sz="2400"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smtClean="0">
                <a:latin typeface="宋体" panose="02010600030101010101" pitchFamily="2" charset="-122"/>
              </a:rPr>
              <a:t>      删除“分层注浆”、“压密注浆”、“高压旋喷水泥桩”、“深层水泥搅拌桩”定额项目（12个）。</a:t>
            </a:r>
            <a:endParaRPr lang="zh-CN" altLang="en-US" sz="2400" smtClean="0">
              <a:latin typeface="宋体" panose="02010600030101010101" pitchFamily="2" charset="-122"/>
            </a:endParaRPr>
          </a:p>
          <a:p>
            <a:pPr>
              <a:lnSpc>
                <a:spcPct val="105000"/>
              </a:lnSpc>
              <a:spcBef>
                <a:spcPct val="25000"/>
              </a:spcBef>
              <a:buFont typeface="Wingdings 2" panose="05020102010507070707" pitchFamily="18" charset="2"/>
              <a:buNone/>
            </a:pPr>
            <a:endParaRPr lang="zh-CN" altLang="en-US" sz="2400"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smtClean="0">
                <a:latin typeface="宋体" panose="02010600030101010101" pitchFamily="2" charset="-122"/>
              </a:rPr>
              <a:t>       增加补充“消解石灰”定额项目（2个）。借用2018版《湖北省市政工程消耗量定额及全费用基价表》第二册道路工程第二章道路基层中的相关定额项目。</a:t>
            </a:r>
            <a:endParaRPr lang="zh-CN" altLang="en-US" sz="2400" smtClean="0">
              <a:latin typeface="宋体" panose="02010600030101010101" pitchFamily="2" charset="-122"/>
            </a:endParaRPr>
          </a:p>
          <a:p>
            <a:pPr>
              <a:lnSpc>
                <a:spcPct val="105000"/>
              </a:lnSpc>
              <a:spcBef>
                <a:spcPct val="25000"/>
              </a:spcBef>
              <a:buFont typeface="Wingdings 2" panose="05020102010507070707" pitchFamily="18" charset="2"/>
              <a:buNone/>
            </a:pPr>
            <a:endParaRPr lang="zh-CN" altLang="en-US" sz="2400"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smtClean="0">
                <a:latin typeface="宋体" panose="02010600030101010101" pitchFamily="2" charset="-122"/>
              </a:rPr>
              <a:t>       增加补充“分层注浆”、“压密注浆”定额项目（4个）。借用2018版《湖北省建设工程公共专业消耗量定额及全费用基价表》第二章地基处理与边坡支护工程一、地基处理11.地基注浆中的相关定额项目。</a:t>
            </a:r>
            <a:endParaRPr lang="zh-CN" altLang="en-US" sz="2400" smtClean="0">
              <a:latin typeface="宋体" panose="02010600030101010101" pitchFamily="2" charset="-122"/>
            </a:endParaRPr>
          </a:p>
        </p:txBody>
      </p:sp>
    </p:spTree>
  </p:cSld>
  <p:clrMapOvr>
    <a:masterClrMapping/>
  </p:clrMapOvr>
  <p:transition>
    <p:random/>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978535" y="1116330"/>
            <a:ext cx="7390130" cy="3476625"/>
          </a:xfrm>
          <a:prstGeom prst="rect">
            <a:avLst/>
          </a:prstGeom>
          <a:noFill/>
          <a:ln w="9525">
            <a:noFill/>
          </a:ln>
        </p:spPr>
        <p:txBody>
          <a:bodyPr wrap="square">
            <a:spAutoFit/>
          </a:bodyPr>
          <a:p>
            <a:pPr marL="0" indent="266700"/>
            <a:r>
              <a:rPr lang="zh-CN" sz="2000" b="0">
                <a:ea typeface="宋体" panose="02010600030101010101" pitchFamily="2" charset="-122"/>
              </a:rPr>
              <a:t>（二）册与各章说明变化</a:t>
            </a:r>
            <a:endParaRPr lang="zh-CN" sz="2000" b="0">
              <a:ea typeface="宋体" panose="02010600030101010101" pitchFamily="2" charset="-122"/>
            </a:endParaRPr>
          </a:p>
          <a:p>
            <a:pPr marL="0" indent="266700"/>
            <a:r>
              <a:rPr lang="zh-CN" sz="2000" b="0">
                <a:ea typeface="宋体" panose="02010600030101010101" pitchFamily="2" charset="-122"/>
                <a:cs typeface="Times New Roman" panose="02020603050405020304" pitchFamily="18" charset="0"/>
              </a:rPr>
              <a:t>          1.修改了原部分编制依据；</a:t>
            </a:r>
            <a:endParaRPr lang="zh-CN" sz="2000" b="0">
              <a:ea typeface="宋体" panose="02010600030101010101" pitchFamily="2" charset="-122"/>
              <a:cs typeface="Times New Roman" panose="02020603050405020304" pitchFamily="18" charset="0"/>
            </a:endParaRPr>
          </a:p>
          <a:p>
            <a:pPr marL="0" indent="266700"/>
            <a:r>
              <a:rPr lang="zh-CN" sz="2000" b="0">
                <a:ea typeface="宋体" panose="02010600030101010101" pitchFamily="2" charset="-122"/>
                <a:cs typeface="Times New Roman" panose="02020603050405020304" pitchFamily="18" charset="0"/>
              </a:rPr>
              <a:t>          2.明确本册定额中不包含隧道冲洗，发生时另计；</a:t>
            </a:r>
            <a:endParaRPr lang="zh-CN" sz="2000" b="0">
              <a:ea typeface="宋体" panose="02010600030101010101" pitchFamily="2" charset="-122"/>
              <a:cs typeface="Times New Roman" panose="02020603050405020304" pitchFamily="18" charset="0"/>
            </a:endParaRPr>
          </a:p>
          <a:p>
            <a:pPr marL="0" indent="266700"/>
            <a:r>
              <a:rPr lang="zh-CN" sz="2000" b="0">
                <a:ea typeface="宋体" panose="02010600030101010101" pitchFamily="2" charset="-122"/>
                <a:cs typeface="Times New Roman" panose="02020603050405020304" pitchFamily="18" charset="0"/>
              </a:rPr>
              <a:t>          3.增加了对于坡度大于12‰路段，铺轨及轨料运输定额中人工、机械含量乘1.25的系数；</a:t>
            </a:r>
            <a:endParaRPr lang="zh-CN" sz="2000" b="0">
              <a:ea typeface="宋体" panose="02010600030101010101" pitchFamily="2" charset="-122"/>
              <a:cs typeface="Times New Roman" panose="02020603050405020304" pitchFamily="18" charset="0"/>
            </a:endParaRPr>
          </a:p>
          <a:p>
            <a:pPr marL="0" indent="266700"/>
            <a:r>
              <a:rPr lang="zh-CN" sz="2000" b="0">
                <a:ea typeface="宋体" panose="02010600030101010101" pitchFamily="2" charset="-122"/>
                <a:cs typeface="Times New Roman" panose="02020603050405020304" pitchFamily="18" charset="0"/>
              </a:rPr>
              <a:t>          4.增加了参考《北京市城市轨道交通工程预算定额》（轨道工程册）（2012年版）相关子目的有关说明。</a:t>
            </a:r>
            <a:endParaRPr lang="zh-CN" altLang="en-US" sz="2000"/>
          </a:p>
        </p:txBody>
      </p:sp>
    </p:spTree>
  </p:cSld>
  <p:clrMapOvr>
    <a:masterClrMapping/>
  </p:clrMapOvr>
  <p:transition>
    <p:random/>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915035" y="789305"/>
            <a:ext cx="7491730" cy="4707890"/>
          </a:xfrm>
          <a:prstGeom prst="rect">
            <a:avLst/>
          </a:prstGeom>
          <a:noFill/>
          <a:ln w="9525">
            <a:noFill/>
          </a:ln>
        </p:spPr>
        <p:txBody>
          <a:bodyPr wrap="square">
            <a:spAutoFit/>
          </a:bodyPr>
          <a:p>
            <a:pPr marL="0" indent="266700"/>
            <a:r>
              <a:rPr lang="zh-CN" sz="2000" b="0">
                <a:ea typeface="宋体" panose="02010600030101010101" pitchFamily="2" charset="-122"/>
              </a:rPr>
              <a:t>（三）项目设置变化</a:t>
            </a:r>
            <a:r>
              <a:rPr lang="zh-CN" sz="2000" b="0">
                <a:ea typeface="宋体" panose="02010600030101010101" pitchFamily="2" charset="-122"/>
                <a:cs typeface="Times New Roman" panose="02020603050405020304" pitchFamily="18" charset="0"/>
              </a:rPr>
              <a:t>1.第一章   铺轨</a:t>
            </a:r>
            <a:r>
              <a:rPr lang="zh-CN" sz="2000" b="0">
                <a:ea typeface="宋体" panose="02010600030101010101" pitchFamily="2" charset="-122"/>
              </a:rPr>
              <a:t>             增加</a:t>
            </a:r>
            <a:r>
              <a:rPr lang="zh-CN" sz="2000" b="0">
                <a:ea typeface="宋体" panose="02010600030101010101" pitchFamily="2" charset="-122"/>
                <a:cs typeface="Times New Roman" panose="02020603050405020304" pitchFamily="18" charset="0"/>
              </a:rPr>
              <a:t>“轮缘槽橡胶压条  50kg钢轨”子目，其人工、材料和机械的含量是编制人员根据现场施工实际消耗综合取定的。</a:t>
            </a:r>
            <a:endParaRPr lang="zh-CN" sz="2000" b="0">
              <a:ea typeface="宋体" panose="02010600030101010101" pitchFamily="2" charset="-122"/>
              <a:cs typeface="Times New Roman" panose="02020603050405020304" pitchFamily="18" charset="0"/>
            </a:endParaRPr>
          </a:p>
          <a:p>
            <a:pPr marL="0" indent="266700"/>
            <a:r>
              <a:rPr lang="zh-CN" sz="2000" b="0">
                <a:ea typeface="宋体" panose="02010600030101010101" pitchFamily="2" charset="-122"/>
                <a:cs typeface="Times New Roman" panose="02020603050405020304" pitchFamily="18" charset="0"/>
              </a:rPr>
              <a:t>2.第三章   铺道床</a:t>
            </a:r>
            <a:r>
              <a:rPr lang="zh-CN" sz="2000" b="0">
                <a:ea typeface="宋体" panose="02010600030101010101" pitchFamily="2" charset="-122"/>
              </a:rPr>
              <a:t>            （</a:t>
            </a:r>
            <a:r>
              <a:rPr lang="zh-CN" sz="2000" b="0">
                <a:ea typeface="宋体" panose="02010600030101010101" pitchFamily="2" charset="-122"/>
                <a:cs typeface="Times New Roman" panose="02020603050405020304" pitchFamily="18" charset="0"/>
              </a:rPr>
              <a:t>1）参考《北京市城市轨道交通工程预算定额》（轨道工程册）（2012年版）增加“弹性减振垫混凝土道床  弹性减振垫安装”子目；</a:t>
            </a:r>
            <a:r>
              <a:rPr lang="zh-CN" sz="2000" b="0">
                <a:ea typeface="宋体" panose="02010600030101010101" pitchFamily="2" charset="-122"/>
              </a:rPr>
              <a:t>           （</a:t>
            </a:r>
            <a:r>
              <a:rPr lang="zh-CN" sz="2000" b="0">
                <a:ea typeface="宋体" panose="02010600030101010101" pitchFamily="2" charset="-122"/>
                <a:cs typeface="Times New Roman" panose="02020603050405020304" pitchFamily="18" charset="0"/>
              </a:rPr>
              <a:t>2）参考《北京市城市轨道交通工程预算定额》（轨道工程册）（2012年版）增加“洞内混凝土运输”项目共2个子目；</a:t>
            </a:r>
            <a:r>
              <a:rPr lang="zh-CN" sz="2000" b="0">
                <a:ea typeface="宋体" panose="02010600030101010101" pitchFamily="2" charset="-122"/>
              </a:rPr>
              <a:t>           （</a:t>
            </a:r>
            <a:r>
              <a:rPr lang="zh-CN" sz="2000" b="0">
                <a:ea typeface="宋体" panose="02010600030101010101" pitchFamily="2" charset="-122"/>
                <a:cs typeface="Times New Roman" panose="02020603050405020304" pitchFamily="18" charset="0"/>
              </a:rPr>
              <a:t>3）参考《北京市城市轨道交通工程预算定额》（轨道工程册）（2012年版）增加“防迷流”项目共2个子目；</a:t>
            </a:r>
            <a:r>
              <a:rPr lang="zh-CN" sz="2000" b="0">
                <a:ea typeface="宋体" panose="02010600030101010101" pitchFamily="2" charset="-122"/>
              </a:rPr>
              <a:t>           （</a:t>
            </a:r>
            <a:r>
              <a:rPr lang="zh-CN" sz="2000" b="0">
                <a:ea typeface="宋体" panose="02010600030101010101" pitchFamily="2" charset="-122"/>
                <a:cs typeface="Times New Roman" panose="02020603050405020304" pitchFamily="18" charset="0"/>
              </a:rPr>
              <a:t>4）在“安装浮置板道床弹簧减振器”子目中增加材料“观察筒”。</a:t>
            </a:r>
            <a:endParaRPr lang="zh-CN" altLang="en-US" sz="2000"/>
          </a:p>
        </p:txBody>
      </p:sp>
    </p:spTree>
  </p:cSld>
  <p:clrMapOvr>
    <a:masterClrMapping/>
  </p:clrMapOvr>
  <p:transition>
    <p:random/>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850900" y="863600"/>
            <a:ext cx="7645400" cy="5939155"/>
          </a:xfrm>
          <a:prstGeom prst="rect">
            <a:avLst/>
          </a:prstGeom>
          <a:noFill/>
          <a:ln w="9525">
            <a:noFill/>
          </a:ln>
        </p:spPr>
        <p:txBody>
          <a:bodyPr wrap="square">
            <a:spAutoFit/>
          </a:bodyPr>
          <a:p>
            <a:pPr marL="0" indent="266700"/>
            <a:r>
              <a:rPr lang="zh-CN" sz="2000" b="0">
                <a:ea typeface="宋体" panose="02010600030101010101" pitchFamily="2" charset="-122"/>
                <a:cs typeface="Times New Roman" panose="02020603050405020304" pitchFamily="18" charset="0"/>
              </a:rPr>
              <a:t>3.第五章   线路有关工程</a:t>
            </a:r>
            <a:r>
              <a:rPr lang="zh-CN" sz="2000" b="0">
                <a:ea typeface="宋体" panose="02010600030101010101" pitchFamily="2" charset="-122"/>
              </a:rPr>
              <a:t>          （</a:t>
            </a:r>
            <a:r>
              <a:rPr lang="zh-CN" sz="2000" b="0">
                <a:ea typeface="宋体" panose="02010600030101010101" pitchFamily="2" charset="-122"/>
                <a:cs typeface="Times New Roman" panose="02020603050405020304" pitchFamily="18" charset="0"/>
              </a:rPr>
              <a:t>1）删除“第一节 线路及信号标志”的全部子目，参考《北京市城市轨道交通工程预算定额》（轨道工程册）（2012年版）增加“线路有关工程”项目共20个子目；</a:t>
            </a:r>
            <a:r>
              <a:rPr lang="zh-CN" sz="2000" b="0">
                <a:ea typeface="宋体" panose="02010600030101010101" pitchFamily="2" charset="-122"/>
              </a:rPr>
              <a:t>         （</a:t>
            </a:r>
            <a:r>
              <a:rPr lang="zh-CN" sz="2000" b="0">
                <a:ea typeface="宋体" panose="02010600030101010101" pitchFamily="2" charset="-122"/>
                <a:cs typeface="Times New Roman" panose="02020603050405020304" pitchFamily="18" charset="0"/>
              </a:rPr>
              <a:t>2）参考《北京市城市轨道交通工程预算定额》（轨道工程册）（2012年版）增加“橡胶道口”项目共2个子目；</a:t>
            </a:r>
            <a:r>
              <a:rPr lang="zh-CN" sz="2000" b="0">
                <a:ea typeface="宋体" panose="02010600030101010101" pitchFamily="2" charset="-122"/>
              </a:rPr>
              <a:t>         （</a:t>
            </a:r>
            <a:r>
              <a:rPr lang="zh-CN" sz="2000" b="0">
                <a:ea typeface="宋体" panose="02010600030101010101" pitchFamily="2" charset="-122"/>
                <a:cs typeface="Times New Roman" panose="02020603050405020304" pitchFamily="18" charset="0"/>
              </a:rPr>
              <a:t>3）删除“木枕分开式扣件”、“混凝土长枕”、“混凝土短枕”、“无缝线路钢轨常备材料”的全部子目，参考《北京市城市轨道交通工程预算定额》（轨道工程册）（2012年版）增加“线路备料”项目共15个子目；</a:t>
            </a:r>
            <a:r>
              <a:rPr lang="zh-CN" sz="2000" b="0">
                <a:ea typeface="宋体" panose="02010600030101010101" pitchFamily="2" charset="-122"/>
              </a:rPr>
              <a:t>       （</a:t>
            </a:r>
            <a:r>
              <a:rPr lang="zh-CN" sz="2000" b="0">
                <a:ea typeface="宋体" panose="02010600030101010101" pitchFamily="2" charset="-122"/>
                <a:cs typeface="Times New Roman" panose="02020603050405020304" pitchFamily="18" charset="0"/>
              </a:rPr>
              <a:t>4）参考《北京市城市轨道交通工程预算定额》（轨道工程册）（2012年版）增加“轮轨摩擦装置”子目。</a:t>
            </a:r>
            <a:endParaRPr lang="zh-CN" sz="2000" b="0">
              <a:ea typeface="宋体" panose="02010600030101010101" pitchFamily="2" charset="-122"/>
              <a:cs typeface="Times New Roman" panose="02020603050405020304" pitchFamily="18" charset="0"/>
            </a:endParaRPr>
          </a:p>
          <a:p>
            <a:pPr marL="0" indent="266700"/>
            <a:r>
              <a:rPr lang="zh-CN" sz="2000" b="0">
                <a:ea typeface="宋体" panose="02010600030101010101" pitchFamily="2" charset="-122"/>
              </a:rPr>
              <a:t>           新增的</a:t>
            </a:r>
            <a:r>
              <a:rPr lang="zh-CN" sz="2000" b="0">
                <a:ea typeface="宋体" panose="02010600030101010101" pitchFamily="2" charset="-122"/>
                <a:cs typeface="Times New Roman" panose="02020603050405020304" pitchFamily="18" charset="0"/>
              </a:rPr>
              <a:t>44个子目中除一个实测外，其他新增子目均是参考的《北京市城市轨道交通工程预算定额》（轨道工程册）（2012年版）(以下简称“2012北京轨道定额”)，2012北京轨道定额人工消耗量的表现形式是综合工日，为与湖北省消耗量定额人工工日的表现形式一致，对参考2012北京轨道定额子目的人工按比例进行了拆分。</a:t>
            </a:r>
            <a:endParaRPr lang="zh-CN" altLang="en-US" sz="2000"/>
          </a:p>
        </p:txBody>
      </p:sp>
    </p:spTree>
  </p:cSld>
  <p:clrMapOvr>
    <a:masterClrMapping/>
  </p:clrMapOvr>
  <p:transition>
    <p:random/>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Grp="1"/>
          </p:cNvSpPr>
          <p:nvPr>
            <p:ph type="body" idx="4294967295"/>
          </p:nvPr>
        </p:nvSpPr>
        <p:spPr/>
        <p:txBody>
          <a:bodyPr/>
          <a:lstStyle/>
          <a:p>
            <a:pPr algn="ctr">
              <a:buFont typeface="Wingdings 2" panose="05020102010507070707" pitchFamily="18" charset="2"/>
              <a:buNone/>
            </a:pPr>
            <a:endParaRPr lang="en-US" altLang="zh-CN" sz="5400" b="1" smtClean="0"/>
          </a:p>
          <a:p>
            <a:pPr algn="ctr">
              <a:buFont typeface="Wingdings 2" panose="05020102010507070707" pitchFamily="18" charset="2"/>
              <a:buNone/>
            </a:pPr>
            <a:r>
              <a:rPr lang="en-US" altLang="zh-CN" sz="5400" b="1" smtClean="0"/>
              <a:t>The End </a:t>
            </a:r>
            <a:endParaRPr lang="en-US" altLang="zh-CN" sz="5400" b="1" smtClean="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59395">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p:cNvSpPr>
          <p:nvPr>
            <p:ph type="body" idx="4294967295"/>
          </p:nvPr>
        </p:nvSpPr>
        <p:spPr>
          <a:xfrm>
            <a:off x="458788" y="1268413"/>
            <a:ext cx="8229600" cy="5056187"/>
          </a:xfrm>
        </p:spPr>
        <p:txBody>
          <a:bodyPr/>
          <a:lstStyle/>
          <a:p>
            <a:pPr>
              <a:lnSpc>
                <a:spcPct val="105000"/>
              </a:lnSpc>
              <a:spcBef>
                <a:spcPct val="25000"/>
              </a:spcBef>
              <a:buFont typeface="Wingdings 2" panose="05020102010507070707" pitchFamily="18" charset="2"/>
              <a:buNone/>
            </a:pPr>
            <a:r>
              <a:rPr lang="en-US" altLang="zh-CN" sz="2400" smtClean="0">
                <a:latin typeface="宋体" panose="02010600030101010101" pitchFamily="2" charset="-122"/>
              </a:rPr>
              <a:t>        </a:t>
            </a:r>
            <a:r>
              <a:rPr lang="zh-CN" altLang="en-US" sz="2400" smtClean="0">
                <a:latin typeface="宋体" panose="02010600030101010101" pitchFamily="2" charset="-122"/>
              </a:rPr>
              <a:t>增加补充“袖阀管注浆”【袖阀管制安、水泥浆、双液浆、水泥砂浆】定额项目（4个）。借用2018《广东省城市轨道交通工程综合定额》第一册 路基、围护结构及地基处理工程第三章地基处理工程3.19袖阀管注浆定额相关项目，参照武汉轨道工程定额同类子目确定人工工日拆分比例为普工：技工＝3：7，并按照2018年湖北省建设工程公共专业定额的人工单价水平重新调整人工消耗量。</a:t>
            </a:r>
            <a:endParaRPr lang="zh-CN" altLang="en-US" sz="2400" smtClean="0">
              <a:latin typeface="宋体" panose="02010600030101010101" pitchFamily="2" charset="-122"/>
            </a:endParaRPr>
          </a:p>
          <a:p>
            <a:pPr>
              <a:lnSpc>
                <a:spcPct val="105000"/>
              </a:lnSpc>
              <a:spcBef>
                <a:spcPct val="25000"/>
              </a:spcBef>
              <a:buFont typeface="Wingdings 2" panose="05020102010507070707" pitchFamily="18" charset="2"/>
              <a:buNone/>
            </a:pPr>
            <a:endParaRPr lang="zh-CN" altLang="en-US" sz="2400"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smtClean="0">
                <a:latin typeface="宋体" panose="02010600030101010101" pitchFamily="2" charset="-122"/>
              </a:rPr>
              <a:t>      增加补充“高压喷射注浆桩”、“水泥搅拌桩”定额项目（9个）。借用2018版《湖北省建设工程公共专业消耗量定额及全费用基价表》第二章地基处理与边坡支护工程一、地基处理中的相关定额项目。</a:t>
            </a:r>
            <a:endParaRPr lang="zh-CN" altLang="en-US" sz="2400" smtClean="0">
              <a:latin typeface="宋体" panose="02010600030101010101" pitchFamily="2" charset="-122"/>
            </a:endParaRPr>
          </a:p>
        </p:txBody>
      </p:sp>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8015" y="899795"/>
            <a:ext cx="7971790" cy="521970"/>
          </a:xfrm>
          <a:prstGeom prst="rect">
            <a:avLst/>
          </a:prstGeom>
          <a:noFill/>
          <a:ln w="9525">
            <a:noFill/>
          </a:ln>
        </p:spPr>
        <p:txBody>
          <a:bodyPr wrap="square">
            <a:spAutoFit/>
          </a:bodyPr>
          <a:p>
            <a:pPr marL="0" indent="304800"/>
            <a:endParaRPr lang="zh-CN" altLang="en-US" sz="2800"/>
          </a:p>
        </p:txBody>
      </p:sp>
      <p:sp>
        <p:nvSpPr>
          <p:cNvPr id="2" name="文本框 1"/>
          <p:cNvSpPr txBox="1"/>
          <p:nvPr/>
        </p:nvSpPr>
        <p:spPr>
          <a:xfrm>
            <a:off x="724535" y="1422400"/>
            <a:ext cx="7583805" cy="2676525"/>
          </a:xfrm>
          <a:prstGeom prst="rect">
            <a:avLst/>
          </a:prstGeom>
          <a:noFill/>
          <a:ln w="9525">
            <a:noFill/>
          </a:ln>
        </p:spPr>
        <p:txBody>
          <a:bodyPr wrap="square">
            <a:spAutoFit/>
          </a:bodyPr>
          <a:p>
            <a:pPr marL="0" indent="266700"/>
            <a:r>
              <a:rPr lang="zh-CN" sz="2400" b="0">
                <a:latin typeface="Calibri" panose="020F0502020204030204" pitchFamily="34" charset="0"/>
                <a:ea typeface="宋体" panose="02010600030101010101" pitchFamily="2" charset="-122"/>
              </a:rPr>
              <a:t>（三）定额说明和工程量计算规则主要变化情况</a:t>
            </a:r>
            <a:r>
              <a:rPr lang="en-US" sz="2400" b="0">
                <a:latin typeface="Calibri" panose="020F0502020204030204" pitchFamily="34" charset="0"/>
                <a:ea typeface="宋体" panose="02010600030101010101" pitchFamily="2" charset="-122"/>
                <a:cs typeface="Times New Roman" panose="02020603050405020304" pitchFamily="18" charset="0"/>
              </a:rPr>
              <a:t>1</a:t>
            </a:r>
            <a:r>
              <a:rPr lang="zh-CN" sz="2400" b="0">
                <a:latin typeface="Calibri" panose="020F0502020204030204" pitchFamily="34" charset="0"/>
                <a:ea typeface="宋体" panose="02010600030101010101" pitchFamily="2" charset="-122"/>
              </a:rPr>
              <a:t>、定额说明的变化</a:t>
            </a:r>
            <a:r>
              <a:rPr lang="zh-CN" sz="2400" b="0">
                <a:ea typeface="宋体" panose="02010600030101010101" pitchFamily="2" charset="-122"/>
              </a:rPr>
              <a:t>第一章</a:t>
            </a:r>
            <a:r>
              <a:rPr lang="en-US" sz="2400" b="0">
                <a:latin typeface="宋体" panose="02010600030101010101" pitchFamily="2" charset="-122"/>
                <a:ea typeface="宋体" panose="02010600030101010101" pitchFamily="2" charset="-122"/>
                <a:cs typeface="Times New Roman" panose="02020603050405020304" pitchFamily="18" charset="0"/>
              </a:rPr>
              <a:t>  </a:t>
            </a:r>
            <a:r>
              <a:rPr lang="zh-CN" sz="2400" b="0">
                <a:ea typeface="宋体" panose="02010600030101010101" pitchFamily="2" charset="-122"/>
              </a:rPr>
              <a:t>土石方工程本章说明变化如下：土壤及岩石分类。</a:t>
            </a:r>
            <a:r>
              <a:rPr lang="zh-CN" sz="2400" b="0">
                <a:ea typeface="宋体" panose="02010600030101010101" pitchFamily="2" charset="-122"/>
                <a:cs typeface="Times New Roman" panose="02020603050405020304" pitchFamily="18" charset="0"/>
              </a:rPr>
              <a:t>1、本章土壤按一、二类土，三类土，四类土分类，其具体分类见下表</a:t>
            </a:r>
            <a:r>
              <a:rPr lang="zh-CN" sz="1050" b="0">
                <a:ea typeface="宋体" panose="02010600030101010101" pitchFamily="2" charset="-122"/>
                <a:cs typeface="Times New Roman" panose="02020603050405020304" pitchFamily="18" charset="0"/>
              </a:rPr>
              <a:t>。</a:t>
            </a:r>
            <a:endParaRPr lang="zh-CN" altLang="en-US"/>
          </a:p>
        </p:txBody>
      </p:sp>
    </p:spTree>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FB8B3D8-A75E-499A-A831-384C0D0C2E38}" type="slidenum">
              <a:rPr lang="zh-CN" altLang="en-US"/>
            </a:fld>
            <a:endParaRPr lang="en-US" altLang="zh-CN"/>
          </a:p>
        </p:txBody>
      </p:sp>
      <p:sp>
        <p:nvSpPr>
          <p:cNvPr id="100" name="文本框 99"/>
          <p:cNvSpPr txBox="1"/>
          <p:nvPr/>
        </p:nvSpPr>
        <p:spPr>
          <a:xfrm>
            <a:off x="955675" y="546100"/>
            <a:ext cx="6416040" cy="460375"/>
          </a:xfrm>
          <a:prstGeom prst="rect">
            <a:avLst/>
          </a:prstGeom>
          <a:noFill/>
          <a:ln w="9525">
            <a:noFill/>
          </a:ln>
        </p:spPr>
        <p:txBody>
          <a:bodyPr wrap="square">
            <a:spAutoFit/>
          </a:bodyPr>
          <a:p>
            <a:pPr marL="0" indent="266700" algn="ctr"/>
            <a:r>
              <a:rPr lang="zh-CN" sz="2400" b="0">
                <a:ea typeface="宋体" panose="02010600030101010101" pitchFamily="2" charset="-122"/>
              </a:rPr>
              <a:t>土壤分类表</a:t>
            </a:r>
            <a:endParaRPr lang="zh-CN" altLang="en-US" sz="2400"/>
          </a:p>
        </p:txBody>
      </p:sp>
      <p:graphicFrame>
        <p:nvGraphicFramePr>
          <p:cNvPr id="4" name="表格 3"/>
          <p:cNvGraphicFramePr/>
          <p:nvPr/>
        </p:nvGraphicFramePr>
        <p:xfrm>
          <a:off x="821690" y="1006475"/>
          <a:ext cx="7345680" cy="5055235"/>
        </p:xfrm>
        <a:graphic>
          <a:graphicData uri="http://schemas.openxmlformats.org/drawingml/2006/table">
            <a:tbl>
              <a:tblPr firstRow="1" bandRow="1">
                <a:tableStyleId>{5940675A-B579-460E-94D1-54222C63F5DA}</a:tableStyleId>
              </a:tblPr>
              <a:tblGrid>
                <a:gridCol w="1210310"/>
                <a:gridCol w="3603625"/>
                <a:gridCol w="2531745"/>
              </a:tblGrid>
              <a:tr h="6756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土壤分类</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土壤名称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开挖方法</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2684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一、二类土</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粉土、砂土（粉砂、细砂、中砂、粗砂、砾砂）、粉质黏土、弱中盐渍土、软土（淤泥质土、泥炭、泥炭质土）、软塑红黏土、冲填土、杂填土</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用锹、少许用镐，条锄开挖。机械能全部直接铲挖满载者</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0111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三类土</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黏土、碎石土（圆砾、角砾）混合土、可塑红黏土、硬塑红黏土、强盐渍土、素填土、压实填土</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主要用镐、条锄，少许用锹开挖。机械需部分刨松方能铲挖满载者，或可直接铲挖但不能满载者</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2649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四类土</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碎石土（卵石、碎石、漂石、块石）、坚硬红黏土、超盐渍土</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全部用镐、条锄挖掘、少许用撬棍挖掘。机械须普遍刨松方能铲挖满载者</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5145">
                <a:tc gridSpan="3">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注：本表土的名称及其含义按国家标准《岩土工程勘察规范》GB50021—2001（2009年版）定义。</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Tree>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600835" y="330835"/>
            <a:ext cx="6470650" cy="829945"/>
          </a:xfrm>
          <a:prstGeom prst="rect">
            <a:avLst/>
          </a:prstGeom>
          <a:noFill/>
          <a:ln w="9525">
            <a:noFill/>
          </a:ln>
        </p:spPr>
        <p:txBody>
          <a:bodyPr wrap="square">
            <a:spAutoFit/>
          </a:bodyPr>
          <a:p>
            <a:pPr marL="0" indent="266700" algn="l"/>
            <a:r>
              <a:rPr lang="zh-CN" sz="1600" b="0">
                <a:solidFill>
                  <a:schemeClr val="tx1"/>
                </a:solidFill>
                <a:effectLst>
                  <a:outerShdw blurRad="38100" dist="19050" dir="2700000" algn="tl" rotWithShape="0">
                    <a:schemeClr val="dk1">
                      <a:alpha val="40000"/>
                    </a:schemeClr>
                  </a:outerShdw>
                </a:effectLst>
                <a:ea typeface="宋体" panose="02010600030101010101" pitchFamily="2" charset="-122"/>
                <a:cs typeface="Times New Roman" panose="02020603050405020304" pitchFamily="18" charset="0"/>
              </a:rPr>
              <a:t>2、本章岩石按极软岩、软岩、较软岩、较硬岩、坚硬岩分类，其具体分类见下表。</a:t>
            </a:r>
            <a:r>
              <a:rPr lang="zh-CN" sz="1600" b="0">
                <a:solidFill>
                  <a:schemeClr val="tx1"/>
                </a:solidFill>
                <a:effectLst>
                  <a:outerShdw blurRad="38100" dist="19050" dir="2700000" algn="tl" rotWithShape="0">
                    <a:schemeClr val="dk1">
                      <a:alpha val="40000"/>
                    </a:schemeClr>
                  </a:outerShdw>
                </a:effectLst>
                <a:ea typeface="宋体" panose="02010600030101010101" pitchFamily="2" charset="-122"/>
              </a:rPr>
              <a:t>                                                         岩石分类表</a:t>
            </a:r>
            <a:endParaRPr lang="zh-CN" altLang="en-US" sz="1600" b="0">
              <a:solidFill>
                <a:schemeClr val="tx1"/>
              </a:solidFill>
              <a:effectLst>
                <a:outerShdw blurRad="38100" dist="19050" dir="2700000" algn="tl" rotWithShape="0">
                  <a:schemeClr val="dk1">
                    <a:alpha val="40000"/>
                  </a:schemeClr>
                </a:outerShdw>
              </a:effectLst>
              <a:ea typeface="宋体" panose="02010600030101010101" pitchFamily="2" charset="-122"/>
            </a:endParaRPr>
          </a:p>
        </p:txBody>
      </p:sp>
      <p:graphicFrame>
        <p:nvGraphicFramePr>
          <p:cNvPr id="2" name="表格 1"/>
          <p:cNvGraphicFramePr/>
          <p:nvPr/>
        </p:nvGraphicFramePr>
        <p:xfrm>
          <a:off x="934085" y="1135380"/>
          <a:ext cx="7427595" cy="5190490"/>
        </p:xfrm>
        <a:graphic>
          <a:graphicData uri="http://schemas.openxmlformats.org/drawingml/2006/table">
            <a:tbl>
              <a:tblPr firstRow="1" bandRow="1">
                <a:tableStyleId>{5940675A-B579-460E-94D1-54222C63F5DA}</a:tableStyleId>
              </a:tblPr>
              <a:tblGrid>
                <a:gridCol w="571500"/>
                <a:gridCol w="744855"/>
                <a:gridCol w="2085975"/>
                <a:gridCol w="1316990"/>
                <a:gridCol w="2708275"/>
              </a:tblGrid>
              <a:tr h="645160">
                <a:tc gridSpan="2">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岩石分类</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定性鉴定</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岩石单轴饱和抗压强度Rc（MPa）</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代表性岩石</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49605">
                <a:tc rowSpan="3">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软质岩</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极软岩</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锤击声哑，无回弹，有较深凹痕，手可捏碎；浸水后，可捏成团</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＜5</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1.全风化的各种岩石2.各种半成岩</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9151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软岩</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锤击声哑，无回弹，有凹痕，易击碎；浸水后，可掰开</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15～5</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1.强风化的坚硬岩或较硬岩2.中等风化一强风化的较软岩3.未风化一微风化的页岩、泥岩、泥质岩等</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835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较软岩</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锤击声不清脆，无回弹，较易击碎：浸水后，指甲可刻出印痕</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30～15</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1.中等风化一强风化的坚硬岩或较硬岩2.未风化一微风化的凝灰岩、千枚岩、泥灰岩、砂质岩等</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21410">
                <a:tc rowSpan="2">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硬质岩</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较硬岩</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锤击声较清脆，有轻微回弹，稍震手，较难击碎；浸水后，有轻微吸水反应</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60～30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1.微风化的坚硬岩2.未风化一微风化的大理岩、板岩、石灰岩、白云岩、钙质砂岩等</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6296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坚硬岩</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锤击声清脆，有回弹，震手，难击碎；浸水后，大多无吸水反应</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＞60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未风化一微风化的花岗岩、闪长岩、辉绿岩、玄武岩、安山岩、片麻岩、石英岩、石英砂岩、硅质砾岩、硅质石灰岩等</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6245">
                <a:tc gridSpan="5">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注：本表依据国家标准《工程岩体分级标准》GB50218-94和《岩土工程勘察规范》GB50021-2001（2009年版）整理。</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525" marR="9525" marT="9525"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Tree>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Title 6"/>
          <p:cNvSpPr txBox="1"/>
          <p:nvPr>
            <p:custDataLst>
              <p:tags r:id="rId1"/>
            </p:custDataLst>
          </p:nvPr>
        </p:nvSpPr>
        <p:spPr>
          <a:xfrm>
            <a:off x="508000" y="696595"/>
            <a:ext cx="8180070" cy="5549265"/>
          </a:xfrm>
          <a:prstGeom prst="rect">
            <a:avLst/>
          </a:prstGeom>
          <a:noFill/>
          <a:ln w="3175">
            <a:noFill/>
            <a:prstDash val="sysDash"/>
          </a:ln>
        </p:spPr>
        <p:txBody>
          <a:bodyPr wrap="square" lIns="54000" tIns="27000" rIns="54000" bIns="27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Arial" panose="020B0604020202020204" pitchFamily="34" charset="0"/>
                <a:ea typeface="微软雅黑" panose="020B0503020204020204" charset="-122"/>
                <a:cs typeface="Segoe UI" panose="020B0502040204020203" pitchFamily="34" charset="0"/>
              </a:defRPr>
            </a:lvl1pPr>
          </a:lstStyle>
          <a:p>
            <a:pPr marL="285750" lvl="0" indent="-285750" algn="just" defTabSz="914400">
              <a:lnSpc>
                <a:spcPct val="130000"/>
              </a:lnSpc>
              <a:spcBef>
                <a:spcPts val="0"/>
              </a:spcBef>
              <a:spcAft>
                <a:spcPts val="800"/>
              </a:spcAft>
              <a:buFont typeface="Arial" panose="020B0604020202020204" pitchFamily="34" charset="0"/>
              <a:buChar char="•"/>
            </a:pPr>
            <a:r>
              <a:rPr lang="zh-CN" altLang="en-US" sz="1800" spc="100" dirty="0" smtClean="0">
                <a:ln w="3175">
                  <a:noFill/>
                  <a:prstDash val="dash"/>
                </a:ln>
                <a:solidFill>
                  <a:prstClr val="black">
                    <a:lumMod val="85000"/>
                    <a:lumOff val="15000"/>
                  </a:prstClr>
                </a:solidFill>
                <a:latin typeface="宋体" panose="02010600030101010101" pitchFamily="2" charset="-122"/>
                <a:ea typeface="微软雅黑 Light" panose="020B0502040204020203" pitchFamily="34" charset="-122"/>
                <a:cs typeface="微软雅黑" panose="020B0503020204020204" charset="-122"/>
              </a:rPr>
              <a:t>干土、湿土、淤泥的划分：</a:t>
            </a:r>
            <a:endParaRPr lang="zh-CN" altLang="en-US" sz="1800" spc="100" dirty="0" smtClean="0">
              <a:ln w="3175">
                <a:noFill/>
                <a:prstDash val="dash"/>
              </a:ln>
              <a:solidFill>
                <a:prstClr val="black">
                  <a:lumMod val="85000"/>
                  <a:lumOff val="15000"/>
                </a:prstClr>
              </a:solidFill>
              <a:latin typeface="宋体" panose="02010600030101010101" pitchFamily="2" charset="-122"/>
              <a:ea typeface="微软雅黑 Light" panose="020B0502040204020203" pitchFamily="34" charset="-122"/>
              <a:cs typeface="微软雅黑" panose="020B0503020204020204" charset="-122"/>
            </a:endParaRPr>
          </a:p>
          <a:p>
            <a:pPr marL="285750" lvl="0" indent="-285750" algn="just" defTabSz="914400">
              <a:lnSpc>
                <a:spcPct val="130000"/>
              </a:lnSpc>
              <a:spcBef>
                <a:spcPts val="0"/>
              </a:spcBef>
              <a:spcAft>
                <a:spcPts val="800"/>
              </a:spcAft>
              <a:buFont typeface="Arial" panose="020B0604020202020204" pitchFamily="34" charset="0"/>
              <a:buChar char="•"/>
            </a:pPr>
            <a:r>
              <a:rPr lang="zh-CN" altLang="en-US" sz="1800" spc="100" dirty="0" smtClean="0">
                <a:ln w="3175">
                  <a:noFill/>
                  <a:prstDash val="dash"/>
                </a:ln>
                <a:solidFill>
                  <a:prstClr val="black">
                    <a:lumMod val="85000"/>
                    <a:lumOff val="15000"/>
                  </a:prstClr>
                </a:solidFill>
                <a:latin typeface="宋体" panose="02010600030101010101" pitchFamily="2" charset="-122"/>
                <a:ea typeface="微软雅黑 Light" panose="020B0502040204020203" pitchFamily="34" charset="-122"/>
                <a:cs typeface="微软雅黑" panose="020B0503020204020204" charset="-122"/>
              </a:rPr>
              <a:t>1、干土、湿土的划分，以地质勘测资料的地下常水位为准。地下常水位以上为干土，以下为湿土。</a:t>
            </a:r>
            <a:endParaRPr lang="zh-CN" altLang="en-US" sz="1800" spc="100" dirty="0" smtClean="0">
              <a:ln w="3175">
                <a:noFill/>
                <a:prstDash val="dash"/>
              </a:ln>
              <a:solidFill>
                <a:prstClr val="black">
                  <a:lumMod val="85000"/>
                  <a:lumOff val="15000"/>
                </a:prstClr>
              </a:solidFill>
              <a:latin typeface="宋体" panose="02010600030101010101" pitchFamily="2" charset="-122"/>
              <a:ea typeface="微软雅黑 Light" panose="020B0502040204020203" pitchFamily="34" charset="-122"/>
              <a:cs typeface="微软雅黑" panose="020B0503020204020204" charset="-122"/>
            </a:endParaRPr>
          </a:p>
          <a:p>
            <a:pPr marL="285750" lvl="0" indent="-285750" algn="just" defTabSz="914400">
              <a:lnSpc>
                <a:spcPct val="130000"/>
              </a:lnSpc>
              <a:spcBef>
                <a:spcPts val="0"/>
              </a:spcBef>
              <a:spcAft>
                <a:spcPts val="800"/>
              </a:spcAft>
              <a:buFont typeface="Arial" panose="020B0604020202020204" pitchFamily="34" charset="0"/>
              <a:buChar char="•"/>
            </a:pPr>
            <a:r>
              <a:rPr lang="zh-CN" altLang="en-US" sz="1800" spc="100" dirty="0" smtClean="0">
                <a:ln w="3175">
                  <a:noFill/>
                  <a:prstDash val="dash"/>
                </a:ln>
                <a:solidFill>
                  <a:prstClr val="black">
                    <a:lumMod val="85000"/>
                    <a:lumOff val="15000"/>
                  </a:prstClr>
                </a:solidFill>
                <a:latin typeface="宋体" panose="02010600030101010101" pitchFamily="2" charset="-122"/>
                <a:ea typeface="微软雅黑 Light" panose="020B0502040204020203" pitchFamily="34" charset="-122"/>
                <a:cs typeface="微软雅黑" panose="020B0503020204020204" charset="-122"/>
              </a:rPr>
              <a:t>2、地表水排出后，土壤含水率≥25%时为湿土。</a:t>
            </a:r>
            <a:endParaRPr lang="zh-CN" altLang="en-US" sz="1800" spc="100" dirty="0" smtClean="0">
              <a:ln w="3175">
                <a:noFill/>
                <a:prstDash val="dash"/>
              </a:ln>
              <a:solidFill>
                <a:prstClr val="black">
                  <a:lumMod val="85000"/>
                  <a:lumOff val="15000"/>
                </a:prstClr>
              </a:solidFill>
              <a:latin typeface="宋体" panose="02010600030101010101" pitchFamily="2" charset="-122"/>
              <a:ea typeface="微软雅黑 Light" panose="020B0502040204020203" pitchFamily="34" charset="-122"/>
              <a:cs typeface="微软雅黑" panose="020B0503020204020204" charset="-122"/>
            </a:endParaRPr>
          </a:p>
          <a:p>
            <a:pPr marL="285750" lvl="0" indent="-285750" algn="just" defTabSz="914400">
              <a:lnSpc>
                <a:spcPct val="130000"/>
              </a:lnSpc>
              <a:spcBef>
                <a:spcPts val="0"/>
              </a:spcBef>
              <a:spcAft>
                <a:spcPts val="800"/>
              </a:spcAft>
              <a:buFont typeface="Arial" panose="020B0604020202020204" pitchFamily="34" charset="0"/>
              <a:buChar char="•"/>
            </a:pPr>
            <a:r>
              <a:rPr lang="zh-CN" altLang="en-US" sz="1800" spc="100" dirty="0" smtClean="0">
                <a:ln w="3175">
                  <a:noFill/>
                  <a:prstDash val="dash"/>
                </a:ln>
                <a:solidFill>
                  <a:prstClr val="black">
                    <a:lumMod val="85000"/>
                    <a:lumOff val="15000"/>
                  </a:prstClr>
                </a:solidFill>
                <a:latin typeface="宋体" panose="02010600030101010101" pitchFamily="2" charset="-122"/>
                <a:ea typeface="微软雅黑 Light" panose="020B0502040204020203" pitchFamily="34" charset="-122"/>
                <a:cs typeface="微软雅黑" panose="020B0503020204020204" charset="-122"/>
              </a:rPr>
              <a:t>3、含水率超过30%，液性指数Ic＞1，土和水的混合物呈流塑状态时为淤泥。</a:t>
            </a:r>
            <a:endParaRPr lang="zh-CN" altLang="en-US" sz="1800" spc="100" dirty="0" smtClean="0">
              <a:ln w="3175">
                <a:noFill/>
                <a:prstDash val="dash"/>
              </a:ln>
              <a:solidFill>
                <a:prstClr val="black">
                  <a:lumMod val="85000"/>
                  <a:lumOff val="15000"/>
                </a:prstClr>
              </a:solidFill>
              <a:latin typeface="宋体" panose="02010600030101010101" pitchFamily="2" charset="-122"/>
              <a:ea typeface="微软雅黑 Light" panose="020B0502040204020203" pitchFamily="34" charset="-122"/>
              <a:cs typeface="微软雅黑" panose="020B0503020204020204" charset="-122"/>
            </a:endParaRPr>
          </a:p>
          <a:p>
            <a:pPr marL="285750" lvl="0" indent="-285750" algn="just" defTabSz="914400">
              <a:lnSpc>
                <a:spcPct val="130000"/>
              </a:lnSpc>
              <a:spcBef>
                <a:spcPts val="0"/>
              </a:spcBef>
              <a:spcAft>
                <a:spcPts val="800"/>
              </a:spcAft>
              <a:buFont typeface="Arial" panose="020B0604020202020204" pitchFamily="34" charset="0"/>
              <a:buChar char="•"/>
            </a:pPr>
            <a:r>
              <a:rPr lang="zh-CN" altLang="en-US" sz="1800" spc="100" dirty="0" smtClean="0">
                <a:ln w="3175">
                  <a:noFill/>
                  <a:prstDash val="dash"/>
                </a:ln>
                <a:solidFill>
                  <a:prstClr val="black">
                    <a:lumMod val="85000"/>
                    <a:lumOff val="15000"/>
                  </a:prstClr>
                </a:solidFill>
                <a:latin typeface="宋体" panose="02010600030101010101" pitchFamily="2" charset="-122"/>
                <a:ea typeface="微软雅黑 Light" panose="020B0502040204020203" pitchFamily="34" charset="-122"/>
                <a:cs typeface="微软雅黑" panose="020B0503020204020204" charset="-122"/>
              </a:rPr>
              <a:t>沟槽、基坑、一般土石方的划分：</a:t>
            </a:r>
            <a:endParaRPr lang="zh-CN" altLang="en-US" sz="1800" spc="100" dirty="0" smtClean="0">
              <a:ln w="3175">
                <a:noFill/>
                <a:prstDash val="dash"/>
              </a:ln>
              <a:solidFill>
                <a:prstClr val="black">
                  <a:lumMod val="85000"/>
                  <a:lumOff val="15000"/>
                </a:prstClr>
              </a:solidFill>
              <a:latin typeface="宋体" panose="02010600030101010101" pitchFamily="2" charset="-122"/>
              <a:ea typeface="微软雅黑 Light" panose="020B0502040204020203" pitchFamily="34" charset="-122"/>
              <a:cs typeface="微软雅黑" panose="020B0503020204020204" charset="-122"/>
            </a:endParaRPr>
          </a:p>
          <a:p>
            <a:pPr marL="285750" lvl="0" indent="-285750" algn="just" defTabSz="914400">
              <a:lnSpc>
                <a:spcPct val="130000"/>
              </a:lnSpc>
              <a:spcBef>
                <a:spcPts val="0"/>
              </a:spcBef>
              <a:spcAft>
                <a:spcPts val="800"/>
              </a:spcAft>
              <a:buFont typeface="Arial" panose="020B0604020202020204" pitchFamily="34" charset="0"/>
              <a:buChar char="•"/>
            </a:pPr>
            <a:r>
              <a:rPr lang="zh-CN" altLang="en-US" sz="1800" spc="100" dirty="0" smtClean="0">
                <a:ln w="3175">
                  <a:noFill/>
                  <a:prstDash val="dash"/>
                </a:ln>
                <a:solidFill>
                  <a:prstClr val="black">
                    <a:lumMod val="85000"/>
                    <a:lumOff val="15000"/>
                  </a:prstClr>
                </a:solidFill>
                <a:latin typeface="宋体" panose="02010600030101010101" pitchFamily="2" charset="-122"/>
                <a:ea typeface="微软雅黑 Light" panose="020B0502040204020203" pitchFamily="34" charset="-122"/>
                <a:cs typeface="微软雅黑" panose="020B0503020204020204" charset="-122"/>
              </a:rPr>
              <a:t>底宽（设计图示垫层或基础的底宽，下同）≤7m，且底长＞3倍底宽为沟槽；底长≤3倍底宽，且底面积≤150m2为基坑；超出上述范围，又非平整场地的，为一般土石方。</a:t>
            </a:r>
            <a:endParaRPr lang="zh-CN" altLang="en-US" sz="1800" spc="100" dirty="0" smtClean="0">
              <a:ln w="3175">
                <a:noFill/>
                <a:prstDash val="dash"/>
              </a:ln>
              <a:solidFill>
                <a:prstClr val="black">
                  <a:lumMod val="85000"/>
                  <a:lumOff val="15000"/>
                </a:prstClr>
              </a:solidFill>
              <a:latin typeface="宋体" panose="02010600030101010101" pitchFamily="2" charset="-122"/>
              <a:ea typeface="微软雅黑 Light" panose="020B0502040204020203" pitchFamily="34" charset="-122"/>
              <a:cs typeface="微软雅黑" panose="020B0503020204020204" charset="-122"/>
            </a:endParaRPr>
          </a:p>
          <a:p>
            <a:pPr marL="285750" lvl="0" indent="-285750" algn="just" defTabSz="914400">
              <a:lnSpc>
                <a:spcPct val="130000"/>
              </a:lnSpc>
              <a:spcBef>
                <a:spcPts val="0"/>
              </a:spcBef>
              <a:spcAft>
                <a:spcPts val="800"/>
              </a:spcAft>
              <a:buFont typeface="Arial" panose="020B0604020202020204" pitchFamily="34" charset="0"/>
              <a:buChar char="•"/>
            </a:pPr>
            <a:r>
              <a:rPr lang="zh-CN" altLang="en-US" sz="1800" spc="100" dirty="0" smtClean="0">
                <a:ln w="3175">
                  <a:noFill/>
                  <a:prstDash val="dash"/>
                </a:ln>
                <a:solidFill>
                  <a:prstClr val="black">
                    <a:lumMod val="85000"/>
                    <a:lumOff val="15000"/>
                  </a:prstClr>
                </a:solidFill>
                <a:latin typeface="宋体" panose="02010600030101010101" pitchFamily="2" charset="-122"/>
                <a:ea typeface="微软雅黑 Light" panose="020B0502040204020203" pitchFamily="34" charset="-122"/>
                <a:cs typeface="微软雅黑" panose="020B0503020204020204" charset="-122"/>
              </a:rPr>
              <a:t>机械挖土方中需人工辅助开挖（包括切边、修整底边），人工挖土部分按批准的施工组织设计确定的厚度计算工程量，无施工组织设计的，人工挖土厚度按30cm计算。人工挖土部分执行人工挖一般土方相应项目且人工乘以系数1.50。</a:t>
            </a:r>
            <a:endParaRPr lang="zh-CN" altLang="en-US" sz="1800" spc="100" dirty="0" smtClean="0">
              <a:ln w="3175">
                <a:noFill/>
                <a:prstDash val="dash"/>
              </a:ln>
              <a:solidFill>
                <a:prstClr val="black">
                  <a:lumMod val="85000"/>
                  <a:lumOff val="15000"/>
                </a:prstClr>
              </a:solidFill>
              <a:latin typeface="宋体" panose="02010600030101010101" pitchFamily="2" charset="-122"/>
              <a:ea typeface="微软雅黑 Light" panose="020B0502040204020203" pitchFamily="34" charset="-122"/>
              <a:cs typeface="微软雅黑" panose="020B0503020204020204" charset="-122"/>
            </a:endParaRPr>
          </a:p>
        </p:txBody>
      </p:sp>
      <p:sp>
        <p:nvSpPr>
          <p:cNvPr id="3" name="灯片编号占位符 2"/>
          <p:cNvSpPr>
            <a:spLocks noGrp="1"/>
          </p:cNvSpPr>
          <p:nvPr>
            <p:ph type="sldNum" sz="quarter" idx="12"/>
          </p:nvPr>
        </p:nvSpPr>
        <p:spPr/>
        <p:txBody>
          <a:bodyPr/>
          <a:p>
            <a:fld id="{AFB8B3D8-A75E-499A-A831-384C0D0C2E38}" type="slidenum">
              <a:rPr lang="zh-CN" altLang="en-US"/>
            </a:fld>
            <a:endParaRPr lang="en-US" altLang="zh-CN"/>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FB8B3D8-A75E-499A-A831-384C0D0C2E38}" type="slidenum">
              <a:rPr lang="zh-CN" altLang="en-US"/>
            </a:fld>
            <a:endParaRPr lang="en-US" altLang="zh-CN"/>
          </a:p>
        </p:txBody>
      </p:sp>
      <p:sp>
        <p:nvSpPr>
          <p:cNvPr id="4" name="文本框 3"/>
          <p:cNvSpPr txBox="1"/>
          <p:nvPr/>
        </p:nvSpPr>
        <p:spPr>
          <a:xfrm>
            <a:off x="603885" y="1119505"/>
            <a:ext cx="7727950" cy="4628515"/>
          </a:xfrm>
          <a:prstGeom prst="rect">
            <a:avLst/>
          </a:prstGeom>
          <a:noFill/>
        </p:spPr>
        <p:txBody>
          <a:bodyPr wrap="square" rtlCol="0" anchor="t">
            <a:spAutoFit/>
          </a:bodyPr>
          <a:p>
            <a:pPr algn="l" defTabSz="913765" eaLnBrk="1" hangingPunct="1">
              <a:lnSpc>
                <a:spcPct val="105000"/>
              </a:lnSpc>
              <a:spcBef>
                <a:spcPct val="25000"/>
              </a:spcBef>
            </a:pPr>
            <a:r>
              <a:rPr lang="zh-CN" altLang="en-US" sz="2400">
                <a:latin typeface="+mn-ea"/>
                <a:ea typeface="+mn-ea"/>
                <a:cs typeface="+mn-ea"/>
              </a:rPr>
              <a:t>下列土石方工程，执行相应项目时乘以规定的系数：</a:t>
            </a:r>
            <a:endParaRPr lang="zh-CN" altLang="en-US" sz="2400">
              <a:latin typeface="+mn-ea"/>
              <a:ea typeface="+mn-ea"/>
              <a:cs typeface="+mn-ea"/>
            </a:endParaRPr>
          </a:p>
          <a:p>
            <a:pPr algn="l" defTabSz="913765" eaLnBrk="1" hangingPunct="1">
              <a:lnSpc>
                <a:spcPct val="105000"/>
              </a:lnSpc>
              <a:spcBef>
                <a:spcPct val="25000"/>
              </a:spcBef>
            </a:pPr>
            <a:r>
              <a:rPr lang="zh-CN" altLang="en-US" sz="2400">
                <a:latin typeface="+mn-ea"/>
                <a:ea typeface="+mn-ea"/>
                <a:cs typeface="+mn-ea"/>
              </a:rPr>
              <a:t>    1、土方项目按干土编制。人工挖、运湿土时，相应项目人工乘以系数1.18；机械挖、运湿土时，相应项目人工、机械乘以系数1.15。采取降水措施后，人工挖、运土相应项目人工乘以系数1.09，机械挖、运土不再乘以系数。</a:t>
            </a:r>
            <a:endParaRPr lang="zh-CN" altLang="en-US" sz="2400">
              <a:latin typeface="+mn-ea"/>
              <a:ea typeface="+mn-ea"/>
              <a:cs typeface="+mn-ea"/>
            </a:endParaRPr>
          </a:p>
          <a:p>
            <a:pPr algn="l" defTabSz="913765" eaLnBrk="1" hangingPunct="1">
              <a:lnSpc>
                <a:spcPct val="105000"/>
              </a:lnSpc>
              <a:spcBef>
                <a:spcPct val="25000"/>
              </a:spcBef>
            </a:pPr>
            <a:r>
              <a:rPr lang="zh-CN" altLang="en-US" sz="2400">
                <a:latin typeface="+mn-ea"/>
                <a:ea typeface="+mn-ea"/>
                <a:cs typeface="+mn-ea"/>
              </a:rPr>
              <a:t>    2、桩间挖土不扣除桩体和空孔所占体积，相应项目人工、机械乘以系数1.50。</a:t>
            </a:r>
            <a:endParaRPr lang="zh-CN" altLang="en-US" sz="2400">
              <a:latin typeface="+mn-ea"/>
              <a:ea typeface="+mn-ea"/>
              <a:cs typeface="+mn-ea"/>
            </a:endParaRPr>
          </a:p>
          <a:p>
            <a:pPr algn="l" defTabSz="913765" eaLnBrk="1" hangingPunct="1">
              <a:lnSpc>
                <a:spcPct val="105000"/>
              </a:lnSpc>
              <a:spcBef>
                <a:spcPct val="25000"/>
              </a:spcBef>
            </a:pPr>
            <a:r>
              <a:rPr lang="zh-CN" altLang="en-US" sz="2400">
                <a:latin typeface="+mn-ea"/>
                <a:ea typeface="+mn-ea"/>
                <a:cs typeface="+mn-ea"/>
              </a:rPr>
              <a:t>    3、挖掘机在垫板上进行作业时，相应项目人工、机械乘以系数1.25，挖掘机下铺设垫板、汽车运输道路上铺设材料时，其费用另行计算。</a:t>
            </a:r>
            <a:endParaRPr lang="zh-CN" altLang="en-US" sz="2400">
              <a:latin typeface="+mn-ea"/>
              <a:ea typeface="+mn-ea"/>
              <a:cs typeface="+mn-ea"/>
            </a:endParaRPr>
          </a:p>
        </p:txBody>
      </p:sp>
    </p:spTree>
    <p:custDataLst>
      <p:tags r:id="rId1"/>
    </p:custDataLst>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p:cNvSpPr>
          <p:nvPr>
            <p:ph type="body" idx="4294967295"/>
          </p:nvPr>
        </p:nvSpPr>
        <p:spPr>
          <a:xfrm>
            <a:off x="320675" y="1080135"/>
            <a:ext cx="8197850" cy="5161280"/>
          </a:xfrm>
        </p:spPr>
        <p:txBody>
          <a:bodyPr/>
          <a:lstStyle/>
          <a:p>
            <a:endParaRPr lang="zh-CN" altLang="en-US" sz="2400" b="1" smtClean="0">
              <a:latin typeface="宋体" panose="02010600030101010101" pitchFamily="2" charset="-122"/>
            </a:endParaRPr>
          </a:p>
          <a:p>
            <a:endParaRPr lang="zh-CN" altLang="en-US" sz="2400" b="1" smtClean="0">
              <a:latin typeface="宋体" panose="02010600030101010101" pitchFamily="2" charset="-122"/>
            </a:endParaRPr>
          </a:p>
        </p:txBody>
      </p:sp>
      <p:sp>
        <p:nvSpPr>
          <p:cNvPr id="100" name="文本框 99"/>
          <p:cNvSpPr txBox="1"/>
          <p:nvPr/>
        </p:nvSpPr>
        <p:spPr>
          <a:xfrm>
            <a:off x="682625" y="882015"/>
            <a:ext cx="7569835" cy="4154170"/>
          </a:xfrm>
          <a:prstGeom prst="rect">
            <a:avLst/>
          </a:prstGeom>
          <a:noFill/>
          <a:ln w="9525">
            <a:noFill/>
          </a:ln>
        </p:spPr>
        <p:txBody>
          <a:bodyPr wrap="square">
            <a:spAutoFit/>
          </a:bodyPr>
          <a:p>
            <a:pPr marL="0" indent="266700"/>
            <a:r>
              <a:rPr lang="en-US" altLang="zh-CN" sz="2400" b="0">
                <a:ea typeface="宋体" panose="02010600030101010101" pitchFamily="2" charset="-122"/>
                <a:cs typeface="Times New Roman" panose="02020603050405020304" pitchFamily="18" charset="0"/>
              </a:rPr>
              <a:t>    </a:t>
            </a:r>
            <a:r>
              <a:rPr lang="zh-CN" sz="2400" b="0">
                <a:ea typeface="宋体" panose="02010600030101010101" pitchFamily="2" charset="-122"/>
                <a:cs typeface="Times New Roman" panose="02020603050405020304" pitchFamily="18" charset="0"/>
              </a:rPr>
              <a:t>4、自卸汽车运土，如系拉铲挖掘机装车，自卸汽车运土台班数量乘以系数1.2。</a:t>
            </a:r>
            <a:endParaRPr lang="zh-CN" sz="2400" b="0">
              <a:ea typeface="宋体" panose="02010600030101010101" pitchFamily="2" charset="-122"/>
              <a:cs typeface="Times New Roman" panose="02020603050405020304" pitchFamily="18" charset="0"/>
            </a:endParaRPr>
          </a:p>
          <a:p>
            <a:pPr marL="0" indent="266700"/>
            <a:r>
              <a:rPr lang="zh-CN" sz="2400" b="0">
                <a:ea typeface="宋体" panose="02010600030101010101" pitchFamily="2" charset="-122"/>
                <a:cs typeface="Times New Roman" panose="02020603050405020304" pitchFamily="18" charset="0"/>
              </a:rPr>
              <a:t>      5、如发生运淤泥或拌合添加材料，可按相应发生执行相关定额标准另计费用。淤泥应满足含水率大于3</a:t>
            </a:r>
            <a:r>
              <a:rPr lang="en-US" sz="2400" b="0">
                <a:latin typeface="宋体" panose="02010600030101010101" pitchFamily="2" charset="-122"/>
                <a:ea typeface="宋体" panose="02010600030101010101" pitchFamily="2" charset="-122"/>
                <a:cs typeface="Times New Roman" panose="02020603050405020304" pitchFamily="18" charset="0"/>
              </a:rPr>
              <a:t>0%</a:t>
            </a:r>
            <a:r>
              <a:rPr lang="zh-CN" sz="2400" b="0">
                <a:ea typeface="宋体" panose="02010600030101010101" pitchFamily="2" charset="-122"/>
              </a:rPr>
              <a:t>，液性指数大于</a:t>
            </a:r>
            <a:r>
              <a:rPr lang="zh-CN" sz="2400" b="0">
                <a:ea typeface="宋体" panose="02010600030101010101" pitchFamily="2" charset="-122"/>
                <a:cs typeface="Times New Roman" panose="02020603050405020304" pitchFamily="18" charset="0"/>
              </a:rPr>
              <a:t>1，土和水的混合物呈流塑状态时</a:t>
            </a:r>
            <a:r>
              <a:rPr lang="zh-CN" sz="2400" b="0">
                <a:ea typeface="宋体" panose="02010600030101010101" pitchFamily="2" charset="-122"/>
              </a:rPr>
              <a:t>为淤泥。</a:t>
            </a:r>
            <a:endParaRPr lang="zh-CN" sz="2400" b="0">
              <a:ea typeface="宋体" panose="02010600030101010101" pitchFamily="2" charset="-122"/>
            </a:endParaRPr>
          </a:p>
          <a:p>
            <a:pPr marL="0" indent="266700"/>
            <a:r>
              <a:rPr lang="zh-CN" sz="2400" b="0">
                <a:ea typeface="宋体" panose="02010600030101010101" pitchFamily="2" charset="-122"/>
              </a:rPr>
              <a:t>大型支撑下挖土定额适用于跨度大于</a:t>
            </a:r>
            <a:r>
              <a:rPr lang="zh-CN" sz="2400" b="0">
                <a:ea typeface="宋体" panose="02010600030101010101" pitchFamily="2" charset="-122"/>
                <a:cs typeface="Times New Roman" panose="02020603050405020304" pitchFamily="18" charset="0"/>
              </a:rPr>
              <a:t>8m围护结构的一般土方开挖，若支撑安拆需要打拔中心稳定桩，其费用另行计算。</a:t>
            </a:r>
            <a:endParaRPr lang="zh-CN" altLang="en-US" sz="2400"/>
          </a:p>
        </p:txBody>
      </p:sp>
    </p:spTree>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72440" y="808990"/>
            <a:ext cx="8216265" cy="5515610"/>
          </a:xfrm>
        </p:spPr>
        <p:txBody>
          <a:bodyPr/>
          <a:p>
            <a:endParaRPr lang="zh-CN" altLang="en-US" b="1" smtClean="0">
              <a:latin typeface="宋体" panose="02010600030101010101" pitchFamily="2" charset="-122"/>
            </a:endParaRPr>
          </a:p>
          <a:p>
            <a:endParaRPr lang="zh-CN" altLang="en-US"/>
          </a:p>
        </p:txBody>
      </p:sp>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833880" y="1229360"/>
            <a:ext cx="6091555" cy="706755"/>
          </a:xfrm>
          <a:prstGeom prst="rect">
            <a:avLst/>
          </a:prstGeom>
          <a:noFill/>
          <a:ln w="9525">
            <a:noFill/>
          </a:ln>
        </p:spPr>
        <p:txBody>
          <a:bodyPr wrap="square">
            <a:spAutoFit/>
          </a:bodyPr>
          <a:p>
            <a:pPr marL="0" indent="266700"/>
            <a:r>
              <a:rPr lang="zh-CN" sz="2000" b="0">
                <a:ea typeface="宋体" panose="02010600030101010101" pitchFamily="2" charset="-122"/>
              </a:rPr>
              <a:t>大型支撑下挖土由于场地狭小只能单面施工时，挖土机械按下表调整：</a:t>
            </a:r>
            <a:endParaRPr lang="zh-CN" altLang="en-US" sz="2000" b="0">
              <a:ea typeface="宋体" panose="02010600030101010101" pitchFamily="2" charset="-122"/>
            </a:endParaRPr>
          </a:p>
        </p:txBody>
      </p:sp>
      <p:sp>
        <p:nvSpPr>
          <p:cNvPr id="8" name="文本框 7"/>
          <p:cNvSpPr txBox="1"/>
          <p:nvPr/>
        </p:nvSpPr>
        <p:spPr>
          <a:xfrm>
            <a:off x="1323975" y="3978275"/>
            <a:ext cx="6802755" cy="1322070"/>
          </a:xfrm>
          <a:prstGeom prst="rect">
            <a:avLst/>
          </a:prstGeom>
          <a:noFill/>
          <a:ln w="9525">
            <a:noFill/>
          </a:ln>
        </p:spPr>
        <p:txBody>
          <a:bodyPr wrap="square">
            <a:spAutoFit/>
          </a:bodyPr>
          <a:p>
            <a:pPr marL="0" indent="266700"/>
            <a:r>
              <a:rPr lang="zh-CN" sz="2000" b="0">
                <a:ea typeface="宋体" panose="02010600030101010101" pitchFamily="2" charset="-122"/>
              </a:rPr>
              <a:t>除大型支撑下挖土定额子目外，在支撑下挖土，按实挖体积，人工乘以系数</a:t>
            </a:r>
            <a:r>
              <a:rPr lang="zh-CN" sz="2000" b="0">
                <a:ea typeface="宋体" panose="02010600030101010101" pitchFamily="2" charset="-122"/>
                <a:cs typeface="Times New Roman" panose="02020603050405020304" pitchFamily="18" charset="0"/>
              </a:rPr>
              <a:t>1.43，机械乘以系数1.2。先开挖后支撑的不属于支撑下挖土。</a:t>
            </a:r>
            <a:endParaRPr lang="zh-CN" altLang="en-US" sz="2000"/>
          </a:p>
        </p:txBody>
      </p:sp>
      <p:pic>
        <p:nvPicPr>
          <p:cNvPr id="13" name="图片 12" descr="I06DODJ94R~[O[{X~P7OJ(U"/>
          <p:cNvPicPr>
            <a:picLocks noChangeAspect="1"/>
          </p:cNvPicPr>
          <p:nvPr/>
        </p:nvPicPr>
        <p:blipFill>
          <a:blip r:embed="rId1"/>
          <a:stretch>
            <a:fillRect/>
          </a:stretch>
        </p:blipFill>
        <p:spPr>
          <a:xfrm>
            <a:off x="624840" y="2159635"/>
            <a:ext cx="7690485" cy="2121535"/>
          </a:xfrm>
          <a:prstGeom prst="rect">
            <a:avLst/>
          </a:prstGeom>
        </p:spPr>
      </p:pic>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a:spLocks noGrp="1"/>
          </p:cNvSpPr>
          <p:nvPr>
            <p:ph type="sldNum" sz="quarter" idx="12"/>
          </p:nvPr>
        </p:nvSpPr>
        <p:spPr>
          <a:noFill/>
        </p:spPr>
        <p:txBody>
          <a:bodyPr/>
          <a:lstStyle/>
          <a:p>
            <a:fld id="{9EAFECA2-7316-4B72-AC34-F271DD2F74B9}" type="slidenum">
              <a:rPr lang="zh-CN" altLang="en-US"/>
            </a:fld>
            <a:endParaRPr lang="en-US" altLang="zh-CN"/>
          </a:p>
        </p:txBody>
      </p:sp>
      <p:sp>
        <p:nvSpPr>
          <p:cNvPr id="100" name="文本框 99"/>
          <p:cNvSpPr txBox="1"/>
          <p:nvPr/>
        </p:nvSpPr>
        <p:spPr>
          <a:xfrm>
            <a:off x="656590" y="937895"/>
            <a:ext cx="6943090" cy="2553335"/>
          </a:xfrm>
          <a:prstGeom prst="rect">
            <a:avLst/>
          </a:prstGeom>
          <a:noFill/>
          <a:ln w="9525">
            <a:noFill/>
          </a:ln>
        </p:spPr>
        <p:txBody>
          <a:bodyPr wrap="square">
            <a:spAutoFit/>
          </a:bodyPr>
          <a:p>
            <a:pPr marL="0" indent="0" algn="ctr"/>
            <a:r>
              <a:rPr lang="zh-CN" sz="2000" b="1">
                <a:ea typeface="宋体" panose="02010600030101010101" pitchFamily="2" charset="-122"/>
              </a:rPr>
              <a:t>第一册</a:t>
            </a:r>
            <a:r>
              <a:rPr lang="en-US" sz="2000" b="1">
                <a:latin typeface="黑体" panose="02010609060101010101" pitchFamily="2" charset="-122"/>
                <a:ea typeface="宋体" panose="02010600030101010101" pitchFamily="2" charset="-122"/>
                <a:cs typeface="Times New Roman" panose="02020603050405020304" pitchFamily="18" charset="0"/>
              </a:rPr>
              <a:t>  </a:t>
            </a:r>
            <a:r>
              <a:rPr lang="zh-CN" sz="2000" b="1">
                <a:ea typeface="宋体" panose="02010600030101010101" pitchFamily="2" charset="-122"/>
              </a:rPr>
              <a:t>路基、围护结构及地基处理工程</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1">
                <a:latin typeface="Calibri" panose="020F0502020204030204" pitchFamily="34" charset="0"/>
                <a:ea typeface="宋体" panose="02010600030101010101" pitchFamily="2" charset="-122"/>
              </a:rPr>
              <a:t>一、概况</a:t>
            </a:r>
            <a:r>
              <a:rPr lang="zh-CN" sz="2000" b="0">
                <a:ea typeface="宋体" panose="02010600030101010101" pitchFamily="2" charset="-122"/>
              </a:rPr>
              <a:t>《武汉城市轨道交通工程消耗量定额及全费用基价表》第一册</a:t>
            </a:r>
            <a:r>
              <a:rPr lang="zh-CN" sz="2000" b="0">
                <a:ea typeface="宋体" panose="02010600030101010101" pitchFamily="2" charset="-122"/>
                <a:cs typeface="Times New Roman" panose="02020603050405020304" pitchFamily="18" charset="0"/>
              </a:rPr>
              <a:t>“路基、围护结构及地基处理工程”（以下简称本册定额），内容包括：土石方工程，防护、支护、围护工程，地基处理工程，以上工程的模板工程，共4章397个子目。</a:t>
            </a:r>
            <a:r>
              <a:rPr lang="zh-CN" sz="2000" b="1">
                <a:latin typeface="Calibri" panose="020F0502020204030204" pitchFamily="34" charset="0"/>
                <a:ea typeface="宋体" panose="02010600030101010101" pitchFamily="2" charset="-122"/>
              </a:rPr>
              <a:t>二、定额内容</a:t>
            </a:r>
            <a:endParaRPr lang="zh-CN" altLang="en-US" sz="2000"/>
          </a:p>
        </p:txBody>
      </p:sp>
      <p:graphicFrame>
        <p:nvGraphicFramePr>
          <p:cNvPr id="2" name="表格 1"/>
          <p:cNvGraphicFramePr/>
          <p:nvPr/>
        </p:nvGraphicFramePr>
        <p:xfrm>
          <a:off x="906145" y="3799205"/>
          <a:ext cx="6514465" cy="1680210"/>
        </p:xfrm>
        <a:graphic>
          <a:graphicData uri="http://schemas.openxmlformats.org/drawingml/2006/table">
            <a:tbl>
              <a:tblPr firstRow="1" bandRow="1">
                <a:tableStyleId>{5940675A-B579-460E-94D1-54222C63F5DA}</a:tableStyleId>
              </a:tblPr>
              <a:tblGrid>
                <a:gridCol w="871855"/>
                <a:gridCol w="4338955"/>
                <a:gridCol w="1303655"/>
              </a:tblGrid>
              <a:tr h="28003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章</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名    称</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子目个数</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003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一</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土石方工程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200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003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二</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防护、支护、围护工程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143</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003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三</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地基处理工程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49</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003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四</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措施项目工程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5</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0035">
                <a:tc>
                  <a:txBody>
                    <a:bodyPr/>
                    <a:p>
                      <a:pPr indent="0" algn="ctr">
                        <a:buNone/>
                      </a:pPr>
                      <a:r>
                        <a:rPr lang="en-US" sz="2000" b="0">
                          <a:latin typeface="Calibri" panose="020F0502020204030204" pitchFamily="34" charset="0"/>
                          <a:cs typeface="Calibri" panose="020F0502020204030204" pitchFamily="34" charset="0"/>
                        </a:rPr>
                        <a:t> </a:t>
                      </a:r>
                      <a:endParaRPr lang="en-US" altLang="en-US" sz="20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总    计</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397</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97535" y="1155700"/>
            <a:ext cx="8091170" cy="5168900"/>
          </a:xfrm>
        </p:spPr>
        <p:txBody>
          <a:bodyPr/>
          <a:p>
            <a:endParaRPr lang="zh-CN" altLang="en-US" b="1" smtClean="0">
              <a:latin typeface="宋体" panose="02010600030101010101" pitchFamily="2" charset="-122"/>
            </a:endParaRPr>
          </a:p>
          <a:p>
            <a:endParaRPr lang="zh-CN" altLang="en-US"/>
          </a:p>
        </p:txBody>
      </p:sp>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891540" y="982345"/>
            <a:ext cx="7694930" cy="4892675"/>
          </a:xfrm>
          <a:prstGeom prst="rect">
            <a:avLst/>
          </a:prstGeom>
          <a:noFill/>
          <a:ln w="9525">
            <a:noFill/>
          </a:ln>
        </p:spPr>
        <p:txBody>
          <a:bodyPr wrap="square">
            <a:spAutoFit/>
          </a:bodyPr>
          <a:p>
            <a:pPr marL="0" indent="266700"/>
            <a:r>
              <a:rPr lang="zh-CN" sz="2400" b="0">
                <a:ea typeface="宋体" panose="02010600030101010101" pitchFamily="2" charset="-122"/>
              </a:rPr>
              <a:t>挖土中遇含碎、砾石体积为</a:t>
            </a:r>
            <a:r>
              <a:rPr lang="zh-CN" sz="2400" b="0">
                <a:ea typeface="宋体" panose="02010600030101010101" pitchFamily="2" charset="-122"/>
                <a:cs typeface="Times New Roman" panose="02020603050405020304" pitchFamily="18" charset="0"/>
              </a:rPr>
              <a:t>31%～50%的密实黏性土或黄土时，按挖四类土相应定额项目基价乘以1.43。碎、砾石含量超过50%时，另行处理。</a:t>
            </a:r>
            <a:r>
              <a:rPr lang="zh-CN" sz="2400" b="0">
                <a:ea typeface="宋体" panose="02010600030101010101" pitchFamily="2" charset="-122"/>
              </a:rPr>
              <a:t>本定额不包括土方、石方外弃的场地占用消纳费用，发生时应另计算。汽车运土时运输道路按一、二、三类道路综合取定的，已考虑了运输过程中道路中道路清理的人工，当需要铺筑材料时，另行计算。汽车（人力车）重车上坡降效因素，已综合在相应的运输定额项目中，不另行计算。人工、人力车、汽车的负载上坡（坡度</a:t>
            </a:r>
            <a:r>
              <a:rPr lang="zh-CN" sz="2400" b="0">
                <a:ea typeface="宋体" panose="02010600030101010101" pitchFamily="2" charset="-122"/>
                <a:cs typeface="Times New Roman" panose="02020603050405020304" pitchFamily="18" charset="0"/>
              </a:rPr>
              <a:t>≤15%）降效因素，已综合在相应运输项目中，不另行计算。推土机、装载机负载上坡时，其降效因素按坡道斜长乘以下表相应系数计算。</a:t>
            </a:r>
            <a:endParaRPr lang="zh-CN" altLang="en-US" sz="2400"/>
          </a:p>
        </p:txBody>
      </p:sp>
    </p:spTree>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84200" y="1294765"/>
            <a:ext cx="8104505" cy="5029835"/>
          </a:xfrm>
        </p:spPr>
        <p:txBody>
          <a:bodyPr/>
          <a:p>
            <a:endParaRPr lang="zh-CN" altLang="en-US" b="1" smtClean="0">
              <a:latin typeface="宋体" panose="02010600030101010101" pitchFamily="2" charset="-122"/>
            </a:endParaRPr>
          </a:p>
          <a:p>
            <a:endParaRPr lang="zh-CN" altLang="en-US"/>
          </a:p>
        </p:txBody>
      </p:sp>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2032000" y="1116013"/>
            <a:ext cx="5080000" cy="460375"/>
          </a:xfrm>
          <a:prstGeom prst="rect">
            <a:avLst/>
          </a:prstGeom>
          <a:noFill/>
          <a:ln w="9525">
            <a:noFill/>
          </a:ln>
        </p:spPr>
        <p:txBody>
          <a:bodyPr>
            <a:spAutoFit/>
          </a:bodyPr>
          <a:p>
            <a:pPr marL="0" indent="266700" algn="ctr"/>
            <a:r>
              <a:rPr lang="zh-CN" sz="2400" b="0">
                <a:ea typeface="宋体" panose="02010600030101010101" pitchFamily="2" charset="-122"/>
              </a:rPr>
              <a:t>重车上坡降效系数表</a:t>
            </a:r>
            <a:endParaRPr lang="zh-CN" altLang="en-US" sz="2400"/>
          </a:p>
        </p:txBody>
      </p:sp>
      <p:graphicFrame>
        <p:nvGraphicFramePr>
          <p:cNvPr id="2" name="表格 1"/>
          <p:cNvGraphicFramePr/>
          <p:nvPr/>
        </p:nvGraphicFramePr>
        <p:xfrm>
          <a:off x="1604010" y="1577340"/>
          <a:ext cx="5825490" cy="2026285"/>
        </p:xfrm>
        <a:graphic>
          <a:graphicData uri="http://schemas.openxmlformats.org/drawingml/2006/table">
            <a:tbl>
              <a:tblPr firstRow="1" bandRow="1">
                <a:tableStyleId>{5940675A-B579-460E-94D1-54222C63F5DA}</a:tableStyleId>
              </a:tblPr>
              <a:tblGrid>
                <a:gridCol w="1165225"/>
                <a:gridCol w="1163320"/>
                <a:gridCol w="1165225"/>
                <a:gridCol w="1165225"/>
                <a:gridCol w="1166495"/>
              </a:tblGrid>
              <a:tr h="99441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坡度（%）</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5～10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≤15</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≤25</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3187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系 数</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1.75</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2.00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2.25</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2.50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736725" y="3603625"/>
            <a:ext cx="6041390" cy="1176020"/>
          </a:xfrm>
          <a:prstGeom prst="rect">
            <a:avLst/>
          </a:prstGeom>
          <a:noFill/>
          <a:ln w="9525">
            <a:noFill/>
          </a:ln>
        </p:spPr>
        <p:txBody>
          <a:bodyPr wrap="square">
            <a:spAutoFit/>
          </a:bodyPr>
          <a:p>
            <a:pPr marL="0" indent="266700"/>
            <a:endParaRPr lang="zh-CN" sz="1050" b="0">
              <a:ea typeface="宋体" panose="02010600030101010101" pitchFamily="2" charset="-122"/>
            </a:endParaRPr>
          </a:p>
          <a:p>
            <a:pPr marL="0" indent="266700"/>
            <a:r>
              <a:rPr lang="zh-CN" sz="2000" b="0">
                <a:ea typeface="宋体" panose="02010600030101010101" pitchFamily="2" charset="-122"/>
              </a:rPr>
              <a:t>        本章定额未包括现场障碍物清除、地下常水位以下的施工降水、土石方开挖过程中的地表水排除与边坡支护，实际发生时应另行计算。</a:t>
            </a:r>
            <a:endParaRPr lang="zh-CN" altLang="en-US" sz="2000"/>
          </a:p>
        </p:txBody>
      </p:sp>
    </p:spTree>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28320" y="1421130"/>
            <a:ext cx="8160385" cy="4903470"/>
          </a:xfrm>
        </p:spPr>
        <p:txBody>
          <a:bodyPr/>
          <a:p>
            <a:endParaRPr lang="zh-CN" altLang="en-US" b="1" smtClean="0">
              <a:latin typeface="宋体" panose="02010600030101010101" pitchFamily="2" charset="-122"/>
            </a:endParaRPr>
          </a:p>
          <a:p>
            <a:endParaRPr lang="zh-CN" altLang="en-US"/>
          </a:p>
          <a:p>
            <a:endParaRPr lang="zh-CN" altLang="en-US"/>
          </a:p>
        </p:txBody>
      </p:sp>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059180" y="1015365"/>
            <a:ext cx="7054215" cy="3046095"/>
          </a:xfrm>
          <a:prstGeom prst="rect">
            <a:avLst/>
          </a:prstGeom>
          <a:noFill/>
          <a:ln w="9525">
            <a:noFill/>
          </a:ln>
        </p:spPr>
        <p:txBody>
          <a:bodyPr wrap="square">
            <a:spAutoFit/>
          </a:bodyPr>
          <a:p>
            <a:pPr marL="0" indent="266700"/>
            <a:r>
              <a:rPr lang="zh-CN" sz="2400" b="0">
                <a:latin typeface="Calibri" panose="020F0502020204030204" pitchFamily="34" charset="0"/>
                <a:ea typeface="宋体" panose="02010600030101010101" pitchFamily="2" charset="-122"/>
              </a:rPr>
              <a:t>第二章</a:t>
            </a:r>
            <a:r>
              <a:rPr lang="en-US" sz="2400" b="0">
                <a:latin typeface="Calibri" panose="020F0502020204030204" pitchFamily="34" charset="0"/>
                <a:ea typeface="宋体" panose="02010600030101010101" pitchFamily="2" charset="-122"/>
                <a:cs typeface="Times New Roman" panose="02020603050405020304" pitchFamily="18" charset="0"/>
              </a:rPr>
              <a:t>  </a:t>
            </a:r>
            <a:r>
              <a:rPr lang="zh-CN" sz="2400" b="0">
                <a:latin typeface="Calibri" panose="020F0502020204030204" pitchFamily="34" charset="0"/>
                <a:ea typeface="宋体" panose="02010600030101010101" pitchFamily="2" charset="-122"/>
              </a:rPr>
              <a:t>防护、支护、围护工程</a:t>
            </a:r>
            <a:r>
              <a:rPr lang="en-US" sz="2400" b="0">
                <a:latin typeface="宋体" panose="02010600030101010101" pitchFamily="2" charset="-122"/>
                <a:ea typeface="宋体" panose="02010600030101010101" pitchFamily="2" charset="-122"/>
              </a:rPr>
              <a:t>    </a:t>
            </a:r>
            <a:endParaRPr lang="en-US" sz="2400" b="0">
              <a:latin typeface="宋体" panose="02010600030101010101" pitchFamily="2" charset="-122"/>
              <a:ea typeface="宋体" panose="02010600030101010101" pitchFamily="2" charset="-122"/>
            </a:endParaRPr>
          </a:p>
          <a:p>
            <a:pPr marL="0" indent="266700"/>
            <a:r>
              <a:rPr lang="zh-CN" sz="2400" b="0">
                <a:ea typeface="宋体" panose="02010600030101010101" pitchFamily="2" charset="-122"/>
              </a:rPr>
              <a:t>土钉、锚杆、锚索设计与定额取定的浆体材料用量不同时，可以调整。</a:t>
            </a:r>
            <a:r>
              <a:rPr lang="zh-CN" sz="2400" b="0">
                <a:latin typeface="Calibri" panose="020F0502020204030204" pitchFamily="34" charset="0"/>
                <a:ea typeface="宋体" panose="02010600030101010101" pitchFamily="2" charset="-122"/>
              </a:rPr>
              <a:t>      定额中的入岩增加费是按较硬岩编制的，当岩石类别不同时按规定计算。软岩不另计算入岩增加费；较软岩按相应子目乘以系数</a:t>
            </a:r>
            <a:r>
              <a:rPr lang="en-US" sz="2400" b="0">
                <a:latin typeface="Calibri" panose="020F0502020204030204" pitchFamily="34" charset="0"/>
                <a:ea typeface="宋体" panose="02010600030101010101" pitchFamily="2" charset="-122"/>
                <a:cs typeface="Times New Roman" panose="02020603050405020304" pitchFamily="18" charset="0"/>
              </a:rPr>
              <a:t>0.8</a:t>
            </a:r>
            <a:r>
              <a:rPr lang="zh-CN" sz="2400" b="0">
                <a:latin typeface="Calibri" panose="020F0502020204030204" pitchFamily="34" charset="0"/>
                <a:ea typeface="宋体" panose="02010600030101010101" pitchFamily="2" charset="-122"/>
              </a:rPr>
              <a:t>；坚硬岩按相应子目乘以系数</a:t>
            </a:r>
            <a:r>
              <a:rPr lang="en-US" sz="2400" b="0">
                <a:latin typeface="Calibri" panose="020F0502020204030204" pitchFamily="34" charset="0"/>
                <a:ea typeface="宋体" panose="02010600030101010101" pitchFamily="2" charset="-122"/>
              </a:rPr>
              <a:t>1.2</a:t>
            </a:r>
            <a:r>
              <a:rPr lang="zh-CN" sz="2400" b="0">
                <a:latin typeface="Calibri" panose="020F0502020204030204" pitchFamily="34" charset="0"/>
                <a:ea typeface="宋体" panose="02010600030101010101" pitchFamily="2" charset="-122"/>
              </a:rPr>
              <a:t>。</a:t>
            </a:r>
            <a:endParaRPr lang="zh-CN" altLang="en-US" sz="2400"/>
          </a:p>
        </p:txBody>
      </p:sp>
    </p:spTree>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p:cNvSpPr>
          <p:nvPr>
            <p:ph type="body" idx="4294967295"/>
          </p:nvPr>
        </p:nvSpPr>
        <p:spPr>
          <a:xfrm>
            <a:off x="485775" y="1014730"/>
            <a:ext cx="8202930" cy="5309870"/>
          </a:xfrm>
        </p:spPr>
        <p:txBody>
          <a:bodyPr/>
          <a:lstStyle/>
          <a:p>
            <a:pPr marL="0" indent="0">
              <a:buNone/>
            </a:pPr>
            <a:endParaRPr lang="zh-CN" altLang="en-US" sz="2400" smtClean="0">
              <a:latin typeface="宋体" panose="02010600030101010101" pitchFamily="2" charset="-122"/>
            </a:endParaRPr>
          </a:p>
          <a:p>
            <a:pPr marL="0" indent="0">
              <a:buNone/>
            </a:pPr>
            <a:endParaRPr lang="zh-CN" altLang="en-US" sz="2400" smtClean="0">
              <a:latin typeface="宋体" panose="02010600030101010101" pitchFamily="2" charset="-122"/>
            </a:endParaRPr>
          </a:p>
        </p:txBody>
      </p:sp>
      <p:sp>
        <p:nvSpPr>
          <p:cNvPr id="100" name="文本框 99"/>
          <p:cNvSpPr txBox="1"/>
          <p:nvPr/>
        </p:nvSpPr>
        <p:spPr>
          <a:xfrm>
            <a:off x="1536700" y="751840"/>
            <a:ext cx="5664200" cy="1476375"/>
          </a:xfrm>
          <a:prstGeom prst="rect">
            <a:avLst/>
          </a:prstGeom>
          <a:noFill/>
          <a:ln w="9525">
            <a:noFill/>
          </a:ln>
        </p:spPr>
        <p:txBody>
          <a:bodyPr wrap="square">
            <a:spAutoFit/>
          </a:bodyPr>
          <a:p>
            <a:pPr marL="0" indent="0"/>
            <a:r>
              <a:rPr lang="en-US" sz="1800" b="0">
                <a:latin typeface="Calibri" panose="020F0502020204030204" pitchFamily="34" charset="0"/>
                <a:ea typeface="宋体" panose="02010600030101010101" pitchFamily="2" charset="-122"/>
                <a:cs typeface="Times New Roman" panose="02020603050405020304" pitchFamily="18" charset="0"/>
              </a:rPr>
              <a:t> </a:t>
            </a:r>
            <a:r>
              <a:rPr lang="zh-CN" sz="1800" b="0">
                <a:latin typeface="Calibri" panose="020F0502020204030204" pitchFamily="34" charset="0"/>
                <a:ea typeface="宋体" panose="02010600030101010101" pitchFamily="2" charset="-122"/>
              </a:rPr>
              <a:t>地下连续墙双轮铣成槽：</a:t>
            </a:r>
            <a:r>
              <a:rPr lang="en-US" sz="1800" b="0">
                <a:latin typeface="Calibri" panose="020F0502020204030204" pitchFamily="34" charset="0"/>
                <a:ea typeface="宋体" panose="02010600030101010101" pitchFamily="2" charset="-122"/>
                <a:cs typeface="Times New Roman" panose="02020603050405020304" pitchFamily="18" charset="0"/>
              </a:rPr>
              <a:t>1</a:t>
            </a:r>
            <a:r>
              <a:rPr lang="zh-CN" sz="1800" b="0">
                <a:latin typeface="Calibri" panose="020F0502020204030204" pitchFamily="34" charset="0"/>
                <a:ea typeface="宋体" panose="02010600030101010101" pitchFamily="2" charset="-122"/>
              </a:rPr>
              <a:t>、本项目土层指不含有粒径大于</a:t>
            </a:r>
            <a:r>
              <a:rPr lang="en-US" sz="1800" b="0">
                <a:latin typeface="Calibri" panose="020F0502020204030204" pitchFamily="34" charset="0"/>
                <a:ea typeface="宋体" panose="02010600030101010101" pitchFamily="2" charset="-122"/>
                <a:cs typeface="Times New Roman" panose="02020603050405020304" pitchFamily="18" charset="0"/>
              </a:rPr>
              <a:t>200mm </a:t>
            </a:r>
            <a:r>
              <a:rPr lang="zh-CN" sz="1800" b="0">
                <a:latin typeface="Calibri" panose="020F0502020204030204" pitchFamily="34" charset="0"/>
                <a:ea typeface="宋体" panose="02010600030101010101" pitchFamily="2" charset="-122"/>
              </a:rPr>
              <a:t>的漂石、块石孤石等的土层。</a:t>
            </a:r>
            <a:r>
              <a:rPr lang="en-US" sz="1800" b="0">
                <a:latin typeface="Calibri" panose="020F0502020204030204" pitchFamily="34" charset="0"/>
                <a:ea typeface="宋体" panose="02010600030101010101" pitchFamily="2" charset="-122"/>
                <a:cs typeface="Times New Roman" panose="02020603050405020304" pitchFamily="18" charset="0"/>
              </a:rPr>
              <a:t>2</a:t>
            </a:r>
            <a:r>
              <a:rPr lang="zh-CN" sz="1800" b="0">
                <a:latin typeface="Calibri" panose="020F0502020204030204" pitchFamily="34" charset="0"/>
                <a:ea typeface="宋体" panose="02010600030101010101" pitchFamily="2" charset="-122"/>
              </a:rPr>
              <a:t>、本项目按成槽厚度</a:t>
            </a:r>
            <a:r>
              <a:rPr lang="en-US" sz="1800" b="0">
                <a:latin typeface="Calibri" panose="020F0502020204030204" pitchFamily="34" charset="0"/>
                <a:ea typeface="宋体" panose="02010600030101010101" pitchFamily="2" charset="-122"/>
                <a:cs typeface="Times New Roman" panose="02020603050405020304" pitchFamily="18" charset="0"/>
              </a:rPr>
              <a:t>0.8m</a:t>
            </a:r>
            <a:r>
              <a:rPr lang="zh-CN" sz="1800" b="0">
                <a:latin typeface="Calibri" panose="020F0502020204030204" pitchFamily="34" charset="0"/>
                <a:ea typeface="宋体" panose="02010600030101010101" pitchFamily="2" charset="-122"/>
              </a:rPr>
              <a:t>考虑的，如厚度不同时，按下表系数调整人工、机械</a:t>
            </a:r>
            <a:r>
              <a:rPr lang="zh-CN" sz="1050" b="0">
                <a:latin typeface="Calibri" panose="020F0502020204030204" pitchFamily="34" charset="0"/>
                <a:ea typeface="宋体" panose="02010600030101010101" pitchFamily="2" charset="-122"/>
              </a:rPr>
              <a:t>：</a:t>
            </a:r>
            <a:endParaRPr lang="zh-CN" altLang="en-US"/>
          </a:p>
        </p:txBody>
      </p:sp>
      <p:graphicFrame>
        <p:nvGraphicFramePr>
          <p:cNvPr id="2" name="表格 1"/>
          <p:cNvGraphicFramePr/>
          <p:nvPr/>
        </p:nvGraphicFramePr>
        <p:xfrm>
          <a:off x="1536700" y="2228215"/>
          <a:ext cx="5906770" cy="1144270"/>
        </p:xfrm>
        <a:graphic>
          <a:graphicData uri="http://schemas.openxmlformats.org/drawingml/2006/table">
            <a:tbl>
              <a:tblPr firstRow="1" bandRow="1">
                <a:tableStyleId>{5940675A-B579-460E-94D1-54222C63F5DA}</a:tableStyleId>
              </a:tblPr>
              <a:tblGrid>
                <a:gridCol w="1345565"/>
                <a:gridCol w="796290"/>
                <a:gridCol w="796925"/>
                <a:gridCol w="998220"/>
                <a:gridCol w="983615"/>
                <a:gridCol w="986155"/>
              </a:tblGrid>
              <a:tr h="57213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厚度</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pitchFamily="34" charset="0"/>
                          <a:cs typeface="Calibri" panose="020F0502020204030204" pitchFamily="34" charset="0"/>
                        </a:rPr>
                        <a:t>0.6m</a:t>
                      </a:r>
                      <a:endParaRPr lang="en-US" altLang="en-US" sz="20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pitchFamily="34" charset="0"/>
                          <a:cs typeface="Calibri" panose="020F0502020204030204" pitchFamily="34" charset="0"/>
                        </a:rPr>
                        <a:t>0.8m</a:t>
                      </a:r>
                      <a:endParaRPr lang="en-US" altLang="en-US" sz="20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pitchFamily="34" charset="0"/>
                          <a:cs typeface="Calibri" panose="020F0502020204030204" pitchFamily="34" charset="0"/>
                        </a:rPr>
                        <a:t>1.0m</a:t>
                      </a:r>
                      <a:endParaRPr lang="en-US" altLang="en-US" sz="20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pitchFamily="34" charset="0"/>
                          <a:cs typeface="Calibri" panose="020F0502020204030204" pitchFamily="34" charset="0"/>
                        </a:rPr>
                        <a:t>1.2m</a:t>
                      </a:r>
                      <a:endParaRPr lang="en-US" altLang="en-US" sz="20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pitchFamily="34" charset="0"/>
                          <a:cs typeface="Calibri" panose="020F0502020204030204" pitchFamily="34" charset="0"/>
                        </a:rPr>
                        <a:t>1.5m</a:t>
                      </a:r>
                      <a:endParaRPr lang="en-US" altLang="en-US" sz="20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7213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调整系数</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pitchFamily="34" charset="0"/>
                          <a:cs typeface="Calibri" panose="020F0502020204030204" pitchFamily="34" charset="0"/>
                        </a:rPr>
                        <a:t>1.02</a:t>
                      </a:r>
                      <a:endParaRPr lang="en-US" altLang="en-US" sz="20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pitchFamily="34" charset="0"/>
                          <a:cs typeface="Calibri" panose="020F0502020204030204" pitchFamily="34" charset="0"/>
                        </a:rPr>
                        <a:t>1.00</a:t>
                      </a:r>
                      <a:endParaRPr lang="en-US" altLang="en-US" sz="20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pitchFamily="34" charset="0"/>
                          <a:cs typeface="Calibri" panose="020F0502020204030204" pitchFamily="34" charset="0"/>
                        </a:rPr>
                        <a:t>0.98</a:t>
                      </a:r>
                      <a:endParaRPr lang="en-US" altLang="en-US" sz="20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pitchFamily="34" charset="0"/>
                          <a:cs typeface="Calibri" panose="020F0502020204030204" pitchFamily="34" charset="0"/>
                        </a:rPr>
                        <a:t>0.95</a:t>
                      </a:r>
                      <a:endParaRPr lang="en-US" altLang="en-US" sz="20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pitchFamily="34" charset="0"/>
                          <a:cs typeface="Calibri" panose="020F0502020204030204" pitchFamily="34" charset="0"/>
                        </a:rPr>
                        <a:t>0.92</a:t>
                      </a:r>
                      <a:endParaRPr lang="en-US" altLang="en-US" sz="20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1536065" y="3258185"/>
            <a:ext cx="6057900" cy="3022600"/>
          </a:xfrm>
          <a:prstGeom prst="rect">
            <a:avLst/>
          </a:prstGeom>
          <a:noFill/>
          <a:ln w="9525">
            <a:noFill/>
          </a:ln>
        </p:spPr>
        <p:txBody>
          <a:bodyPr wrap="square">
            <a:spAutoFit/>
          </a:bodyPr>
          <a:p>
            <a:pPr marL="0" indent="266700"/>
            <a:endParaRPr lang="en-US" sz="1050" b="0">
              <a:latin typeface="Calibri" panose="020F0502020204030204" pitchFamily="34" charset="0"/>
              <a:ea typeface="宋体" panose="02010600030101010101" pitchFamily="2" charset="-122"/>
              <a:cs typeface="Times New Roman" panose="02020603050405020304" pitchFamily="18" charset="0"/>
            </a:endParaRPr>
          </a:p>
          <a:p>
            <a:pPr marL="0" indent="266700"/>
            <a:r>
              <a:rPr lang="en-US" sz="2000" b="0">
                <a:latin typeface="Calibri" panose="020F0502020204030204" pitchFamily="34" charset="0"/>
                <a:ea typeface="宋体" panose="02010600030101010101" pitchFamily="2" charset="-122"/>
                <a:cs typeface="Times New Roman" panose="02020603050405020304" pitchFamily="18" charset="0"/>
              </a:rPr>
              <a:t>3</a:t>
            </a:r>
            <a:r>
              <a:rPr lang="zh-CN" sz="2000" b="0">
                <a:latin typeface="Calibri" panose="020F0502020204030204" pitchFamily="34" charset="0"/>
                <a:ea typeface="宋体" panose="02010600030101010101" pitchFamily="2" charset="-122"/>
              </a:rPr>
              <a:t>、本项目按设计成槽深度</a:t>
            </a:r>
            <a:r>
              <a:rPr lang="en-US" sz="2000" b="0">
                <a:latin typeface="Calibri" panose="020F0502020204030204" pitchFamily="34" charset="0"/>
                <a:ea typeface="宋体" panose="02010600030101010101" pitchFamily="2" charset="-122"/>
                <a:cs typeface="Times New Roman" panose="02020603050405020304" pitchFamily="18" charset="0"/>
              </a:rPr>
              <a:t>40m</a:t>
            </a:r>
            <a:r>
              <a:rPr lang="zh-CN" sz="2000" b="0">
                <a:latin typeface="Calibri" panose="020F0502020204030204" pitchFamily="34" charset="0"/>
                <a:ea typeface="宋体" panose="02010600030101010101" pitchFamily="2" charset="-122"/>
              </a:rPr>
              <a:t>内考虑的，如设计成槽深度超过</a:t>
            </a:r>
            <a:r>
              <a:rPr lang="en-US" sz="2000" b="0">
                <a:latin typeface="Calibri" panose="020F0502020204030204" pitchFamily="34" charset="0"/>
                <a:ea typeface="宋体" panose="02010600030101010101" pitchFamily="2" charset="-122"/>
                <a:cs typeface="Times New Roman" panose="02020603050405020304" pitchFamily="18" charset="0"/>
              </a:rPr>
              <a:t>40m</a:t>
            </a:r>
            <a:r>
              <a:rPr lang="zh-CN" sz="2000" b="0">
                <a:latin typeface="Calibri" panose="020F0502020204030204" pitchFamily="34" charset="0"/>
                <a:ea typeface="宋体" panose="02010600030101010101" pitchFamily="2" charset="-122"/>
              </a:rPr>
              <a:t>时，</a:t>
            </a:r>
            <a:r>
              <a:rPr lang="en-US" sz="2000" b="0">
                <a:latin typeface="Calibri" panose="020F0502020204030204" pitchFamily="34" charset="0"/>
                <a:ea typeface="宋体" panose="02010600030101010101" pitchFamily="2" charset="-122"/>
                <a:cs typeface="Times New Roman" panose="02020603050405020304" pitchFamily="18" charset="0"/>
              </a:rPr>
              <a:t>40m</a:t>
            </a:r>
            <a:r>
              <a:rPr lang="zh-CN" sz="2000" b="0">
                <a:latin typeface="Calibri" panose="020F0502020204030204" pitchFamily="34" charset="0"/>
                <a:ea typeface="宋体" panose="02010600030101010101" pitchFamily="2" charset="-122"/>
              </a:rPr>
              <a:t>～</a:t>
            </a:r>
            <a:r>
              <a:rPr lang="en-US" sz="2000" b="0">
                <a:latin typeface="Calibri" panose="020F0502020204030204" pitchFamily="34" charset="0"/>
                <a:ea typeface="宋体" panose="02010600030101010101" pitchFamily="2" charset="-122"/>
                <a:cs typeface="Times New Roman" panose="02020603050405020304" pitchFamily="18" charset="0"/>
              </a:rPr>
              <a:t>60m</a:t>
            </a:r>
            <a:r>
              <a:rPr lang="zh-CN" sz="2000" b="0">
                <a:latin typeface="Calibri" panose="020F0502020204030204" pitchFamily="34" charset="0"/>
                <a:ea typeface="宋体" panose="02010600030101010101" pitchFamily="2" charset="-122"/>
              </a:rPr>
              <a:t>部分，其定额人工、机械调整系数为</a:t>
            </a:r>
            <a:r>
              <a:rPr lang="en-US" sz="2000" b="0">
                <a:latin typeface="Calibri" panose="020F0502020204030204" pitchFamily="34" charset="0"/>
                <a:ea typeface="宋体" panose="02010600030101010101" pitchFamily="2" charset="-122"/>
                <a:cs typeface="Times New Roman" panose="02020603050405020304" pitchFamily="18" charset="0"/>
              </a:rPr>
              <a:t>1.1</a:t>
            </a:r>
            <a:r>
              <a:rPr lang="zh-CN" sz="2000" b="0">
                <a:latin typeface="Calibri" panose="020F0502020204030204" pitchFamily="34" charset="0"/>
                <a:ea typeface="宋体" panose="02010600030101010101" pitchFamily="2" charset="-122"/>
              </a:rPr>
              <a:t>，超过</a:t>
            </a:r>
            <a:r>
              <a:rPr lang="en-US" sz="2000" b="0">
                <a:latin typeface="Calibri" panose="020F0502020204030204" pitchFamily="34" charset="0"/>
                <a:ea typeface="宋体" panose="02010600030101010101" pitchFamily="2" charset="-122"/>
                <a:cs typeface="Times New Roman" panose="02020603050405020304" pitchFamily="18" charset="0"/>
              </a:rPr>
              <a:t>60m</a:t>
            </a:r>
            <a:r>
              <a:rPr lang="zh-CN" sz="2000" b="0">
                <a:latin typeface="Calibri" panose="020F0502020204030204" pitchFamily="34" charset="0"/>
                <a:ea typeface="宋体" panose="02010600030101010101" pitchFamily="2" charset="-122"/>
              </a:rPr>
              <a:t>部分，人工、机械调整系数为</a:t>
            </a:r>
            <a:r>
              <a:rPr lang="en-US" sz="2000" b="0">
                <a:latin typeface="Calibri" panose="020F0502020204030204" pitchFamily="34" charset="0"/>
                <a:ea typeface="宋体" panose="02010600030101010101" pitchFamily="2" charset="-122"/>
                <a:cs typeface="Times New Roman" panose="02020603050405020304" pitchFamily="18" charset="0"/>
              </a:rPr>
              <a:t>1.2</a:t>
            </a:r>
            <a:r>
              <a:rPr lang="zh-CN" sz="2000" b="0">
                <a:latin typeface="Calibri" panose="020F0502020204030204" pitchFamily="34" charset="0"/>
                <a:ea typeface="宋体" panose="02010600030101010101" pitchFamily="2" charset="-122"/>
              </a:rPr>
              <a:t>。</a:t>
            </a:r>
            <a:r>
              <a:rPr lang="en-US" sz="2000" b="0">
                <a:latin typeface="Calibri" panose="020F0502020204030204" pitchFamily="34" charset="0"/>
                <a:ea typeface="宋体" panose="02010600030101010101" pitchFamily="2" charset="-122"/>
                <a:cs typeface="Times New Roman" panose="02020603050405020304" pitchFamily="18" charset="0"/>
              </a:rPr>
              <a:t>4</a:t>
            </a:r>
            <a:r>
              <a:rPr lang="zh-CN" sz="2000" b="0">
                <a:latin typeface="Calibri" panose="020F0502020204030204" pitchFamily="34" charset="0"/>
                <a:ea typeface="宋体" panose="02010600030101010101" pitchFamily="2" charset="-122"/>
              </a:rPr>
              <a:t>、双轮铣在单轴饱和抗压强度大于</a:t>
            </a:r>
            <a:r>
              <a:rPr lang="en-US" sz="2000" b="0">
                <a:latin typeface="Calibri" panose="020F0502020204030204" pitchFamily="34" charset="0"/>
                <a:ea typeface="宋体" panose="02010600030101010101" pitchFamily="2" charset="-122"/>
                <a:cs typeface="Times New Roman" panose="02020603050405020304" pitchFamily="18" charset="0"/>
              </a:rPr>
              <a:t>60MPa</a:t>
            </a:r>
            <a:r>
              <a:rPr lang="zh-CN" sz="2000" b="0">
                <a:latin typeface="Calibri" panose="020F0502020204030204" pitchFamily="34" charset="0"/>
                <a:ea typeface="宋体" panose="02010600030101010101" pitchFamily="2" charset="-122"/>
              </a:rPr>
              <a:t>岩石层内成槽，在该同一岩性岩石厚度内增加定额调整系数</a:t>
            </a:r>
            <a:r>
              <a:rPr lang="en-US" sz="2000" b="0">
                <a:latin typeface="Calibri" panose="020F0502020204030204" pitchFamily="34" charset="0"/>
                <a:ea typeface="宋体" panose="02010600030101010101" pitchFamily="2" charset="-122"/>
                <a:cs typeface="Times New Roman" panose="02020603050405020304" pitchFamily="18" charset="0"/>
              </a:rPr>
              <a:t>1.15</a:t>
            </a:r>
            <a:r>
              <a:rPr lang="zh-CN" sz="2000" b="0">
                <a:latin typeface="Calibri" panose="020F0502020204030204" pitchFamily="34" charset="0"/>
                <a:ea typeface="宋体" panose="02010600030101010101" pitchFamily="2" charset="-122"/>
              </a:rPr>
              <a:t>。</a:t>
            </a:r>
            <a:r>
              <a:rPr lang="en-US" sz="2000" b="0">
                <a:latin typeface="Calibri" panose="020F0502020204030204" pitchFamily="34" charset="0"/>
                <a:ea typeface="宋体" panose="02010600030101010101" pitchFamily="2" charset="-122"/>
                <a:cs typeface="Times New Roman" panose="02020603050405020304" pitchFamily="18" charset="0"/>
              </a:rPr>
              <a:t>5</a:t>
            </a:r>
            <a:r>
              <a:rPr lang="zh-CN" sz="2000" b="0">
                <a:latin typeface="Calibri" panose="020F0502020204030204" pitchFamily="34" charset="0"/>
                <a:ea typeface="宋体" panose="02010600030101010101" pitchFamily="2" charset="-122"/>
              </a:rPr>
              <a:t>、本定额项目关于厚度和深度的调整系数按相乘处理。</a:t>
            </a:r>
            <a:endParaRPr lang="zh-CN" altLang="en-US" sz="2000"/>
          </a:p>
        </p:txBody>
      </p:sp>
    </p:spTree>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774700" y="967105"/>
            <a:ext cx="7785100" cy="4492625"/>
          </a:xfrm>
          <a:prstGeom prst="rect">
            <a:avLst/>
          </a:prstGeom>
          <a:noFill/>
          <a:ln w="9525">
            <a:noFill/>
          </a:ln>
        </p:spPr>
        <p:txBody>
          <a:bodyPr wrap="square">
            <a:spAutoFit/>
          </a:bodyPr>
          <a:p>
            <a:pPr marL="0" indent="266700"/>
            <a:r>
              <a:rPr lang="en-US" altLang="zh-CN" sz="2200" b="0">
                <a:ea typeface="宋体" panose="02010600030101010101" pitchFamily="2" charset="-122"/>
              </a:rPr>
              <a:t>        </a:t>
            </a:r>
            <a:r>
              <a:rPr lang="zh-CN" sz="2200" b="0">
                <a:ea typeface="宋体" panose="02010600030101010101" pitchFamily="2" charset="-122"/>
              </a:rPr>
              <a:t>打拔工具桩均以直桩为准，如遇打斜桩（斜度≤1：6，包括俯打、仰打），按相应项目人工、机械乘以系数1.35。钢板桩按密打计算，如钢板桩需要疏打时，执行相应定额，人工乘以系数1.05。        钢板桩的防腐费用等已包括在其他材料费用中。        打拔槽型钢板桩按摊销量计算，若槽型钢板桩打入后无法拔出时，可按实际用量加损耗计算。槽形钢板桩按1%计算损耗率。        槽坑支护定额是按6m以内执行槽型钢板桩，超过6m执行拉森钢板桩相应项目。        钢围檩、钢支撑、挡土板等项目可执行《湖北省建设工程公共专业消耗量定额及全费用基价表》第二章地基处理及边坡支护工程相关子目。</a:t>
            </a:r>
            <a:endParaRPr lang="zh-CN" altLang="en-US" sz="2200"/>
          </a:p>
        </p:txBody>
      </p:sp>
    </p:spTree>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p:cNvSpPr>
          <p:nvPr>
            <p:ph type="body" idx="4294967295"/>
          </p:nvPr>
        </p:nvSpPr>
        <p:spPr>
          <a:xfrm>
            <a:off x="458788" y="981075"/>
            <a:ext cx="8229600" cy="5343525"/>
          </a:xfrm>
        </p:spPr>
        <p:txBody>
          <a:bodyPr/>
          <a:lstStyle/>
          <a:p>
            <a:pPr>
              <a:buFont typeface="Wingdings 2" panose="05020102010507070707" pitchFamily="18" charset="2"/>
              <a:buNone/>
            </a:pPr>
            <a:r>
              <a:rPr lang="en-US" altLang="zh-CN" sz="2400" b="1" smtClean="0">
                <a:latin typeface="宋体" panose="02010600030101010101" pitchFamily="2" charset="-122"/>
              </a:rPr>
              <a:t> </a:t>
            </a:r>
            <a:r>
              <a:rPr lang="en-US" altLang="zh-CN" sz="2400" b="1" smtClean="0">
                <a:latin typeface="+mn-ea"/>
                <a:cs typeface="+mn-ea"/>
              </a:rPr>
              <a:t>第三章  地基处理工程</a:t>
            </a:r>
            <a:endParaRPr lang="en-US" altLang="zh-CN" sz="2400" b="1" smtClean="0">
              <a:latin typeface="+mn-ea"/>
              <a:cs typeface="+mn-ea"/>
            </a:endParaRPr>
          </a:p>
          <a:p>
            <a:pPr>
              <a:buFont typeface="Wingdings 2" panose="05020102010507070707" pitchFamily="18" charset="2"/>
              <a:buNone/>
            </a:pPr>
            <a:r>
              <a:rPr lang="zh-CN" altLang="en-US" sz="2400" smtClean="0">
                <a:latin typeface="+mn-ea"/>
                <a:cs typeface="+mn-ea"/>
              </a:rPr>
              <a:t>       高压旋喷桩喷浆分单重管法、双重管法、三重管法，水泥掺量分别按加固土重1800kg/m3的13%、16%、25%考虑。高压旋喷桩设计水泥用量与定额不同时，应予以调整。泥浆外运执行本定额第二册第二章“泥浆运输”相应子目。</a:t>
            </a:r>
            <a:endParaRPr lang="zh-CN" altLang="en-US" sz="2400" smtClean="0">
              <a:latin typeface="+mn-ea"/>
              <a:cs typeface="+mn-ea"/>
            </a:endParaRPr>
          </a:p>
          <a:p>
            <a:pPr>
              <a:buFont typeface="Wingdings 2" panose="05020102010507070707" pitchFamily="18" charset="2"/>
              <a:buNone/>
            </a:pPr>
            <a:endParaRPr lang="zh-CN" altLang="en-US" sz="2400" smtClean="0">
              <a:latin typeface="+mn-ea"/>
              <a:cs typeface="+mn-ea"/>
            </a:endParaRPr>
          </a:p>
          <a:p>
            <a:pPr>
              <a:buFont typeface="Wingdings 2" panose="05020102010507070707" pitchFamily="18" charset="2"/>
              <a:buNone/>
            </a:pPr>
            <a:r>
              <a:rPr lang="zh-CN" altLang="en-US" sz="2400" smtClean="0">
                <a:latin typeface="+mn-ea"/>
                <a:cs typeface="+mn-ea"/>
              </a:rPr>
              <a:t>       水泥搅拌桩分为深层搅拌法（简称湿法）和粉体喷搅法（简称干法），水泥掺量≤1%时为空搅，空搅部分按相应项目的人工及搅拌机械乘以系数0.5。水泥掺量1%~7%为弱加固，根据水泥掺量计算材料费，人工及搅拌机械消耗量执行空搅部分项目计算规则。水泥掺量＞7%为强加固，执行水泥搅拌桩相应项目。</a:t>
            </a:r>
            <a:endParaRPr lang="zh-CN" altLang="en-US" sz="2400" smtClean="0">
              <a:latin typeface="+mn-ea"/>
              <a:cs typeface="+mn-ea"/>
            </a:endParaRPr>
          </a:p>
        </p:txBody>
      </p:sp>
    </p:spTree>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4535" y="611505"/>
            <a:ext cx="8051165" cy="6000750"/>
          </a:xfrm>
          <a:prstGeom prst="rect">
            <a:avLst/>
          </a:prstGeom>
          <a:noFill/>
          <a:ln w="9525">
            <a:noFill/>
          </a:ln>
        </p:spPr>
        <p:txBody>
          <a:bodyPr wrap="square">
            <a:spAutoFit/>
          </a:bodyPr>
          <a:p>
            <a:pPr marL="0" indent="0"/>
            <a:r>
              <a:rPr lang="en-US" altLang="zh-CN" sz="2400" b="0">
                <a:ea typeface="宋体" panose="02010600030101010101" pitchFamily="2" charset="-122"/>
              </a:rPr>
              <a:t>          </a:t>
            </a:r>
            <a:r>
              <a:rPr lang="zh-CN" sz="2400" b="0">
                <a:ea typeface="宋体" panose="02010600030101010101" pitchFamily="2" charset="-122"/>
              </a:rPr>
              <a:t>水泥搅拌桩中深层搅拌法的单（双）头搅拌桩、三轴水泥搅拌桩定额按二搅二喷施工工艺考虑，设计不同时，每增（减）一搅一喷按相应项目的人工、机械乘以系数0.4进行增（减）。</a:t>
            </a:r>
            <a:endParaRPr lang="zh-CN" sz="2400" b="0">
              <a:ea typeface="宋体" panose="02010600030101010101" pitchFamily="2" charset="-122"/>
            </a:endParaRPr>
          </a:p>
          <a:p>
            <a:pPr marL="0" indent="0"/>
            <a:r>
              <a:rPr lang="zh-CN" sz="2400" b="0">
                <a:ea typeface="宋体" panose="02010600030101010101" pitchFamily="2" charset="-122"/>
              </a:rPr>
              <a:t>          单、双头深层搅拌桩、三轴搅拌桩水泥掺量分别按加固土重（1800kg/m³）的13%和15%考虑，当设计与定额取定不同时，执行相应项目。</a:t>
            </a:r>
            <a:endParaRPr lang="zh-CN" sz="2400" b="0">
              <a:ea typeface="宋体" panose="02010600030101010101" pitchFamily="2" charset="-122"/>
            </a:endParaRPr>
          </a:p>
          <a:p>
            <a:pPr marL="0" indent="0"/>
            <a:r>
              <a:rPr lang="zh-CN" sz="2400" b="0">
                <a:ea typeface="宋体" panose="02010600030101010101" pitchFamily="2" charset="-122"/>
              </a:rPr>
              <a:t>          水泥搅拌桩土方置换运输执行本册第一章“土石方工程”相应项目。</a:t>
            </a:r>
            <a:endParaRPr lang="zh-CN" sz="2400" b="0">
              <a:ea typeface="宋体" panose="02010600030101010101" pitchFamily="2" charset="-122"/>
            </a:endParaRPr>
          </a:p>
          <a:p>
            <a:pPr marL="0" indent="0"/>
            <a:r>
              <a:rPr lang="zh-CN" sz="2400" b="0">
                <a:ea typeface="宋体" panose="02010600030101010101" pitchFamily="2" charset="-122"/>
              </a:rPr>
              <a:t>         与石灰有关的基层定额中石灰均为生石灰，使用时应进行消解石灰。非集中拌合的石灰土混合料，执行小堆沿线消解石灰项目，集中拌合的石灰土混合料，执行集中消解石灰项目。</a:t>
            </a:r>
            <a:endParaRPr lang="zh-CN" altLang="en-US" sz="2400"/>
          </a:p>
        </p:txBody>
      </p:sp>
    </p:spTree>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117600" y="733425"/>
            <a:ext cx="7023100" cy="1938020"/>
          </a:xfrm>
          <a:prstGeom prst="rect">
            <a:avLst/>
          </a:prstGeom>
          <a:noFill/>
          <a:ln w="9525">
            <a:noFill/>
          </a:ln>
        </p:spPr>
        <p:txBody>
          <a:bodyPr wrap="square">
            <a:spAutoFit/>
          </a:bodyPr>
          <a:p>
            <a:pPr marL="0" indent="266700"/>
            <a:r>
              <a:rPr lang="en-US" sz="2000" b="0">
                <a:latin typeface="Calibri" panose="020F0502020204030204" pitchFamily="34" charset="0"/>
                <a:ea typeface="宋体" panose="02010600030101010101" pitchFamily="2" charset="-122"/>
                <a:cs typeface="Times New Roman" panose="02020603050405020304" pitchFamily="18" charset="0"/>
              </a:rPr>
              <a:t>2</a:t>
            </a:r>
            <a:r>
              <a:rPr lang="zh-CN" sz="2000" b="0">
                <a:latin typeface="Calibri" panose="020F0502020204030204" pitchFamily="34" charset="0"/>
                <a:ea typeface="宋体" panose="02010600030101010101" pitchFamily="2" charset="-122"/>
              </a:rPr>
              <a:t>、工程量计算规则的主要变化</a:t>
            </a:r>
            <a:r>
              <a:rPr lang="zh-CN" sz="2000" b="0">
                <a:ea typeface="宋体" panose="02010600030101010101" pitchFamily="2" charset="-122"/>
              </a:rPr>
              <a:t>第一章</a:t>
            </a:r>
            <a:r>
              <a:rPr lang="en-US" sz="2000" b="0">
                <a:latin typeface="宋体" panose="02010600030101010101" pitchFamily="2" charset="-122"/>
                <a:ea typeface="宋体" panose="02010600030101010101" pitchFamily="2" charset="-122"/>
                <a:cs typeface="Times New Roman" panose="02020603050405020304" pitchFamily="18" charset="0"/>
              </a:rPr>
              <a:t>  </a:t>
            </a:r>
            <a:r>
              <a:rPr lang="zh-CN" sz="2000" b="0">
                <a:ea typeface="宋体" panose="02010600030101010101" pitchFamily="2" charset="-122"/>
              </a:rPr>
              <a:t>土石方工程</a:t>
            </a:r>
            <a:r>
              <a:rPr lang="zh-CN" sz="2000" b="0">
                <a:latin typeface="Calibri" panose="020F0502020204030204" pitchFamily="34" charset="0"/>
                <a:ea typeface="宋体" panose="02010600030101010101" pitchFamily="2" charset="-122"/>
              </a:rPr>
              <a:t>土石方的开挖及运输工程量均按设计图示尺寸天然密实体积（自然方）以</a:t>
            </a:r>
            <a:r>
              <a:rPr lang="en-US" sz="2000" b="0">
                <a:latin typeface="Calibri" panose="020F0502020204030204" pitchFamily="34" charset="0"/>
                <a:ea typeface="宋体" panose="02010600030101010101" pitchFamily="2" charset="-122"/>
                <a:cs typeface="Times New Roman" panose="02020603050405020304" pitchFamily="18" charset="0"/>
              </a:rPr>
              <a:t>“</a:t>
            </a:r>
            <a:r>
              <a:rPr lang="en-US" sz="2000" b="0">
                <a:latin typeface="Calibri" panose="020F0502020204030204" pitchFamily="34" charset="0"/>
                <a:ea typeface="宋体" panose="02010600030101010101" pitchFamily="2" charset="-122"/>
              </a:rPr>
              <a:t>m</a:t>
            </a:r>
            <a:r>
              <a:rPr lang="en-US" sz="2000" b="0" baseline="30000">
                <a:latin typeface="Calibri" panose="020F0502020204030204" pitchFamily="34" charset="0"/>
                <a:ea typeface="宋体" panose="02010600030101010101" pitchFamily="2" charset="-122"/>
                <a:cs typeface="Times New Roman" panose="02020603050405020304" pitchFamily="18" charset="0"/>
              </a:rPr>
              <a:t>3</a:t>
            </a:r>
            <a:r>
              <a:rPr lang="zh-CN" sz="2000" b="0">
                <a:latin typeface="Calibri" panose="020F0502020204030204" pitchFamily="34" charset="0"/>
                <a:ea typeface="宋体" panose="02010600030101010101" pitchFamily="2" charset="-122"/>
                <a:cs typeface="Times New Roman" panose="02020603050405020304" pitchFamily="18" charset="0"/>
              </a:rPr>
              <a:t>”为单位计算。土方回填，按回填后的竣工体积计算。不同状态的土石方体积按下表换算。</a:t>
            </a:r>
            <a:r>
              <a:rPr lang="zh-CN" sz="2000" b="0">
                <a:ea typeface="宋体" panose="02010600030101010101" pitchFamily="2" charset="-122"/>
              </a:rPr>
              <a:t>土石方体积换算系数表</a:t>
            </a:r>
            <a:endParaRPr lang="zh-CN" altLang="en-US" sz="2000"/>
          </a:p>
        </p:txBody>
      </p:sp>
      <p:graphicFrame>
        <p:nvGraphicFramePr>
          <p:cNvPr id="5" name="表格 4"/>
          <p:cNvGraphicFramePr/>
          <p:nvPr/>
        </p:nvGraphicFramePr>
        <p:xfrm>
          <a:off x="1253490" y="2671445"/>
          <a:ext cx="6751320" cy="3135630"/>
        </p:xfrm>
        <a:graphic>
          <a:graphicData uri="http://schemas.openxmlformats.org/drawingml/2006/table">
            <a:tbl>
              <a:tblPr firstRow="1" bandRow="1">
                <a:tableStyleId>{5940675A-B579-460E-94D1-54222C63F5DA}</a:tableStyleId>
              </a:tblPr>
              <a:tblGrid>
                <a:gridCol w="1350645"/>
                <a:gridCol w="1350010"/>
                <a:gridCol w="1350010"/>
                <a:gridCol w="1348740"/>
                <a:gridCol w="1351915"/>
              </a:tblGrid>
              <a:tr h="307975">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名  称</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虚方</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松填</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天然密实</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夯填</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8610">
                <a:tc rowSpan="4">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土方</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1.00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0.83</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0.77</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0.67</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797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1.20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1.00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0.92</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0.80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797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1.30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1.08</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1.00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0.87</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797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1.50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1.25</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1.15</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1.00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8610">
                <a:tc rowSpan="3">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石方</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1.00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0.85</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0.65</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797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1.18</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1.00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0.76</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797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1.54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1.31</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1.00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4170">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块石</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1.75</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1.43</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1.00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（码方）1.67</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6390">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砂夹石</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1.07</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0.94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1.00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p:cNvSpPr>
          <p:nvPr>
            <p:ph type="body" idx="4294967295"/>
          </p:nvPr>
        </p:nvSpPr>
        <p:spPr>
          <a:xfrm>
            <a:off x="734378" y="1393508"/>
            <a:ext cx="8229600" cy="5056187"/>
          </a:xfrm>
        </p:spPr>
        <p:txBody>
          <a:bodyPr/>
          <a:lstStyle/>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 </a:t>
            </a:r>
            <a:endParaRPr lang="zh-CN" altLang="en-US" sz="2400" b="1" smtClean="0">
              <a:latin typeface="宋体" panose="02010600030101010101" pitchFamily="2" charset="-122"/>
            </a:endParaRPr>
          </a:p>
        </p:txBody>
      </p:sp>
      <p:sp>
        <p:nvSpPr>
          <p:cNvPr id="100" name="文本框 99"/>
          <p:cNvSpPr txBox="1"/>
          <p:nvPr/>
        </p:nvSpPr>
        <p:spPr>
          <a:xfrm>
            <a:off x="826135" y="845185"/>
            <a:ext cx="7784465" cy="4892675"/>
          </a:xfrm>
          <a:prstGeom prst="rect">
            <a:avLst/>
          </a:prstGeom>
          <a:noFill/>
          <a:ln w="9525">
            <a:noFill/>
          </a:ln>
        </p:spPr>
        <p:txBody>
          <a:bodyPr wrap="square">
            <a:spAutoFit/>
          </a:bodyPr>
          <a:p>
            <a:pPr marL="0" indent="266700"/>
            <a:r>
              <a:rPr lang="zh-CN" sz="2400" b="0">
                <a:ea typeface="宋体" panose="02010600030101010101" pitchFamily="2" charset="-122"/>
              </a:rPr>
              <a:t>注：1、虚方指未经碾压，堆积时间≤1年的土壤。             2、设计密实度超过规定的，填方体积按工程设计要求执行；无设计密实度要求的，编制招标控制价时，填方体积按天然密实度体积计算，结算时应根据实际情况由发包人和承包人双方现场签证确认土方状态，再按此表系数执行。</a:t>
            </a:r>
            <a:endParaRPr lang="zh-CN" sz="2400" b="0">
              <a:ea typeface="宋体" panose="02010600030101010101" pitchFamily="2" charset="-122"/>
            </a:endParaRPr>
          </a:p>
          <a:p>
            <a:pPr marL="0" indent="266700"/>
            <a:r>
              <a:rPr lang="zh-CN" sz="2400" b="0">
                <a:ea typeface="宋体" panose="02010600030101010101" pitchFamily="2" charset="-122"/>
              </a:rPr>
              <a:t>       基础土石方的开挖深度，应按基础（含垫层）底标高至设计室外地坪标高确定。交付施工场地标高与设计室外地坪标高不同时，应按交付施工场地标高确定。基础施工的工作面宽度，按施工组织设计（经过批准，下同）计算；</a:t>
            </a:r>
            <a:endParaRPr lang="zh-CN" sz="2400" b="0">
              <a:ea typeface="宋体" panose="02010600030101010101" pitchFamily="2" charset="-122"/>
            </a:endParaRPr>
          </a:p>
          <a:p>
            <a:pPr marL="0" indent="266700"/>
            <a:r>
              <a:rPr lang="zh-CN" sz="2400" b="0">
                <a:ea typeface="宋体" panose="02010600030101010101" pitchFamily="2" charset="-122"/>
              </a:rPr>
              <a:t>施工组织设计无规定时，按下列规定计算：</a:t>
            </a:r>
            <a:endParaRPr lang="zh-CN" altLang="en-US" sz="2400"/>
          </a:p>
        </p:txBody>
      </p:sp>
    </p:spTree>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460500" y="842010"/>
            <a:ext cx="6464300" cy="1014730"/>
          </a:xfrm>
          <a:prstGeom prst="rect">
            <a:avLst/>
          </a:prstGeom>
          <a:noFill/>
          <a:ln w="9525">
            <a:noFill/>
          </a:ln>
        </p:spPr>
        <p:txBody>
          <a:bodyPr wrap="square">
            <a:spAutoFit/>
          </a:bodyPr>
          <a:p>
            <a:pPr marL="0" indent="266700"/>
            <a:r>
              <a:rPr lang="zh-CN" sz="2000" b="0">
                <a:ea typeface="宋体" panose="02010600030101010101" pitchFamily="2" charset="-122"/>
              </a:rPr>
              <a:t>1.当组成基础的材料不同或施工方式不同时，基础施工的工作面宽度按下表计算。                 基础施工单面工作面宽度计算表</a:t>
            </a:r>
            <a:endParaRPr lang="zh-CN" altLang="en-US" sz="2000"/>
          </a:p>
        </p:txBody>
      </p:sp>
      <p:graphicFrame>
        <p:nvGraphicFramePr>
          <p:cNvPr id="6" name="表格 5"/>
          <p:cNvGraphicFramePr/>
          <p:nvPr/>
        </p:nvGraphicFramePr>
        <p:xfrm>
          <a:off x="1077595" y="1957705"/>
          <a:ext cx="7292340" cy="3193415"/>
        </p:xfrm>
        <a:graphic>
          <a:graphicData uri="http://schemas.openxmlformats.org/drawingml/2006/table">
            <a:tbl>
              <a:tblPr firstRow="1" bandRow="1">
                <a:tableStyleId>{5940675A-B579-460E-94D1-54222C63F5DA}</a:tableStyleId>
              </a:tblPr>
              <a:tblGrid>
                <a:gridCol w="3646170"/>
                <a:gridCol w="3646170"/>
              </a:tblGrid>
              <a:tr h="38290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基础材料</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每面增加工作面宽度（mm）</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22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砖基础</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200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85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毛石、方整石基础</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250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290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混凝土基础（支模板）</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400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22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混凝土基础垫层（支模板）</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150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322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基础垂直做砂浆防潮层</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400（自防潮层面）</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118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基础垂直面做防水层或防腐层</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1000（自防水层或防腐层面）</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290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支挡土板</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100（另加）</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p:cNvSpPr>
          <p:nvPr>
            <p:ph type="body" idx="4294967295"/>
          </p:nvPr>
        </p:nvSpPr>
        <p:spPr>
          <a:xfrm>
            <a:off x="458788" y="1773238"/>
            <a:ext cx="8229600" cy="3527425"/>
          </a:xfrm>
        </p:spPr>
        <p:txBody>
          <a:bodyPr/>
          <a:lstStyle/>
          <a:p>
            <a:pPr marL="0" indent="0">
              <a:buNone/>
            </a:pPr>
            <a:endParaRPr lang="zh-CN" altLang="en-US" sz="2400" b="1" smtClean="0">
              <a:latin typeface="宋体" panose="02010600030101010101" pitchFamily="2" charset="-122"/>
            </a:endParaRPr>
          </a:p>
          <a:p>
            <a:endParaRPr lang="zh-CN" altLang="en-US" sz="2400" b="1" smtClean="0">
              <a:latin typeface="宋体" panose="02010600030101010101" pitchFamily="2" charset="-122"/>
            </a:endParaRPr>
          </a:p>
        </p:txBody>
      </p:sp>
      <p:sp>
        <p:nvSpPr>
          <p:cNvPr id="100" name="文本框 99"/>
          <p:cNvSpPr txBox="1"/>
          <p:nvPr/>
        </p:nvSpPr>
        <p:spPr>
          <a:xfrm>
            <a:off x="878205" y="733425"/>
            <a:ext cx="6233795" cy="1938020"/>
          </a:xfrm>
          <a:prstGeom prst="rect">
            <a:avLst/>
          </a:prstGeom>
          <a:noFill/>
          <a:ln w="9525">
            <a:noFill/>
          </a:ln>
        </p:spPr>
        <p:txBody>
          <a:bodyPr wrap="square">
            <a:spAutoFit/>
          </a:bodyPr>
          <a:p>
            <a:pPr marL="0" indent="262255"/>
            <a:r>
              <a:rPr lang="zh-CN" sz="2000" b="1">
                <a:latin typeface="Calibri" panose="020F0502020204030204" pitchFamily="34" charset="0"/>
                <a:ea typeface="宋体" panose="02010600030101010101" pitchFamily="2" charset="-122"/>
              </a:rPr>
              <a:t>三、适用范围</a:t>
            </a:r>
            <a:r>
              <a:rPr lang="zh-CN" sz="2000" b="0">
                <a:ea typeface="宋体" panose="02010600030101010101" pitchFamily="2" charset="-122"/>
              </a:rPr>
              <a:t>本册定额适用于武汉市城市轨道交通工程采用明挖法施工的土石方、防护、支护、围护、地基处理以及相关模板等工程。</a:t>
            </a:r>
            <a:r>
              <a:rPr lang="zh-CN" sz="2000" b="1">
                <a:latin typeface="Calibri" panose="020F0502020204030204" pitchFamily="34" charset="0"/>
                <a:ea typeface="宋体" panose="02010600030101010101" pitchFamily="2" charset="-122"/>
              </a:rPr>
              <a:t>四、定额变化情况</a:t>
            </a:r>
            <a:r>
              <a:rPr lang="zh-CN" sz="2000" b="0">
                <a:latin typeface="Calibri" panose="020F0502020204030204" pitchFamily="34" charset="0"/>
                <a:ea typeface="宋体" panose="02010600030101010101" pitchFamily="2" charset="-122"/>
              </a:rPr>
              <a:t>（一）定额数量变化</a:t>
            </a:r>
            <a:endParaRPr lang="zh-CN" altLang="en-US" sz="2000"/>
          </a:p>
        </p:txBody>
      </p:sp>
      <p:graphicFrame>
        <p:nvGraphicFramePr>
          <p:cNvPr id="2" name="表格 1"/>
          <p:cNvGraphicFramePr/>
          <p:nvPr/>
        </p:nvGraphicFramePr>
        <p:xfrm>
          <a:off x="878205" y="2846070"/>
          <a:ext cx="7117715" cy="2893695"/>
        </p:xfrm>
        <a:graphic>
          <a:graphicData uri="http://schemas.openxmlformats.org/drawingml/2006/table">
            <a:tbl>
              <a:tblPr firstRow="1" bandRow="1">
                <a:tableStyleId>{5940675A-B579-460E-94D1-54222C63F5DA}</a:tableStyleId>
              </a:tblPr>
              <a:tblGrid>
                <a:gridCol w="714375"/>
                <a:gridCol w="3077845"/>
                <a:gridCol w="1186815"/>
                <a:gridCol w="1188720"/>
                <a:gridCol w="949960"/>
              </a:tblGrid>
              <a:tr h="91440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章</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名    称</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新定额子目（2019）</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现行定额子目（2011）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增减子目</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9560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一</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土石方工程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200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90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pitchFamily="34" charset="0"/>
                          <a:cs typeface="Calibri" panose="020F0502020204030204" pitchFamily="34" charset="0"/>
                        </a:rPr>
                        <a:t>+</a:t>
                      </a:r>
                      <a:r>
                        <a:rPr lang="en-US" sz="2000" b="0">
                          <a:latin typeface="宋体" panose="02010600030101010101" pitchFamily="2" charset="-122"/>
                          <a:ea typeface="宋体" panose="02010600030101010101" pitchFamily="2" charset="-122"/>
                          <a:cs typeface="宋体" panose="02010600030101010101" pitchFamily="2" charset="-122"/>
                        </a:rPr>
                        <a:t>110</a:t>
                      </a:r>
                      <a:endParaRPr lang="en-US" altLang="en-US" sz="20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9560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二</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防护、支护、围护工程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143</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133</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pitchFamily="34" charset="0"/>
                          <a:cs typeface="Calibri" panose="020F0502020204030204" pitchFamily="34" charset="0"/>
                        </a:rPr>
                        <a:t>+</a:t>
                      </a:r>
                      <a:r>
                        <a:rPr lang="en-US" sz="2000" b="0">
                          <a:latin typeface="宋体" panose="02010600030101010101" pitchFamily="2" charset="-122"/>
                          <a:ea typeface="宋体" panose="02010600030101010101" pitchFamily="2" charset="-122"/>
                          <a:cs typeface="宋体" panose="02010600030101010101" pitchFamily="2" charset="-122"/>
                        </a:rPr>
                        <a:t>10</a:t>
                      </a:r>
                      <a:endParaRPr lang="en-US" altLang="en-US" sz="20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9624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三</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地基处理工程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49</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42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pitchFamily="34" charset="0"/>
                          <a:cs typeface="Calibri" panose="020F0502020204030204" pitchFamily="34" charset="0"/>
                        </a:rPr>
                        <a:t>+</a:t>
                      </a:r>
                      <a:r>
                        <a:rPr lang="en-US" sz="2000" b="0">
                          <a:latin typeface="宋体" panose="02010600030101010101" pitchFamily="2" charset="-122"/>
                          <a:ea typeface="宋体" panose="02010600030101010101" pitchFamily="2" charset="-122"/>
                          <a:cs typeface="宋体" panose="02010600030101010101" pitchFamily="2" charset="-122"/>
                        </a:rPr>
                        <a:t>7</a:t>
                      </a:r>
                      <a:endParaRPr lang="en-US" altLang="en-US" sz="20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9624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四</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措施项目工程</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5</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5</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95605">
                <a:tc>
                  <a:txBody>
                    <a:bodyPr/>
                    <a:p>
                      <a:pPr indent="0">
                        <a:buNone/>
                      </a:pPr>
                      <a:r>
                        <a:rPr lang="en-US" sz="2000" b="0">
                          <a:latin typeface="Calibri" panose="020F0502020204030204" pitchFamily="34" charset="0"/>
                          <a:cs typeface="Calibri" panose="020F0502020204030204" pitchFamily="34" charset="0"/>
                        </a:rPr>
                        <a:t> </a:t>
                      </a:r>
                      <a:endParaRPr lang="en-US" altLang="en-US" sz="20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总    计</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397</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270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Calibri" panose="020F0502020204030204" pitchFamily="34" charset="0"/>
                          <a:cs typeface="Calibri" panose="020F0502020204030204" pitchFamily="34" charset="0"/>
                        </a:rPr>
                        <a:t>+</a:t>
                      </a:r>
                      <a:r>
                        <a:rPr lang="en-US" sz="2000" b="0">
                          <a:latin typeface="宋体" panose="02010600030101010101" pitchFamily="2" charset="-122"/>
                          <a:ea typeface="宋体" panose="02010600030101010101" pitchFamily="2" charset="-122"/>
                          <a:cs typeface="宋体" panose="02010600030101010101" pitchFamily="2" charset="-122"/>
                        </a:rPr>
                        <a:t>127</a:t>
                      </a:r>
                      <a:endParaRPr lang="en-US" altLang="en-US" sz="20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876300" y="733425"/>
            <a:ext cx="7391400" cy="2553335"/>
          </a:xfrm>
          <a:prstGeom prst="rect">
            <a:avLst/>
          </a:prstGeom>
          <a:noFill/>
          <a:ln w="9525">
            <a:noFill/>
          </a:ln>
        </p:spPr>
        <p:txBody>
          <a:bodyPr wrap="square">
            <a:spAutoFit/>
          </a:bodyPr>
          <a:p>
            <a:pPr marL="0" indent="266700"/>
            <a:r>
              <a:rPr lang="zh-CN" sz="2000" b="0">
                <a:ea typeface="宋体" panose="02010600030101010101" pitchFamily="2" charset="-122"/>
              </a:rPr>
              <a:t>2.基础施工需要搭设脚手架时，基础施工的工作面宽度，条形基础按1.50m计算（只计算一面）；独立基础按0.45m计算（四面均计算）。3.基坑土方大开挖需做边坡支护时，基础施工的工作面宽度按2.00m计算。4.基坑内施工各种桩时，基础施工的工作面宽度按2.00m计算。5.管道施工的工作面宽度，按下表计算。                           管道施工单面工作面宽度计算表</a:t>
            </a:r>
            <a:endParaRPr lang="zh-CN" altLang="en-US" sz="2000"/>
          </a:p>
        </p:txBody>
      </p:sp>
      <p:graphicFrame>
        <p:nvGraphicFramePr>
          <p:cNvPr id="5" name="表格 4"/>
          <p:cNvGraphicFramePr/>
          <p:nvPr/>
        </p:nvGraphicFramePr>
        <p:xfrm>
          <a:off x="1073150" y="3286760"/>
          <a:ext cx="6997065" cy="2926715"/>
        </p:xfrm>
        <a:graphic>
          <a:graphicData uri="http://schemas.openxmlformats.org/drawingml/2006/table">
            <a:tbl>
              <a:tblPr firstRow="1" bandRow="1">
                <a:tableStyleId>{5940675A-B579-460E-94D1-54222C63F5DA}</a:tableStyleId>
              </a:tblPr>
              <a:tblGrid>
                <a:gridCol w="1882775"/>
                <a:gridCol w="995045"/>
                <a:gridCol w="1319530"/>
                <a:gridCol w="1398905"/>
                <a:gridCol w="1400810"/>
              </a:tblGrid>
              <a:tr h="737870">
                <a:tc rowSpan="2">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管道材质</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4">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管道基础外沿宽度（无基础时管道外径）（mm）</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83629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≤500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≤1000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≤2500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＞2500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6421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混凝土管、水泥管</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400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500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600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700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8834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其他管道</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300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400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500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600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27100" y="718185"/>
            <a:ext cx="7124065" cy="1322070"/>
          </a:xfrm>
          <a:prstGeom prst="rect">
            <a:avLst/>
          </a:prstGeom>
          <a:noFill/>
          <a:ln w="9525">
            <a:noFill/>
          </a:ln>
        </p:spPr>
        <p:txBody>
          <a:bodyPr wrap="square">
            <a:spAutoFit/>
          </a:bodyPr>
          <a:p>
            <a:pPr marL="0" indent="266700"/>
            <a:r>
              <a:rPr lang="zh-CN" sz="2000" b="0">
                <a:ea typeface="宋体" panose="02010600030101010101" pitchFamily="2" charset="-122"/>
              </a:rPr>
              <a:t>基础土方的放坡：1.土方放坡的起点深度和放坡坡度，按施工组织设计计算；施工组织设计无规定时，按下表计算。                                土方放坡起点深度和放坡坡度表</a:t>
            </a:r>
            <a:endParaRPr lang="zh-CN" altLang="en-US" sz="2000"/>
          </a:p>
        </p:txBody>
      </p:sp>
      <p:graphicFrame>
        <p:nvGraphicFramePr>
          <p:cNvPr id="3" name="表格 2"/>
          <p:cNvGraphicFramePr/>
          <p:nvPr/>
        </p:nvGraphicFramePr>
        <p:xfrm>
          <a:off x="1169035" y="2040255"/>
          <a:ext cx="6747510" cy="3059430"/>
        </p:xfrm>
        <a:graphic>
          <a:graphicData uri="http://schemas.openxmlformats.org/drawingml/2006/table">
            <a:tbl>
              <a:tblPr firstRow="1" bandRow="1">
                <a:tableStyleId>{5940675A-B579-460E-94D1-54222C63F5DA}</a:tableStyleId>
              </a:tblPr>
              <a:tblGrid>
                <a:gridCol w="1125220"/>
                <a:gridCol w="1123315"/>
                <a:gridCol w="1126490"/>
                <a:gridCol w="1123950"/>
                <a:gridCol w="1124585"/>
                <a:gridCol w="1123950"/>
              </a:tblGrid>
              <a:tr h="462280">
                <a:tc rowSpan="3">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土壤类别</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起点深度（＞m）</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4">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放坡坡度</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8387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2">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人工挖土</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机械挖土</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6228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基坑内作业</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基坑上作业</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沟槽上作业</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7213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一、二类土</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1.20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1:0.50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1:0.33</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1:0.75</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1:0.50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4505">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三类土</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1.50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1:0.33</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1:0.25</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1:0.67</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1:0.33</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4360">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四类土</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2.00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1:0.25</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1:0.10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1:0.33</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1:0.25</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p:cNvSpPr>
          <p:nvPr>
            <p:ph type="body" idx="4294967295"/>
          </p:nvPr>
        </p:nvSpPr>
        <p:spPr>
          <a:xfrm>
            <a:off x="458788" y="981075"/>
            <a:ext cx="8229600" cy="5343525"/>
          </a:xfrm>
        </p:spPr>
        <p:txBody>
          <a:bodyPr/>
          <a:lstStyle/>
          <a:p>
            <a:pPr>
              <a:lnSpc>
                <a:spcPct val="105000"/>
              </a:lnSpc>
              <a:spcBef>
                <a:spcPct val="25000"/>
              </a:spcBef>
              <a:buFont typeface="Wingdings 2" panose="05020102010507070707" pitchFamily="18" charset="2"/>
              <a:buNone/>
            </a:pPr>
            <a:r>
              <a:rPr lang="en-US" altLang="zh-CN" sz="2400" b="1" smtClean="0">
                <a:latin typeface="宋体" panose="02010600030101010101" pitchFamily="2" charset="-122"/>
              </a:rPr>
              <a:t>2.基础土方放坡，自基础（含垫层）底标高算起。</a:t>
            </a:r>
            <a:endParaRPr lang="en-US" altLang="zh-CN"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3.混合土质的基础土方，其放坡的起点深度和放坡坡度，按不同土类厚度加权平均计算。挖建筑物沟槽长度：外墙按图示中心线长度计算；内墙按图示基础底面之间净长度计算；内外突出部分（垛、附墙烟囱等）体积并入沟槽土方工程量内计算。</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4.计算基础土方放坡时，不扣除放坡交叉处的重复工程量。</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5.基础土方支挡土板时，土方放坡不另行计算。</a:t>
            </a: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endParaRPr lang="zh-CN" altLang="en-US" sz="2400" b="1" smtClean="0">
              <a:latin typeface="宋体" panose="02010600030101010101" pitchFamily="2" charset="-122"/>
            </a:endParaRPr>
          </a:p>
          <a:p>
            <a:pPr>
              <a:lnSpc>
                <a:spcPct val="105000"/>
              </a:lnSpc>
              <a:spcBef>
                <a:spcPct val="25000"/>
              </a:spcBef>
              <a:buFont typeface="Wingdings 2" panose="05020102010507070707" pitchFamily="18" charset="2"/>
              <a:buNone/>
            </a:pPr>
            <a:r>
              <a:rPr lang="zh-CN" altLang="en-US" sz="2400" b="1" smtClean="0">
                <a:latin typeface="宋体" panose="02010600030101010101" pitchFamily="2" charset="-122"/>
              </a:rPr>
              <a:t>爆破岩石的允许超挖量分别为：极软岩、软岩0.20m，较软岩、较硬岩、坚硬岩0.15m。</a:t>
            </a:r>
            <a:endParaRPr lang="zh-CN" altLang="en-US" sz="2400" b="1" smtClean="0">
              <a:latin typeface="宋体" panose="02010600030101010101" pitchFamily="2" charset="-122"/>
            </a:endParaRPr>
          </a:p>
        </p:txBody>
      </p:sp>
    </p:spTree>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89635" y="924560"/>
            <a:ext cx="7809230" cy="5631180"/>
          </a:xfrm>
          <a:prstGeom prst="rect">
            <a:avLst/>
          </a:prstGeom>
          <a:noFill/>
          <a:ln w="9525">
            <a:noFill/>
          </a:ln>
        </p:spPr>
        <p:txBody>
          <a:bodyPr wrap="square">
            <a:spAutoFit/>
          </a:bodyPr>
          <a:p>
            <a:pPr marL="0" indent="266700"/>
            <a:r>
              <a:rPr lang="zh-CN" sz="2400" b="0">
                <a:ea typeface="宋体" panose="02010600030101010101" pitchFamily="2" charset="-122"/>
              </a:rPr>
              <a:t>沟槽土石方，按设计图示沟槽长度乘以沟槽断面面积，以体积计算。1.条形基础的沟槽长度，按设计规定计算；设计无规定时，按下列规定计算：（1）外墙沟槽，按外墙中心线长度计算。突出墙面的墙垛，按墙垛突出墙面的中心线长度，并入相应工程量内计算。（2）内墙沟槽、框架间墙沟槽，按基础（含垫层）之间垫层（或基础底）的净长度计算。2.管道的沟槽长度，按设计规定计算；设计无规定时，以设计图示管道中心线长度（不扣除下口直径或边长≤1.5m的井池）计算。下口直径或边长＞1.5m的井池的土石方，另按基坑的相应规定计算。3.沟槽的断面面积，应包括工作面宽度、放坡宽度或石方允许超挖量的面积。</a:t>
            </a:r>
            <a:endParaRPr lang="zh-CN" altLang="en-US" sz="2400"/>
          </a:p>
        </p:txBody>
      </p:sp>
    </p:spTree>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7400" y="1223010"/>
            <a:ext cx="7670165" cy="5262245"/>
          </a:xfrm>
          <a:prstGeom prst="rect">
            <a:avLst/>
          </a:prstGeom>
          <a:noFill/>
          <a:ln w="9525">
            <a:noFill/>
          </a:ln>
        </p:spPr>
        <p:txBody>
          <a:bodyPr wrap="square">
            <a:spAutoFit/>
          </a:bodyPr>
          <a:p>
            <a:pPr marL="0" indent="266700"/>
            <a:r>
              <a:rPr lang="zh-CN" sz="2400" b="0">
                <a:ea typeface="宋体" panose="02010600030101010101" pitchFamily="2" charset="-122"/>
              </a:rPr>
              <a:t>基坑土石方，按设计图示基础（含垫层）尺寸，另加工作面宽度、土方放坡宽度或石方允许超挖量乘以开挖深度，以体积计算。</a:t>
            </a:r>
            <a:endParaRPr lang="zh-CN" sz="2400" b="0">
              <a:ea typeface="宋体" panose="02010600030101010101" pitchFamily="2" charset="-122"/>
            </a:endParaRPr>
          </a:p>
          <a:p>
            <a:pPr marL="0" indent="266700"/>
            <a:r>
              <a:rPr lang="zh-CN" sz="2400" b="0">
                <a:ea typeface="宋体" panose="02010600030101010101" pitchFamily="2" charset="-122"/>
              </a:rPr>
              <a:t>一般土石方，按设计图示基础（含垫层）尺寸，另加工作面宽度、土方放坡宽度或石方允许超挖量乘以开挖深度，以体积计算。机械施工坡道的土石方工程量，并入相应工程量内计算。</a:t>
            </a:r>
            <a:endParaRPr lang="zh-CN" sz="2400" b="0">
              <a:ea typeface="宋体" panose="02010600030101010101" pitchFamily="2" charset="-122"/>
            </a:endParaRPr>
          </a:p>
          <a:p>
            <a:pPr marL="0" indent="266700"/>
            <a:r>
              <a:rPr lang="zh-CN" sz="2400" b="0">
                <a:ea typeface="宋体" panose="02010600030101010101" pitchFamily="2" charset="-122"/>
              </a:rPr>
              <a:t>淤泥流砂挖运按设计或施工组织设计规定的位置、界限，以实际挖方体积计算。</a:t>
            </a:r>
            <a:endParaRPr lang="zh-CN" sz="2400" b="0">
              <a:ea typeface="宋体" panose="02010600030101010101" pitchFamily="2" charset="-122"/>
            </a:endParaRPr>
          </a:p>
          <a:p>
            <a:pPr marL="0" indent="266700"/>
            <a:endParaRPr lang="zh-CN" altLang="en-US" sz="2400"/>
          </a:p>
          <a:p>
            <a:pPr marL="0" indent="266700"/>
            <a:r>
              <a:rPr lang="zh-CN" altLang="en-US" sz="2400">
                <a:latin typeface="+mn-ea"/>
                <a:ea typeface="+mn-ea"/>
              </a:rPr>
              <a:t>岩石爆破后人工清理基底与修整边坡，按图示尺寸以体积计算。</a:t>
            </a:r>
            <a:endParaRPr lang="zh-CN" altLang="en-US" sz="2400">
              <a:latin typeface="+mn-ea"/>
              <a:ea typeface="+mn-ea"/>
            </a:endParaRPr>
          </a:p>
        </p:txBody>
      </p:sp>
    </p:spTree>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27100" y="628650"/>
            <a:ext cx="7416800" cy="1938020"/>
          </a:xfrm>
          <a:prstGeom prst="rect">
            <a:avLst/>
          </a:prstGeom>
          <a:noFill/>
          <a:ln w="9525">
            <a:noFill/>
          </a:ln>
        </p:spPr>
        <p:txBody>
          <a:bodyPr wrap="square">
            <a:spAutoFit/>
          </a:bodyPr>
          <a:p>
            <a:pPr marL="0" indent="266700"/>
            <a:r>
              <a:rPr lang="zh-CN" sz="2000" b="0">
                <a:ea typeface="宋体" panose="02010600030101010101" pitchFamily="2" charset="-122"/>
              </a:rPr>
              <a:t>直埋电缆沟槽挖填根据电缆敷设路径，除特殊要求外，按照下表规定以</a:t>
            </a:r>
            <a:r>
              <a:rPr lang="en-US" sz="2000" b="0">
                <a:latin typeface="宋体" panose="02010600030101010101" pitchFamily="2" charset="-122"/>
                <a:ea typeface="宋体" panose="02010600030101010101" pitchFamily="2" charset="-122"/>
              </a:rPr>
              <a:t>“m</a:t>
            </a:r>
            <a:r>
              <a:rPr lang="en-US" sz="2000" b="0" baseline="30000">
                <a:latin typeface="宋体" panose="02010600030101010101" pitchFamily="2" charset="-122"/>
                <a:ea typeface="宋体" panose="02010600030101010101" pitchFamily="2" charset="-122"/>
              </a:rPr>
              <a:t>3</a:t>
            </a:r>
            <a:r>
              <a:rPr lang="zh-CN" sz="2000" b="0">
                <a:ea typeface="宋体" panose="02010600030101010101" pitchFamily="2" charset="-122"/>
              </a:rPr>
              <a:t>”为计量单位。沟槽开挖长度按照电缆敷设路径长度计算。需要单独计算余土（余石）外运工程量时按照直埋电缆沟槽挖填量12.5%计算。</a:t>
            </a:r>
            <a:endParaRPr lang="zh-CN" sz="2000" b="0">
              <a:ea typeface="宋体" panose="02010600030101010101" pitchFamily="2" charset="-122"/>
            </a:endParaRPr>
          </a:p>
          <a:p>
            <a:pPr marL="0" indent="266700"/>
            <a:r>
              <a:rPr lang="zh-CN" sz="2000" b="0">
                <a:ea typeface="宋体" panose="02010600030101010101" pitchFamily="2" charset="-122"/>
              </a:rPr>
              <a:t>                                    直埋电缆沟槽土石方挖填计算表</a:t>
            </a:r>
            <a:endParaRPr lang="zh-CN" altLang="en-US" sz="2000"/>
          </a:p>
        </p:txBody>
      </p:sp>
      <p:graphicFrame>
        <p:nvGraphicFramePr>
          <p:cNvPr id="2" name="表格 1"/>
          <p:cNvGraphicFramePr/>
          <p:nvPr/>
        </p:nvGraphicFramePr>
        <p:xfrm>
          <a:off x="1181735" y="2566670"/>
          <a:ext cx="6463665" cy="1685925"/>
        </p:xfrm>
        <a:graphic>
          <a:graphicData uri="http://schemas.openxmlformats.org/drawingml/2006/table">
            <a:tbl>
              <a:tblPr firstRow="1" bandRow="1">
                <a:tableStyleId>{5940675A-B579-460E-94D1-54222C63F5DA}</a:tableStyleId>
              </a:tblPr>
              <a:tblGrid>
                <a:gridCol w="2436495"/>
                <a:gridCol w="2013585"/>
                <a:gridCol w="2013585"/>
              </a:tblGrid>
              <a:tr h="561975">
                <a:tc rowSpan="2">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项目</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电缆根数</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56197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每增1根</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6197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每米沟长挖方量（m</a:t>
                      </a:r>
                      <a:r>
                        <a:rPr lang="en-US" sz="2000" b="0" baseline="30000">
                          <a:latin typeface="宋体" panose="02010600030101010101" pitchFamily="2" charset="-122"/>
                          <a:ea typeface="宋体" panose="02010600030101010101" pitchFamily="2" charset="-122"/>
                          <a:cs typeface="宋体" panose="02010600030101010101" pitchFamily="2" charset="-122"/>
                        </a:rPr>
                        <a:t>3</a:t>
                      </a:r>
                      <a:r>
                        <a:rPr lang="en-US" sz="2000" b="0">
                          <a:latin typeface="宋体" panose="02010600030101010101" pitchFamily="2" charset="-122"/>
                          <a:ea typeface="宋体" panose="02010600030101010101" pitchFamily="2" charset="-122"/>
                          <a:cs typeface="宋体" panose="02010600030101010101" pitchFamily="2" charset="-122"/>
                        </a:rPr>
                        <a:t>）</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0.45</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0.15</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181100" y="4429760"/>
            <a:ext cx="6565265" cy="1938020"/>
          </a:xfrm>
          <a:prstGeom prst="rect">
            <a:avLst/>
          </a:prstGeom>
          <a:noFill/>
          <a:ln w="9525">
            <a:noFill/>
          </a:ln>
        </p:spPr>
        <p:txBody>
          <a:bodyPr wrap="square">
            <a:spAutoFit/>
          </a:bodyPr>
          <a:p>
            <a:pPr marL="0" indent="266700"/>
            <a:r>
              <a:rPr lang="zh-CN" sz="2000" b="0">
                <a:ea typeface="宋体" panose="02010600030101010101" pitchFamily="2" charset="-122"/>
              </a:rPr>
              <a:t>注：1、2根以内电缆沟，按照上口宽度600mm，下口宽度400mm、深900mm计算常规土方量（深度按规范的最低标准）。2、每增加1根电缆，其宽度增加170mm。3、土石方量从自然地坪挖起，若挖深大于900mm时，按照开挖尺寸另行计算。</a:t>
            </a:r>
            <a:endParaRPr lang="zh-CN" altLang="en-US" sz="2000"/>
          </a:p>
        </p:txBody>
      </p:sp>
    </p:spTree>
  </p:cSld>
  <p:clrMapOvr>
    <a:masterClrMapping/>
  </p:clrMapOvr>
  <p:transition>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813435" y="887095"/>
            <a:ext cx="7479665" cy="4399915"/>
          </a:xfrm>
          <a:prstGeom prst="rect">
            <a:avLst/>
          </a:prstGeom>
          <a:noFill/>
          <a:ln w="9525">
            <a:noFill/>
          </a:ln>
        </p:spPr>
        <p:txBody>
          <a:bodyPr wrap="square">
            <a:spAutoFit/>
          </a:bodyPr>
          <a:p>
            <a:pPr marL="0" indent="266700"/>
            <a:r>
              <a:rPr lang="zh-CN" sz="2000" b="0">
                <a:ea typeface="宋体" panose="02010600030101010101" pitchFamily="2" charset="-122"/>
              </a:rPr>
              <a:t>回填及其他。1、平整场地，按设计图示尺寸，以建筑物首层建筑面积计算。建筑物地下室结构外边线突出首层结构外边线时，其突出部分的建筑面积合并计算。围墙、挡土墙、窖井、化粪池都不计算平整场地。</a:t>
            </a:r>
            <a:endParaRPr lang="zh-CN" sz="2000" b="0">
              <a:ea typeface="宋体" panose="02010600030101010101" pitchFamily="2" charset="-122"/>
            </a:endParaRPr>
          </a:p>
          <a:p>
            <a:pPr marL="0" indent="266700"/>
            <a:r>
              <a:rPr lang="zh-CN" sz="2000" b="0">
                <a:ea typeface="宋体" panose="02010600030101010101" pitchFamily="2" charset="-122"/>
              </a:rPr>
              <a:t>2、原土碾压按图示碾压面积计算，填土碾压按图示碾压后的体积（夯实后体积）计算。</a:t>
            </a:r>
            <a:endParaRPr lang="zh-CN" sz="2000" b="0">
              <a:ea typeface="宋体" panose="02010600030101010101" pitchFamily="2" charset="-122"/>
            </a:endParaRPr>
          </a:p>
          <a:p>
            <a:pPr marL="0" indent="266700"/>
            <a:r>
              <a:rPr lang="zh-CN" sz="2000" b="0">
                <a:ea typeface="宋体" panose="02010600030101010101" pitchFamily="2" charset="-122"/>
              </a:rPr>
              <a:t>3、回填，按下列规定，以体积计算。（1）沟槽、基坑回填，按挖方体积减去设计室外地坪以下建筑物、基础（含垫层）的体积计算。（2）管道沟槽回填，按挖方体积减去管道基础和下表管道折合回填体积计算。</a:t>
            </a:r>
            <a:endParaRPr lang="zh-CN" altLang="en-US" sz="2000"/>
          </a:p>
        </p:txBody>
      </p:sp>
    </p:spTree>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64410" y="946467"/>
            <a:ext cx="5080000" cy="398780"/>
          </a:xfrm>
          <a:prstGeom prst="rect">
            <a:avLst/>
          </a:prstGeom>
          <a:noFill/>
          <a:ln w="9525">
            <a:noFill/>
          </a:ln>
        </p:spPr>
        <p:txBody>
          <a:bodyPr>
            <a:spAutoFit/>
          </a:bodyPr>
          <a:p>
            <a:pPr marL="0" indent="0" algn="ctr"/>
            <a:r>
              <a:rPr lang="zh-CN" sz="2000" b="0">
                <a:ea typeface="宋体" panose="02010600030101010101" pitchFamily="2" charset="-122"/>
              </a:rPr>
              <a:t>管道折合回填体积表（</a:t>
            </a:r>
            <a:r>
              <a:rPr lang="en-US" sz="2000" b="0">
                <a:latin typeface="宋体" panose="02010600030101010101" pitchFamily="2" charset="-122"/>
                <a:ea typeface="宋体" panose="02010600030101010101" pitchFamily="2" charset="-122"/>
              </a:rPr>
              <a:t>m</a:t>
            </a:r>
            <a:r>
              <a:rPr lang="en-US" sz="2000" b="0" baseline="30000">
                <a:latin typeface="宋体" panose="02010600030101010101" pitchFamily="2" charset="-122"/>
                <a:ea typeface="宋体" panose="02010600030101010101" pitchFamily="2" charset="-122"/>
              </a:rPr>
              <a:t>3</a:t>
            </a:r>
            <a:r>
              <a:rPr lang="zh-CN" sz="2000" b="0">
                <a:ea typeface="宋体" panose="02010600030101010101" pitchFamily="2" charset="-122"/>
              </a:rPr>
              <a:t>/m）</a:t>
            </a:r>
            <a:endParaRPr lang="zh-CN" altLang="en-US" sz="2000"/>
          </a:p>
        </p:txBody>
      </p:sp>
      <p:graphicFrame>
        <p:nvGraphicFramePr>
          <p:cNvPr id="2" name="表格 1"/>
          <p:cNvGraphicFramePr/>
          <p:nvPr/>
        </p:nvGraphicFramePr>
        <p:xfrm>
          <a:off x="953135" y="1459230"/>
          <a:ext cx="7701915" cy="2409190"/>
        </p:xfrm>
        <a:graphic>
          <a:graphicData uri="http://schemas.openxmlformats.org/drawingml/2006/table">
            <a:tbl>
              <a:tblPr firstRow="1" bandRow="1">
                <a:tableStyleId>{5940675A-B579-460E-94D1-54222C63F5DA}</a:tableStyleId>
              </a:tblPr>
              <a:tblGrid>
                <a:gridCol w="1174115"/>
                <a:gridCol w="874395"/>
                <a:gridCol w="983615"/>
                <a:gridCol w="1148080"/>
                <a:gridCol w="1196340"/>
                <a:gridCol w="1205230"/>
                <a:gridCol w="1120140"/>
              </a:tblGrid>
              <a:tr h="419100">
                <a:tc rowSpan="2">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管道</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6">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公称直径（mm以内）</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57531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501-600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601-800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801-1000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1001-1200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1201-1400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1401-1600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7594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混凝土管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0.33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0.60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0.92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1.15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1.35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1.55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973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钢管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0.21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0.44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0.71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9100">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铸铁管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0.24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0.49</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0.77</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184910" y="4050665"/>
            <a:ext cx="7238365" cy="1630045"/>
          </a:xfrm>
          <a:prstGeom prst="rect">
            <a:avLst/>
          </a:prstGeom>
          <a:noFill/>
          <a:ln w="9525">
            <a:noFill/>
          </a:ln>
        </p:spPr>
        <p:txBody>
          <a:bodyPr wrap="square">
            <a:spAutoFit/>
          </a:bodyPr>
          <a:p>
            <a:pPr marL="0" indent="266700"/>
            <a:r>
              <a:rPr lang="en-US" altLang="zh-CN" sz="2000" b="0">
                <a:ea typeface="宋体" panose="02010600030101010101" pitchFamily="2" charset="-122"/>
              </a:rPr>
              <a:t>       </a:t>
            </a:r>
            <a:r>
              <a:rPr lang="zh-CN" sz="2000" b="0">
                <a:ea typeface="宋体" panose="02010600030101010101" pitchFamily="2" charset="-122"/>
              </a:rPr>
              <a:t>（3）房心（含地下室内）回填，按主墙间净面积（扣除连续底面积2m</a:t>
            </a:r>
            <a:r>
              <a:rPr lang="en-US" sz="2000" b="0" baseline="30000">
                <a:latin typeface="宋体" panose="02010600030101010101" pitchFamily="2" charset="-122"/>
                <a:ea typeface="宋体" panose="02010600030101010101" pitchFamily="2" charset="-122"/>
              </a:rPr>
              <a:t>2</a:t>
            </a:r>
            <a:r>
              <a:rPr lang="zh-CN" sz="2000" b="0">
                <a:ea typeface="宋体" panose="02010600030101010101" pitchFamily="2" charset="-122"/>
              </a:rPr>
              <a:t>以上的设备基础等面积）乘以回填厚度以体积计算。           （4）场区（含地下室顶板以上）回填，按回填面积乘以平均回填厚度以体积计算。</a:t>
            </a:r>
            <a:endParaRPr lang="zh-CN" altLang="en-US" sz="2000"/>
          </a:p>
        </p:txBody>
      </p:sp>
    </p:spTree>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02335" y="1092200"/>
            <a:ext cx="6882130" cy="2799715"/>
          </a:xfrm>
          <a:prstGeom prst="rect">
            <a:avLst/>
          </a:prstGeom>
          <a:noFill/>
          <a:ln w="9525">
            <a:noFill/>
          </a:ln>
        </p:spPr>
        <p:txBody>
          <a:bodyPr wrap="square">
            <a:spAutoFit/>
          </a:bodyPr>
          <a:p>
            <a:pPr marL="0" indent="260985"/>
            <a:r>
              <a:rPr lang="zh-CN" sz="2200" b="0">
                <a:ea typeface="宋体" panose="02010600030101010101" pitchFamily="2" charset="-122"/>
              </a:rPr>
              <a:t>土方运输，以天然密实体积计算。</a:t>
            </a:r>
            <a:endParaRPr lang="zh-CN" sz="2200" b="0">
              <a:ea typeface="宋体" panose="02010600030101010101" pitchFamily="2" charset="-122"/>
            </a:endParaRPr>
          </a:p>
          <a:p>
            <a:pPr marL="0" indent="260985"/>
            <a:r>
              <a:rPr lang="zh-CN" sz="2200" b="0">
                <a:ea typeface="宋体" panose="02010600030101010101" pitchFamily="2" charset="-122"/>
              </a:rPr>
              <a:t>1、土石方运距，按挖土区重心至填方区（或堆放区）重心间的最短距离计算。</a:t>
            </a:r>
            <a:endParaRPr lang="zh-CN" sz="2200" b="0">
              <a:ea typeface="宋体" panose="02010600030101010101" pitchFamily="2" charset="-122"/>
            </a:endParaRPr>
          </a:p>
          <a:p>
            <a:pPr marL="0" indent="260985"/>
            <a:r>
              <a:rPr lang="zh-CN" sz="2200" b="0">
                <a:ea typeface="宋体" panose="02010600030101010101" pitchFamily="2" charset="-122"/>
              </a:rPr>
              <a:t>2、挖土总体积减去回填土（折合天然密实体积），总体积为正，则为余土外运；总体积为负，则为取土内运。</a:t>
            </a:r>
            <a:endParaRPr lang="zh-CN" altLang="en-US" sz="2200"/>
          </a:p>
        </p:txBody>
      </p:sp>
    </p:spTree>
  </p:cSld>
  <p:clrMapOvr>
    <a:masterClrMapping/>
  </p:clrMapOvr>
  <p:transition>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p:cNvSpPr>
          <p:nvPr>
            <p:ph type="body" idx="4294967295"/>
          </p:nvPr>
        </p:nvSpPr>
        <p:spPr>
          <a:xfrm>
            <a:off x="458788" y="692150"/>
            <a:ext cx="8229600" cy="5632450"/>
          </a:xfrm>
        </p:spPr>
        <p:txBody>
          <a:bodyPr/>
          <a:lstStyle/>
          <a:p>
            <a:pPr>
              <a:buFont typeface="Wingdings 2" panose="05020102010507070707" pitchFamily="18" charset="2"/>
              <a:buNone/>
            </a:pPr>
            <a:endParaRPr lang="zh-CN" altLang="en-US" smtClean="0"/>
          </a:p>
          <a:p>
            <a:pPr>
              <a:buFont typeface="Wingdings 2" panose="05020102010507070707" pitchFamily="18" charset="2"/>
              <a:buNone/>
            </a:pPr>
            <a:endParaRPr lang="zh-CN" altLang="en-US" smtClean="0"/>
          </a:p>
        </p:txBody>
      </p:sp>
      <p:sp>
        <p:nvSpPr>
          <p:cNvPr id="51204" name="Rectangle 4"/>
          <p:cNvSpPr>
            <a:spLocks noChangeArrowheads="1"/>
          </p:cNvSpPr>
          <p:nvPr/>
        </p:nvSpPr>
        <p:spPr bwMode="auto">
          <a:xfrm>
            <a:off x="4329113" y="3055938"/>
            <a:ext cx="0" cy="747712"/>
          </a:xfrm>
          <a:prstGeom prst="rect">
            <a:avLst/>
          </a:prstGeom>
          <a:noFill/>
          <a:ln w="9525" algn="ctr">
            <a:noFill/>
            <a:miter lim="800000"/>
          </a:ln>
          <a:effectLst/>
        </p:spPr>
        <p:txBody>
          <a:bodyPr wrap="none" lIns="0" rIns="0" bIns="0" anchor="ctr">
            <a:spAutoFit/>
          </a:bodyPr>
          <a:lstStyle/>
          <a:p>
            <a:pPr eaLnBrk="1" hangingPunct="1"/>
            <a:endParaRPr lang="en-US" altLang="zh-CN" b="1"/>
          </a:p>
        </p:txBody>
      </p:sp>
      <p:sp>
        <p:nvSpPr>
          <p:cNvPr id="100" name="文本框 99"/>
          <p:cNvSpPr txBox="1"/>
          <p:nvPr/>
        </p:nvSpPr>
        <p:spPr>
          <a:xfrm>
            <a:off x="635000" y="781050"/>
            <a:ext cx="7583805" cy="5631180"/>
          </a:xfrm>
          <a:prstGeom prst="rect">
            <a:avLst/>
          </a:prstGeom>
          <a:noFill/>
          <a:ln w="9525">
            <a:noFill/>
          </a:ln>
        </p:spPr>
        <p:txBody>
          <a:bodyPr wrap="square">
            <a:spAutoFit/>
          </a:bodyPr>
          <a:p>
            <a:pPr marL="0" indent="266700"/>
            <a:r>
              <a:rPr lang="zh-CN" sz="2000" b="0">
                <a:latin typeface="Calibri" panose="020F0502020204030204" pitchFamily="34" charset="0"/>
                <a:ea typeface="宋体" panose="02010600030101010101" pitchFamily="2" charset="-122"/>
              </a:rPr>
              <a:t>第二章</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防护、支护、围护工程</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a:t>
            </a:r>
            <a:r>
              <a:rPr lang="zh-CN" sz="2000" b="0">
                <a:ea typeface="宋体" panose="02010600030101010101" pitchFamily="2" charset="-122"/>
              </a:rPr>
              <a:t>凿地下连续墙超灌混凝土，设计无规定时，其工程量按墙体断面面积乘以0.5m以体积计算。</a:t>
            </a:r>
            <a:endParaRPr lang="zh-CN" sz="2000" b="0">
              <a:ea typeface="宋体" panose="02010600030101010101" pitchFamily="2" charset="-122"/>
            </a:endParaRPr>
          </a:p>
          <a:p>
            <a:pPr marL="0" indent="266700"/>
            <a:r>
              <a:rPr lang="zh-CN" sz="2000" b="0">
                <a:ea typeface="宋体" panose="02010600030101010101" pitchFamily="2" charset="-122"/>
              </a:rPr>
              <a:t>           型钢水泥土搅拌墙按设计截面面积乘以设计长度计算，插、拔型钢工程量按设计图示型钢重量计算。</a:t>
            </a:r>
            <a:endParaRPr lang="zh-CN" sz="2000" b="0">
              <a:ea typeface="宋体" panose="02010600030101010101" pitchFamily="2" charset="-122"/>
            </a:endParaRPr>
          </a:p>
          <a:p>
            <a:pPr marL="0" indent="266700"/>
            <a:r>
              <a:rPr lang="zh-CN" sz="2000" b="0">
                <a:ea typeface="宋体" panose="02010600030101010101" pitchFamily="2" charset="-122"/>
              </a:rPr>
              <a:t>          打、拔槽型钢板桩按钢板桩重量以“t”计算。打拔槽型钢板桩，定额仅考虑打</a:t>
            </a:r>
            <a:r>
              <a:rPr lang="zh-CN" sz="2000" b="0">
                <a:latin typeface="Calibri" panose="020F0502020204030204" pitchFamily="34" charset="0"/>
                <a:ea typeface="宋体" panose="02010600030101010101" pitchFamily="2" charset="-122"/>
              </a:rPr>
              <a:t>、</a:t>
            </a:r>
            <a:r>
              <a:rPr lang="zh-CN" sz="2000" b="0">
                <a:ea typeface="宋体" panose="02010600030101010101" pitchFamily="2" charset="-122"/>
              </a:rPr>
              <a:t>拔费用，未包含槽型钢板桩的使用</a:t>
            </a:r>
            <a:r>
              <a:rPr lang="zh-CN" sz="2000" b="0">
                <a:latin typeface="Calibri" panose="020F0502020204030204" pitchFamily="34" charset="0"/>
                <a:ea typeface="宋体" panose="02010600030101010101" pitchFamily="2" charset="-122"/>
              </a:rPr>
              <a:t>费，其使用费另计。</a:t>
            </a:r>
            <a:endParaRPr lang="zh-CN" sz="2000" b="0">
              <a:latin typeface="Calibri" panose="020F0502020204030204" pitchFamily="34" charset="0"/>
              <a:ea typeface="宋体" panose="02010600030101010101" pitchFamily="2" charset="-122"/>
            </a:endParaRPr>
          </a:p>
          <a:p>
            <a:pPr marL="0" indent="266700"/>
            <a:r>
              <a:rPr lang="zh-CN" sz="2000" b="0">
                <a:ea typeface="宋体" panose="02010600030101010101" pitchFamily="2" charset="-122"/>
              </a:rPr>
              <a:t>         打、拔拉森钢板桩（SP-IV型）按设计桩长计算。打拔拉森钢板桩，定额仅考虑打</a:t>
            </a:r>
            <a:r>
              <a:rPr lang="zh-CN" sz="2000" b="0">
                <a:latin typeface="Calibri" panose="020F0502020204030204" pitchFamily="34" charset="0"/>
                <a:ea typeface="宋体" panose="02010600030101010101" pitchFamily="2" charset="-122"/>
              </a:rPr>
              <a:t>、</a:t>
            </a:r>
            <a:r>
              <a:rPr lang="zh-CN" sz="2000" b="0">
                <a:ea typeface="宋体" panose="02010600030101010101" pitchFamily="2" charset="-122"/>
              </a:rPr>
              <a:t>拔费用，未包含拉森钢板桩的使用费</a:t>
            </a:r>
            <a:r>
              <a:rPr lang="zh-CN" sz="2000" b="0">
                <a:latin typeface="Calibri" panose="020F0502020204030204" pitchFamily="34" charset="0"/>
                <a:ea typeface="宋体" panose="02010600030101010101" pitchFamily="2" charset="-122"/>
              </a:rPr>
              <a:t>，其使用费另计</a:t>
            </a:r>
            <a:r>
              <a:rPr lang="zh-CN" sz="2000" b="0">
                <a:ea typeface="宋体" panose="02010600030101010101" pitchFamily="2" charset="-122"/>
              </a:rPr>
              <a:t>。</a:t>
            </a:r>
            <a:endParaRPr lang="zh-CN" sz="2000" b="0">
              <a:ea typeface="宋体" panose="02010600030101010101" pitchFamily="2" charset="-122"/>
            </a:endParaRPr>
          </a:p>
          <a:p>
            <a:pPr marL="0" indent="266700"/>
            <a:r>
              <a:rPr lang="zh-CN" sz="2000" b="0">
                <a:ea typeface="宋体" panose="02010600030101010101" pitchFamily="2" charset="-122"/>
              </a:rPr>
              <a:t>         凡打断、打弯的桩，均需拔除重打，但不重复计算工程量。</a:t>
            </a:r>
            <a:endParaRPr lang="zh-CN" sz="2000" b="0">
              <a:ea typeface="宋体" panose="02010600030101010101" pitchFamily="2" charset="-122"/>
            </a:endParaRPr>
          </a:p>
          <a:p>
            <a:pPr marL="0" indent="266700"/>
            <a:r>
              <a:rPr lang="zh-CN" sz="2000" b="0">
                <a:ea typeface="宋体" panose="02010600030101010101" pitchFamily="2" charset="-122"/>
              </a:rPr>
              <a:t>        机械拆除混凝土障碍物，按被拆除构件的体积计算。</a:t>
            </a:r>
            <a:endParaRPr lang="zh-CN" altLang="en-US" sz="2000"/>
          </a:p>
        </p:txBody>
      </p:sp>
    </p:spTree>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p:cNvSpPr>
          <p:nvPr>
            <p:ph type="body" idx="4294967295"/>
          </p:nvPr>
        </p:nvSpPr>
        <p:spPr>
          <a:xfrm>
            <a:off x="671830" y="750570"/>
            <a:ext cx="7800975" cy="4895850"/>
          </a:xfrm>
        </p:spPr>
        <p:txBody>
          <a:bodyPr/>
          <a:lstStyle/>
          <a:p>
            <a:pPr>
              <a:buFont typeface="Wingdings 2" panose="05020102010507070707" pitchFamily="18" charset="2"/>
              <a:buNone/>
            </a:pPr>
            <a:r>
              <a:rPr lang="en-US" altLang="zh-CN" sz="2400" b="1" smtClean="0">
                <a:latin typeface="宋体" panose="02010600030101010101" pitchFamily="2" charset="-122"/>
              </a:rPr>
              <a:t> </a:t>
            </a:r>
            <a:endParaRPr lang="zh-CN" altLang="en-US" sz="2400" b="1" smtClean="0">
              <a:latin typeface="宋体" panose="02010600030101010101" pitchFamily="2" charset="-122"/>
            </a:endParaRPr>
          </a:p>
        </p:txBody>
      </p:sp>
      <p:sp>
        <p:nvSpPr>
          <p:cNvPr id="100" name="文本框 99"/>
          <p:cNvSpPr txBox="1"/>
          <p:nvPr/>
        </p:nvSpPr>
        <p:spPr>
          <a:xfrm>
            <a:off x="671830" y="750570"/>
            <a:ext cx="8106410" cy="5631180"/>
          </a:xfrm>
          <a:prstGeom prst="rect">
            <a:avLst/>
          </a:prstGeom>
          <a:noFill/>
          <a:ln w="9525">
            <a:noFill/>
          </a:ln>
        </p:spPr>
        <p:txBody>
          <a:bodyPr wrap="square">
            <a:spAutoFit/>
          </a:bodyPr>
          <a:p>
            <a:pPr marL="0" indent="266700"/>
            <a:r>
              <a:rPr lang="zh-CN" sz="2400" b="0">
                <a:latin typeface="+mn-ea"/>
                <a:ea typeface="+mn-ea"/>
                <a:cs typeface="+mn-ea"/>
              </a:rPr>
              <a:t>（二）定额项目变化情况第一章</a:t>
            </a:r>
            <a:r>
              <a:rPr lang="en-US" sz="2400" b="0">
                <a:latin typeface="+mn-ea"/>
                <a:ea typeface="+mn-ea"/>
                <a:cs typeface="+mn-ea"/>
              </a:rPr>
              <a:t>  </a:t>
            </a:r>
            <a:r>
              <a:rPr lang="zh-CN" sz="2400" b="0">
                <a:latin typeface="+mn-ea"/>
                <a:ea typeface="+mn-ea"/>
                <a:cs typeface="+mn-ea"/>
              </a:rPr>
              <a:t>土石方工程     “静力爆破岩石”和“微差控制爆破岩石”（共7个子目）定额项目中的岩石分类名称重新进行了对应调整。      删除“人工挖沟槽、挖基坑 一、二类土，深度</a:t>
            </a:r>
            <a:r>
              <a:rPr lang="en-US" sz="2400" b="0">
                <a:latin typeface="+mn-ea"/>
                <a:ea typeface="+mn-ea"/>
                <a:cs typeface="+mn-ea"/>
              </a:rPr>
              <a:t>6m</a:t>
            </a:r>
            <a:r>
              <a:rPr lang="zh-CN" sz="2400" b="0">
                <a:latin typeface="+mn-ea"/>
                <a:ea typeface="+mn-ea"/>
                <a:cs typeface="+mn-ea"/>
              </a:rPr>
              <a:t>以内”、“机械挖土方”、“人工凿石方”、“机械破碎岩石”、“带支撑基坑土石方”等定额项目（</a:t>
            </a:r>
            <a:r>
              <a:rPr lang="en-US" sz="2400" b="0">
                <a:latin typeface="+mn-ea"/>
                <a:ea typeface="+mn-ea"/>
                <a:cs typeface="+mn-ea"/>
              </a:rPr>
              <a:t>22</a:t>
            </a:r>
            <a:r>
              <a:rPr lang="zh-CN" sz="2400" b="0">
                <a:latin typeface="+mn-ea"/>
                <a:ea typeface="+mn-ea"/>
                <a:cs typeface="+mn-ea"/>
              </a:rPr>
              <a:t>个子目）。      增加补充“机械挖土方”反铲挖掘机挖一般土方；长臂挖掘机挖一般土方；长臂挖掘机挖淤泥、流砂；机械挖路槽土方；挖掘机挖沟槽、基坑土方；挖掘机挖淤泥、流砂；抓铲挖掘机挖一般土方；抓铲挖掘机挖淤泥、流砂；拉铲挖掘机挖一般土方等定额项目（</a:t>
            </a:r>
            <a:r>
              <a:rPr lang="en-US" sz="2400" b="0">
                <a:latin typeface="+mn-ea"/>
                <a:ea typeface="+mn-ea"/>
                <a:cs typeface="+mn-ea"/>
              </a:rPr>
              <a:t>88</a:t>
            </a:r>
            <a:r>
              <a:rPr lang="zh-CN" sz="2400" b="0">
                <a:latin typeface="+mn-ea"/>
                <a:ea typeface="+mn-ea"/>
                <a:cs typeface="+mn-ea"/>
              </a:rPr>
              <a:t>个子目）。借用《湖北省建设工程公共专业消耗量定额及全费用基价表》第一章土石方工程一、土方工程</a:t>
            </a:r>
            <a:r>
              <a:rPr lang="en-US" sz="2400" b="0">
                <a:latin typeface="+mn-ea"/>
                <a:ea typeface="+mn-ea"/>
                <a:cs typeface="+mn-ea"/>
              </a:rPr>
              <a:t>2.</a:t>
            </a:r>
            <a:r>
              <a:rPr lang="zh-CN" sz="2400" b="0">
                <a:latin typeface="+mn-ea"/>
                <a:ea typeface="+mn-ea"/>
                <a:cs typeface="+mn-ea"/>
              </a:rPr>
              <a:t>机械土方中的相关定额项目。</a:t>
            </a:r>
            <a:endParaRPr lang="zh-CN" altLang="en-US" sz="2400">
              <a:latin typeface="+mn-ea"/>
              <a:ea typeface="+mn-ea"/>
              <a:cs typeface="+mn-ea"/>
            </a:endParaRPr>
          </a:p>
        </p:txBody>
      </p:sp>
    </p:spTree>
  </p:cSld>
  <p:clrMapOvr>
    <a:masterClrMapping/>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0900" y="989330"/>
            <a:ext cx="7581265" cy="4154170"/>
          </a:xfrm>
          <a:prstGeom prst="rect">
            <a:avLst/>
          </a:prstGeom>
          <a:noFill/>
          <a:ln w="9525">
            <a:noFill/>
          </a:ln>
        </p:spPr>
        <p:txBody>
          <a:bodyPr wrap="square">
            <a:spAutoFit/>
          </a:bodyPr>
          <a:p>
            <a:pPr marL="0" indent="266700"/>
            <a:r>
              <a:rPr lang="en-US" altLang="zh-CN" sz="2200" b="0">
                <a:latin typeface="Calibri" panose="020F0502020204030204" pitchFamily="34" charset="0"/>
                <a:ea typeface="宋体" panose="02010600030101010101" pitchFamily="2" charset="-122"/>
              </a:rPr>
              <a:t>                             </a:t>
            </a:r>
            <a:r>
              <a:rPr lang="zh-CN" sz="2200" b="0">
                <a:latin typeface="Calibri" panose="020F0502020204030204" pitchFamily="34" charset="0"/>
                <a:ea typeface="宋体" panose="02010600030101010101" pitchFamily="2" charset="-122"/>
              </a:rPr>
              <a:t>第三章</a:t>
            </a:r>
            <a:r>
              <a:rPr lang="en-US" sz="2200" b="0">
                <a:latin typeface="Calibri" panose="020F0502020204030204" pitchFamily="34" charset="0"/>
                <a:ea typeface="宋体" panose="02010600030101010101" pitchFamily="2" charset="-122"/>
                <a:cs typeface="Times New Roman" panose="02020603050405020304" pitchFamily="18" charset="0"/>
              </a:rPr>
              <a:t>  </a:t>
            </a:r>
            <a:r>
              <a:rPr lang="zh-CN" sz="2200" b="0">
                <a:latin typeface="Calibri" panose="020F0502020204030204" pitchFamily="34" charset="0"/>
                <a:ea typeface="宋体" panose="02010600030101010101" pitchFamily="2" charset="-122"/>
              </a:rPr>
              <a:t>地基处理工程</a:t>
            </a:r>
            <a:endParaRPr lang="zh-CN" sz="2200" b="0">
              <a:latin typeface="Calibri" panose="020F0502020204030204" pitchFamily="34" charset="0"/>
              <a:ea typeface="宋体" panose="02010600030101010101" pitchFamily="2" charset="-122"/>
            </a:endParaRPr>
          </a:p>
          <a:p>
            <a:pPr marL="0" indent="266700"/>
            <a:r>
              <a:rPr lang="zh-CN" sz="2200" b="0">
                <a:ea typeface="宋体" panose="02010600030101010101" pitchFamily="2" charset="-122"/>
              </a:rPr>
              <a:t>        压密注浆钻孔数量按设计图示以钻孔深度计算。注浆数量按下列规定计算：</a:t>
            </a:r>
            <a:r>
              <a:rPr lang="en-US" sz="2200" b="0">
                <a:latin typeface="宋体" panose="02010600030101010101" pitchFamily="2" charset="-122"/>
                <a:ea typeface="宋体" panose="02010600030101010101" pitchFamily="2" charset="-122"/>
              </a:rPr>
              <a:t>    </a:t>
            </a:r>
            <a:r>
              <a:rPr lang="zh-CN" sz="2200" b="0">
                <a:ea typeface="宋体" panose="02010600030101010101" pitchFamily="2" charset="-122"/>
              </a:rPr>
              <a:t>（1）设计图纸明确加固土体体积的，按设计图纸注明的体积计算。</a:t>
            </a:r>
            <a:r>
              <a:rPr lang="en-US" sz="2200" b="0">
                <a:latin typeface="宋体" panose="02010600030101010101" pitchFamily="2" charset="-122"/>
                <a:ea typeface="宋体" panose="02010600030101010101" pitchFamily="2" charset="-122"/>
              </a:rPr>
              <a:t>    </a:t>
            </a:r>
            <a:r>
              <a:rPr lang="zh-CN" sz="2200" b="0">
                <a:ea typeface="宋体" panose="02010600030101010101" pitchFamily="2" charset="-122"/>
              </a:rPr>
              <a:t>（2）设计图纸以布点形式图示土体加固范围的，则按两孔间距的一半作为扩散半径，以布点边线各加扩散半径，形成计算平面，计算注浆体积。</a:t>
            </a:r>
            <a:r>
              <a:rPr lang="en-US" sz="2200" b="0">
                <a:latin typeface="宋体" panose="02010600030101010101" pitchFamily="2" charset="-122"/>
                <a:ea typeface="宋体" panose="02010600030101010101" pitchFamily="2" charset="-122"/>
              </a:rPr>
              <a:t>    </a:t>
            </a:r>
            <a:r>
              <a:rPr lang="zh-CN" sz="2200" b="0">
                <a:ea typeface="宋体" panose="02010600030101010101" pitchFamily="2" charset="-122"/>
              </a:rPr>
              <a:t>（3）如果设计图纸注浆点在钻孔灌注桩之间，按两注浆孔的一半作为每孔的扩散半径，依此圆柱体积计算注浆体积。</a:t>
            </a:r>
            <a:endParaRPr lang="zh-CN" altLang="en-US" sz="2200"/>
          </a:p>
        </p:txBody>
      </p:sp>
    </p:spTree>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77900" y="1182370"/>
            <a:ext cx="7530465" cy="4492625"/>
          </a:xfrm>
          <a:prstGeom prst="rect">
            <a:avLst/>
          </a:prstGeom>
          <a:noFill/>
          <a:ln w="9525">
            <a:noFill/>
          </a:ln>
        </p:spPr>
        <p:txBody>
          <a:bodyPr wrap="square">
            <a:spAutoFit/>
          </a:bodyPr>
          <a:p>
            <a:pPr marL="0" indent="266700"/>
            <a:r>
              <a:rPr lang="en-US" altLang="zh-CN" sz="2200" b="0">
                <a:ea typeface="宋体" panose="02010600030101010101" pitchFamily="2" charset="-122"/>
              </a:rPr>
              <a:t>        </a:t>
            </a:r>
            <a:r>
              <a:rPr lang="zh-CN" sz="2200" b="0">
                <a:ea typeface="宋体" panose="02010600030101010101" pitchFamily="2" charset="-122"/>
              </a:rPr>
              <a:t>分层注浆钻孔数量按设计图示尺寸以钻孔深度计算。注浆数量按设计图纸注明加固土体的体积计算。</a:t>
            </a:r>
            <a:endParaRPr lang="zh-CN" sz="2200" b="0">
              <a:ea typeface="宋体" panose="02010600030101010101" pitchFamily="2" charset="-122"/>
            </a:endParaRPr>
          </a:p>
          <a:p>
            <a:pPr marL="0" indent="266700"/>
            <a:r>
              <a:rPr lang="zh-CN" sz="2200" b="0">
                <a:ea typeface="宋体" panose="02010600030101010101" pitchFamily="2" charset="-122"/>
              </a:rPr>
              <a:t>            袖阀管注浆中袖阀管制安按设计要求长度以“m”计算；袖阀管注浆的注浆量按设计要求的注浆量体积以“m³”计算。</a:t>
            </a:r>
            <a:endParaRPr lang="zh-CN" sz="2200" b="0">
              <a:ea typeface="宋体" panose="02010600030101010101" pitchFamily="2" charset="-122"/>
            </a:endParaRPr>
          </a:p>
          <a:p>
            <a:pPr marL="0" indent="266700"/>
            <a:r>
              <a:rPr lang="zh-CN" sz="2200" b="0">
                <a:ea typeface="宋体" panose="02010600030101010101" pitchFamily="2" charset="-122"/>
              </a:rPr>
              <a:t>           高压旋喷桩工程量，钻孔按原地面至设计桩底的距离以长度计算，喷浆按设计加固桩截面面积乘以设计桩长加50cm以体积计算。</a:t>
            </a:r>
            <a:endParaRPr lang="zh-CN" sz="2200" b="0">
              <a:ea typeface="宋体" panose="02010600030101010101" pitchFamily="2" charset="-122"/>
            </a:endParaRPr>
          </a:p>
          <a:p>
            <a:pPr marL="0" indent="266700"/>
            <a:r>
              <a:rPr lang="zh-CN" sz="2200" b="0">
                <a:ea typeface="宋体" panose="02010600030101010101" pitchFamily="2" charset="-122"/>
              </a:rPr>
              <a:t>          水泥搅拌桩（含深层水泥搅拌法和粉体喷搅法）按设计桩长加50cm乘以设计桩外径截面以体积计算。</a:t>
            </a:r>
            <a:endParaRPr lang="zh-CN" altLang="en-US" sz="2200"/>
          </a:p>
        </p:txBody>
      </p:sp>
    </p:spTree>
  </p:cSld>
  <p:clrMapOvr>
    <a:masterClrMapping/>
  </p:clrMapOvr>
  <p:transition>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463675" y="671195"/>
            <a:ext cx="5080000" cy="337185"/>
          </a:xfrm>
          <a:prstGeom prst="rect">
            <a:avLst/>
          </a:prstGeom>
          <a:noFill/>
          <a:ln w="9525">
            <a:noFill/>
          </a:ln>
        </p:spPr>
        <p:txBody>
          <a:bodyPr>
            <a:spAutoFit/>
          </a:bodyPr>
          <a:p>
            <a:pPr marL="0" indent="266700"/>
            <a:r>
              <a:rPr lang="en-US" altLang="zh-CN" sz="1600" b="0">
                <a:ea typeface="宋体" panose="02010600030101010101" pitchFamily="2" charset="-122"/>
              </a:rPr>
              <a:t>                </a:t>
            </a:r>
            <a:r>
              <a:rPr lang="zh-CN" sz="1600" b="0">
                <a:ea typeface="宋体" panose="02010600030101010101" pitchFamily="2" charset="-122"/>
              </a:rPr>
              <a:t>（四）人工消耗量及其拆分调整</a:t>
            </a:r>
            <a:endParaRPr lang="zh-CN" altLang="en-US" sz="1600"/>
          </a:p>
        </p:txBody>
      </p:sp>
      <p:graphicFrame>
        <p:nvGraphicFramePr>
          <p:cNvPr id="2" name="表格 1"/>
          <p:cNvGraphicFramePr/>
          <p:nvPr/>
        </p:nvGraphicFramePr>
        <p:xfrm>
          <a:off x="619125" y="1081405"/>
          <a:ext cx="7905750" cy="4695825"/>
        </p:xfrm>
        <a:graphic>
          <a:graphicData uri="http://schemas.openxmlformats.org/drawingml/2006/table">
            <a:tbl>
              <a:tblPr firstRow="1" bandRow="1">
                <a:tableStyleId>{5940675A-B579-460E-94D1-54222C63F5DA}</a:tableStyleId>
              </a:tblPr>
              <a:tblGrid>
                <a:gridCol w="764540"/>
                <a:gridCol w="1784985"/>
                <a:gridCol w="2297430"/>
                <a:gridCol w="765175"/>
                <a:gridCol w="764540"/>
                <a:gridCol w="764540"/>
                <a:gridCol w="764540"/>
              </a:tblGrid>
              <a:tr h="511175">
                <a:tc rowSpan="2">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章名称</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节名称</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定额项目</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2011武汉轨道定额</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2019汉轨道定额</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5527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普工</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技工</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普工</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技工</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55270">
                <a:tc rowSpan="8">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第二章 防护、支护、围护工程</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2.2挡土墙</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混凝土挡土墙</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50%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50%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20%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80%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117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rowSpan="7">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2.4地下连续墙</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挖土成槽 履带式液压抓斗 槽深（m以内） 15</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100%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30%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70%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117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挖土成槽 履带式液压抓斗 槽深（m以内） 25</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100%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30%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70%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054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挖土成槽 履带式液压抓斗 槽深（m以内） 35</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100%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30%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70%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117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挖土成槽 履带式液压抓斗 槽深（m以内） 45</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100%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30%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70%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054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挖土成槽 履带式液压抓斗 槽深（m以内） 60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100%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30%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70%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117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挖土成槽 二钻一抓 槽深（m以内） 25</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100%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30%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70%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833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挖土成槽 二钻一抓 槽深（m以内） 35</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100%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30%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70%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812800" y="5798820"/>
            <a:ext cx="7711440" cy="583565"/>
          </a:xfrm>
          <a:prstGeom prst="rect">
            <a:avLst/>
          </a:prstGeom>
          <a:noFill/>
          <a:ln w="9525">
            <a:noFill/>
          </a:ln>
        </p:spPr>
        <p:txBody>
          <a:bodyPr wrap="square">
            <a:spAutoFit/>
          </a:bodyPr>
          <a:p>
            <a:pPr marL="0" indent="229235"/>
            <a:endParaRPr lang="zh-CN" sz="900" b="1">
              <a:ea typeface="宋体" panose="02010600030101010101" pitchFamily="2" charset="-122"/>
            </a:endParaRPr>
          </a:p>
          <a:p>
            <a:pPr marL="0" indent="229235"/>
            <a:r>
              <a:rPr lang="zh-CN" sz="1400" b="1">
                <a:ea typeface="宋体" panose="02010600030101010101" pitchFamily="2" charset="-122"/>
              </a:rPr>
              <a:t>注：本册定额未注明拆分比例调整变化的，按各章节相应子目的普工、技工、高级技工比例执行</a:t>
            </a:r>
            <a:r>
              <a:rPr lang="zh-CN" sz="900" b="1">
                <a:ea typeface="宋体" panose="02010600030101010101" pitchFamily="2" charset="-122"/>
              </a:rPr>
              <a:t>。</a:t>
            </a:r>
            <a:r>
              <a:rPr lang="en-US" sz="900" b="1">
                <a:latin typeface="宋体" panose="02010600030101010101" pitchFamily="2" charset="-122"/>
                <a:ea typeface="宋体" panose="02010600030101010101" pitchFamily="2" charset="-122"/>
              </a:rPr>
              <a:t> </a:t>
            </a:r>
            <a:endParaRPr lang="zh-CN" altLang="en-US"/>
          </a:p>
        </p:txBody>
      </p:sp>
    </p:spTree>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03300" y="988060"/>
            <a:ext cx="7112635" cy="5323205"/>
          </a:xfrm>
          <a:prstGeom prst="rect">
            <a:avLst/>
          </a:prstGeom>
          <a:noFill/>
          <a:ln w="9525">
            <a:noFill/>
          </a:ln>
        </p:spPr>
        <p:txBody>
          <a:bodyPr wrap="square">
            <a:spAutoFit/>
          </a:bodyPr>
          <a:p>
            <a:pPr marL="0" indent="262255"/>
            <a:r>
              <a:rPr lang="en-US" altLang="zh-CN" sz="2000" b="1">
                <a:latin typeface="Calibri" panose="020F0502020204030204" pitchFamily="34" charset="0"/>
                <a:ea typeface="宋体" panose="02010600030101010101" pitchFamily="2" charset="-122"/>
              </a:rPr>
              <a:t>                       </a:t>
            </a:r>
            <a:r>
              <a:rPr lang="zh-CN" sz="2000" b="1">
                <a:latin typeface="Calibri" panose="020F0502020204030204" pitchFamily="34" charset="0"/>
                <a:ea typeface="宋体" panose="02010600030101010101" pitchFamily="2" charset="-122"/>
              </a:rPr>
              <a:t>五、本册定额需要说明的问题</a:t>
            </a:r>
            <a:r>
              <a:rPr lang="zh-CN" sz="2000" b="0">
                <a:ea typeface="宋体" panose="02010600030101010101" pitchFamily="2" charset="-122"/>
              </a:rPr>
              <a:t>（一）采用盖挖法、暗挖法施工的土石方、防护、支护、围护工程，执行第三、四册相应子目。</a:t>
            </a:r>
            <a:endParaRPr lang="zh-CN" sz="2000" b="0">
              <a:ea typeface="宋体" panose="02010600030101010101" pitchFamily="2" charset="-122"/>
            </a:endParaRPr>
          </a:p>
          <a:p>
            <a:pPr marL="0" indent="262255"/>
            <a:r>
              <a:rPr lang="zh-CN" sz="2000" b="0">
                <a:ea typeface="宋体" panose="02010600030101010101" pitchFamily="2" charset="-122"/>
              </a:rPr>
              <a:t>（二）定额中的混凝土、砂浆强度等级是按常用标准编制的，如设计要求与定额不同时，允许换算。</a:t>
            </a:r>
            <a:endParaRPr lang="zh-CN" sz="2000" b="0">
              <a:ea typeface="宋体" panose="02010600030101010101" pitchFamily="2" charset="-122"/>
            </a:endParaRPr>
          </a:p>
          <a:p>
            <a:pPr marL="0" indent="262255"/>
            <a:r>
              <a:rPr lang="zh-CN" sz="2000" b="0">
                <a:ea typeface="宋体" panose="02010600030101010101" pitchFamily="2" charset="-122"/>
              </a:rPr>
              <a:t>（三）定额中现浇混凝土均按预拌混凝土考虑，不含泵送费用，发生时另行计算。</a:t>
            </a:r>
            <a:endParaRPr lang="zh-CN" sz="2000" b="0">
              <a:ea typeface="宋体" panose="02010600030101010101" pitchFamily="2" charset="-122"/>
            </a:endParaRPr>
          </a:p>
          <a:p>
            <a:pPr marL="0" indent="262255"/>
            <a:r>
              <a:rPr lang="zh-CN" sz="2000" b="0">
                <a:ea typeface="宋体" panose="02010600030101010101" pitchFamily="2" charset="-122"/>
              </a:rPr>
              <a:t>（四）定额中凡注明厚度的子目，设计要求不同时，可按设计厚度调整。</a:t>
            </a:r>
            <a:endParaRPr lang="zh-CN" sz="2000" b="0">
              <a:ea typeface="宋体" panose="02010600030101010101" pitchFamily="2" charset="-122"/>
            </a:endParaRPr>
          </a:p>
          <a:p>
            <a:pPr marL="0" indent="262255"/>
            <a:r>
              <a:rPr lang="zh-CN" sz="2000" b="0">
                <a:ea typeface="宋体" panose="02010600030101010101" pitchFamily="2" charset="-122"/>
              </a:rPr>
              <a:t>（五）定额中涉及到</a:t>
            </a:r>
            <a:r>
              <a:rPr lang="zh-CN" sz="2000" b="0">
                <a:latin typeface="Calibri" panose="020F0502020204030204" pitchFamily="34" charset="0"/>
                <a:ea typeface="宋体" panose="02010600030101010101" pitchFamily="2" charset="-122"/>
              </a:rPr>
              <a:t>混凝土养护材料原来都是普遍使用草袋，而目前建设市场混凝土养护材料广泛使用的是塑料薄膜，结合草袋被市场逐步淘汰的情况，将定额子目中混凝土养护材料草袋统一调整为塑料薄膜，同时换算调整定额消耗量。</a:t>
            </a:r>
            <a:endParaRPr lang="zh-CN" altLang="en-US" sz="2000"/>
          </a:p>
        </p:txBody>
      </p:sp>
    </p:spTree>
    <p:custDataLst>
      <p:tags r:id="rId1"/>
    </p:custDataLst>
  </p:cSld>
  <p:clrMapOvr>
    <a:masterClrMapping/>
  </p:clrMapOvr>
  <p:transition>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D963C124-FBCE-433C-8DE4-0AFEECF1990C}" type="slidenum">
              <a:rPr lang="zh-CN" altLang="en-US" smtClean="0"/>
            </a:fld>
            <a:endParaRPr lang="en-US" altLang="zh-CN"/>
          </a:p>
        </p:txBody>
      </p:sp>
      <p:sp>
        <p:nvSpPr>
          <p:cNvPr id="100" name="文本框 99"/>
          <p:cNvSpPr txBox="1"/>
          <p:nvPr/>
        </p:nvSpPr>
        <p:spPr>
          <a:xfrm>
            <a:off x="1041400" y="1229360"/>
            <a:ext cx="7186930" cy="4092575"/>
          </a:xfrm>
          <a:prstGeom prst="rect">
            <a:avLst/>
          </a:prstGeom>
          <a:noFill/>
          <a:ln w="9525">
            <a:noFill/>
          </a:ln>
        </p:spPr>
        <p:txBody>
          <a:bodyPr wrap="square">
            <a:spAutoFit/>
          </a:bodyPr>
          <a:p>
            <a:pPr marL="0" indent="266700"/>
            <a:r>
              <a:rPr lang="zh-CN" sz="2000" b="0">
                <a:ea typeface="宋体" panose="02010600030101010101" pitchFamily="2" charset="-122"/>
              </a:rPr>
              <a:t>（六）定额中</a:t>
            </a:r>
            <a:r>
              <a:rPr lang="zh-CN" sz="2000" b="0">
                <a:latin typeface="Calibri" panose="020F0502020204030204" pitchFamily="34" charset="0"/>
                <a:ea typeface="宋体" panose="02010600030101010101" pitchFamily="2" charset="-122"/>
              </a:rPr>
              <a:t>涉及到岩石分类的国家标准发生了变化，定额项目中的普氏分类岩石名称需要进行重新对应调整。现行定额中松石、次坚石、普坚石、特坚石依据新的国家标准《工程岩体分级标准》（</a:t>
            </a:r>
            <a:r>
              <a:rPr lang="en-US" sz="2000" b="0">
                <a:latin typeface="Calibri" panose="020F0502020204030204" pitchFamily="34" charset="0"/>
                <a:ea typeface="宋体" panose="02010600030101010101" pitchFamily="2" charset="-122"/>
                <a:cs typeface="Times New Roman" panose="02020603050405020304" pitchFamily="18" charset="0"/>
              </a:rPr>
              <a:t>GB50218-94</a:t>
            </a:r>
            <a:r>
              <a:rPr lang="zh-CN" sz="2000" b="0">
                <a:latin typeface="Calibri" panose="020F0502020204030204" pitchFamily="34" charset="0"/>
                <a:ea typeface="宋体" panose="02010600030101010101" pitchFamily="2" charset="-122"/>
              </a:rPr>
              <a:t>）和《岩土工程勘察规范》（</a:t>
            </a:r>
            <a:r>
              <a:rPr lang="en-US" sz="2000" b="0">
                <a:latin typeface="Calibri" panose="020F0502020204030204" pitchFamily="34" charset="0"/>
                <a:ea typeface="宋体" panose="02010600030101010101" pitchFamily="2" charset="-122"/>
              </a:rPr>
              <a:t>GB50021-2001</a:t>
            </a:r>
            <a:r>
              <a:rPr lang="zh-CN" sz="2000" b="0">
                <a:latin typeface="Calibri" panose="020F0502020204030204" pitchFamily="34" charset="0"/>
                <a:ea typeface="宋体" panose="02010600030101010101" pitchFamily="2" charset="-122"/>
              </a:rPr>
              <a:t>）（</a:t>
            </a:r>
            <a:r>
              <a:rPr lang="en-US" sz="2000" b="0">
                <a:latin typeface="Calibri" panose="020F0502020204030204" pitchFamily="34" charset="0"/>
                <a:ea typeface="宋体" panose="02010600030101010101" pitchFamily="2" charset="-122"/>
              </a:rPr>
              <a:t>2009</a:t>
            </a:r>
            <a:r>
              <a:rPr lang="zh-CN" sz="2000" b="0">
                <a:latin typeface="Calibri" panose="020F0502020204030204" pitchFamily="34" charset="0"/>
                <a:ea typeface="宋体" panose="02010600030101010101" pitchFamily="2" charset="-122"/>
              </a:rPr>
              <a:t>年版）规定的岩石分类标准划分对应为软岩、较软岩、较硬岩、坚硬岩。</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（七）定额中涉及到爆破岩石和机械开挖岩石相关子目中采用的材料</a:t>
            </a:r>
            <a:r>
              <a:rPr lang="zh-CN" sz="2000" b="0">
                <a:latin typeface="Calibri" panose="020F0502020204030204" pitchFamily="34" charset="0"/>
                <a:ea typeface="宋体" panose="02010600030101010101" pitchFamily="2" charset="-122"/>
                <a:cs typeface="Times New Roman" panose="02020603050405020304" pitchFamily="18" charset="0"/>
              </a:rPr>
              <a:t>“电雷管、硝铵炸药、胶质炸药、导火线”目前市场已淘汰，</a:t>
            </a:r>
            <a:r>
              <a:rPr lang="zh-CN" sz="2000" b="0">
                <a:ea typeface="宋体" panose="02010600030101010101" pitchFamily="2" charset="-122"/>
              </a:rPr>
              <a:t>调整材料为</a:t>
            </a:r>
            <a:r>
              <a:rPr lang="en-US" sz="2000" b="0">
                <a:latin typeface="宋体" panose="02010600030101010101" pitchFamily="2" charset="-122"/>
                <a:ea typeface="宋体" panose="02010600030101010101" pitchFamily="2" charset="-122"/>
                <a:cs typeface="Times New Roman" panose="02020603050405020304" pitchFamily="18" charset="0"/>
              </a:rPr>
              <a:t>“</a:t>
            </a:r>
            <a:r>
              <a:rPr lang="zh-CN" sz="2000" b="0">
                <a:ea typeface="宋体" panose="02010600030101010101" pitchFamily="2" charset="-122"/>
              </a:rPr>
              <a:t>非电毫秒雷管、乳化炸药、铜芯塑料绝缘软电线</a:t>
            </a:r>
            <a:r>
              <a:rPr lang="en-US" sz="2000" b="0">
                <a:latin typeface="宋体" panose="02010600030101010101" pitchFamily="2" charset="-122"/>
                <a:ea typeface="宋体" panose="02010600030101010101" pitchFamily="2" charset="-122"/>
              </a:rPr>
              <a:t>BVR-</a:t>
            </a:r>
            <a:r>
              <a:rPr lang="zh-CN" sz="2000" b="0">
                <a:ea typeface="宋体" panose="02010600030101010101" pitchFamily="2" charset="-122"/>
              </a:rPr>
              <a:t>2.5、导爆索</a:t>
            </a:r>
            <a:r>
              <a:rPr lang="zh-CN" sz="2000" b="0">
                <a:ea typeface="宋体" panose="02010600030101010101" pitchFamily="2" charset="-122"/>
                <a:cs typeface="Times New Roman" panose="02020603050405020304" pitchFamily="18" charset="0"/>
              </a:rPr>
              <a:t>”。</a:t>
            </a:r>
            <a:endParaRPr lang="zh-CN" sz="2000" b="0">
              <a:ea typeface="宋体" panose="02010600030101010101" pitchFamily="2" charset="-122"/>
              <a:cs typeface="Times New Roman" panose="02020603050405020304" pitchFamily="18" charset="0"/>
            </a:endParaRPr>
          </a:p>
          <a:p>
            <a:pPr marL="0" indent="266700"/>
            <a:r>
              <a:rPr lang="zh-CN" sz="2000" b="0">
                <a:latin typeface="Calibri" panose="020F0502020204030204" pitchFamily="34" charset="0"/>
                <a:ea typeface="宋体" panose="02010600030101010101" pitchFamily="2" charset="-122"/>
              </a:rPr>
              <a:t>（八）定额中采用的是现拌砂浆</a:t>
            </a:r>
            <a:r>
              <a:rPr lang="en-US" sz="2000" b="0">
                <a:latin typeface="Calibri" panose="020F0502020204030204" pitchFamily="34" charset="0"/>
                <a:ea typeface="宋体" panose="02010600030101010101" pitchFamily="2" charset="-122"/>
                <a:cs typeface="Times New Roman" panose="02020603050405020304" pitchFamily="18" charset="0"/>
              </a:rPr>
              <a:t>M</a:t>
            </a:r>
            <a:r>
              <a:rPr lang="zh-CN" sz="2000" b="0">
                <a:latin typeface="Calibri" panose="020F0502020204030204" pitchFamily="34" charset="0"/>
                <a:ea typeface="宋体" panose="02010600030101010101" pitchFamily="2" charset="-122"/>
              </a:rPr>
              <a:t>，换算调整为预拌砂浆</a:t>
            </a:r>
            <a:r>
              <a:rPr lang="en-US" sz="2000" b="0">
                <a:latin typeface="Calibri" panose="020F0502020204030204" pitchFamily="34" charset="0"/>
                <a:ea typeface="宋体" panose="02010600030101010101" pitchFamily="2" charset="-122"/>
              </a:rPr>
              <a:t>DM</a:t>
            </a:r>
            <a:r>
              <a:rPr lang="zh-CN" sz="2000" b="0">
                <a:latin typeface="Calibri" panose="020F0502020204030204" pitchFamily="34" charset="0"/>
                <a:ea typeface="宋体" panose="02010600030101010101" pitchFamily="2" charset="-122"/>
              </a:rPr>
              <a:t>。</a:t>
            </a:r>
            <a:endParaRPr lang="zh-CN" altLang="en-US" sz="2000"/>
          </a:p>
        </p:txBody>
      </p:sp>
    </p:spTree>
  </p:cSld>
  <p:clrMapOvr>
    <a:masterClrMapping/>
  </p:clrMapOvr>
  <p:transition>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0265" y="1117600"/>
            <a:ext cx="7179945" cy="3784600"/>
          </a:xfrm>
          <a:prstGeom prst="rect">
            <a:avLst/>
          </a:prstGeom>
          <a:noFill/>
          <a:ln w="9525">
            <a:noFill/>
          </a:ln>
        </p:spPr>
        <p:txBody>
          <a:bodyPr wrap="square">
            <a:spAutoFit/>
          </a:bodyPr>
          <a:p>
            <a:pPr marL="0" indent="0" algn="l"/>
            <a:r>
              <a:rPr lang="en-US" altLang="zh-CN" sz="2400" b="1">
                <a:ea typeface="宋体" panose="02010600030101010101" pitchFamily="2" charset="-122"/>
              </a:rPr>
              <a:t>                              </a:t>
            </a:r>
            <a:r>
              <a:rPr lang="zh-CN" sz="2400" b="1">
                <a:ea typeface="宋体" panose="02010600030101010101" pitchFamily="2" charset="-122"/>
              </a:rPr>
              <a:t>第二册</a:t>
            </a:r>
            <a:r>
              <a:rPr lang="en-US" sz="2400" b="1">
                <a:latin typeface="黑体" panose="02010609060101010101" pitchFamily="2" charset="-122"/>
                <a:ea typeface="宋体" panose="02010600030101010101" pitchFamily="2" charset="-122"/>
                <a:cs typeface="Times New Roman" panose="02020603050405020304" pitchFamily="18" charset="0"/>
              </a:rPr>
              <a:t>  </a:t>
            </a:r>
            <a:r>
              <a:rPr lang="zh-CN" sz="2400" b="1">
                <a:ea typeface="宋体" panose="02010600030101010101" pitchFamily="2" charset="-122"/>
              </a:rPr>
              <a:t>桥涵工程</a:t>
            </a:r>
            <a:r>
              <a:rPr lang="en-US" sz="2400" b="0">
                <a:latin typeface="Calibri" panose="020F0502020204030204" pitchFamily="34" charset="0"/>
                <a:ea typeface="宋体" panose="02010600030101010101" pitchFamily="2" charset="-122"/>
                <a:cs typeface="Times New Roman" panose="02020603050405020304" pitchFamily="18" charset="0"/>
              </a:rPr>
              <a:t> </a:t>
            </a:r>
            <a:endParaRPr lang="en-US" sz="2400" b="0">
              <a:latin typeface="Calibri" panose="020F0502020204030204" pitchFamily="34" charset="0"/>
              <a:ea typeface="宋体" panose="02010600030101010101" pitchFamily="2" charset="-122"/>
              <a:cs typeface="Times New Roman" panose="02020603050405020304" pitchFamily="18" charset="0"/>
            </a:endParaRPr>
          </a:p>
          <a:p>
            <a:pPr marL="0" indent="0" algn="l"/>
            <a:r>
              <a:rPr lang="zh-CN" sz="2400" b="1">
                <a:latin typeface="Calibri" panose="020F0502020204030204" pitchFamily="34" charset="0"/>
                <a:ea typeface="宋体" panose="02010600030101010101" pitchFamily="2" charset="-122"/>
              </a:rPr>
              <a:t>一、概况</a:t>
            </a:r>
            <a:r>
              <a:rPr lang="zh-CN" sz="2400" b="0">
                <a:latin typeface="Calibri" panose="020F0502020204030204" pitchFamily="34" charset="0"/>
                <a:ea typeface="宋体" panose="02010600030101010101" pitchFamily="2" charset="-122"/>
              </a:rPr>
              <a:t>                 《武汉城市轨道交通工程消耗量定额及全费用基价表》第二册桥涵工程，内容包括：打桩工程、钻孔灌注桩工程、砌筑工程、钢筋工程、现浇混凝土工程、预制混凝土工程、安装工程、钢结构工程及措施项目工程，共</a:t>
            </a:r>
            <a:r>
              <a:rPr lang="en-US" sz="2400" b="0">
                <a:latin typeface="Calibri" panose="020F0502020204030204" pitchFamily="34" charset="0"/>
                <a:ea typeface="宋体" panose="02010600030101010101" pitchFamily="2" charset="-122"/>
                <a:cs typeface="Times New Roman" panose="02020603050405020304" pitchFamily="18" charset="0"/>
              </a:rPr>
              <a:t>9</a:t>
            </a:r>
            <a:r>
              <a:rPr lang="zh-CN" sz="2400" b="0">
                <a:latin typeface="Calibri" panose="020F0502020204030204" pitchFamily="34" charset="0"/>
                <a:ea typeface="宋体" panose="02010600030101010101" pitchFamily="2" charset="-122"/>
              </a:rPr>
              <a:t>章</a:t>
            </a:r>
            <a:r>
              <a:rPr lang="en-US" sz="2400" b="0">
                <a:latin typeface="Calibri" panose="020F0502020204030204" pitchFamily="34" charset="0"/>
                <a:ea typeface="宋体" panose="02010600030101010101" pitchFamily="2" charset="-122"/>
              </a:rPr>
              <a:t>420</a:t>
            </a:r>
            <a:r>
              <a:rPr lang="zh-CN" sz="2400" b="0">
                <a:latin typeface="Calibri" panose="020F0502020204030204" pitchFamily="34" charset="0"/>
                <a:ea typeface="宋体" panose="02010600030101010101" pitchFamily="2" charset="-122"/>
              </a:rPr>
              <a:t>个子目。</a:t>
            </a:r>
            <a:r>
              <a:rPr lang="zh-CN" sz="2400" b="0">
                <a:ea typeface="宋体" panose="02010600030101010101" pitchFamily="2" charset="-122"/>
              </a:rPr>
              <a:t>具体章节划分见下表：</a:t>
            </a:r>
            <a:endParaRPr lang="zh-CN" altLang="en-US" sz="2400"/>
          </a:p>
        </p:txBody>
      </p:sp>
    </p:spTree>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736725" y="984250"/>
            <a:ext cx="5080000" cy="398780"/>
          </a:xfrm>
          <a:prstGeom prst="rect">
            <a:avLst/>
          </a:prstGeom>
          <a:noFill/>
          <a:ln w="9525">
            <a:noFill/>
          </a:ln>
        </p:spPr>
        <p:txBody>
          <a:bodyPr>
            <a:spAutoFit/>
          </a:bodyPr>
          <a:p>
            <a:pPr marL="0" indent="262255"/>
            <a:r>
              <a:rPr lang="zh-CN" sz="2000" b="1">
                <a:latin typeface="Calibri" panose="020F0502020204030204" pitchFamily="34" charset="0"/>
                <a:ea typeface="宋体" panose="02010600030101010101" pitchFamily="2" charset="-122"/>
              </a:rPr>
              <a:t>二、定额内容</a:t>
            </a:r>
            <a:endParaRPr lang="zh-CN" altLang="en-US" sz="2000"/>
          </a:p>
        </p:txBody>
      </p:sp>
      <p:graphicFrame>
        <p:nvGraphicFramePr>
          <p:cNvPr id="2" name="表格 1"/>
          <p:cNvGraphicFramePr/>
          <p:nvPr/>
        </p:nvGraphicFramePr>
        <p:xfrm>
          <a:off x="1623060" y="1383030"/>
          <a:ext cx="5952490" cy="3527425"/>
        </p:xfrm>
        <a:graphic>
          <a:graphicData uri="http://schemas.openxmlformats.org/drawingml/2006/table">
            <a:tbl>
              <a:tblPr firstRow="1" bandRow="1">
                <a:tableStyleId>{5940675A-B579-460E-94D1-54222C63F5DA}</a:tableStyleId>
              </a:tblPr>
              <a:tblGrid>
                <a:gridCol w="796290"/>
                <a:gridCol w="3964940"/>
                <a:gridCol w="1191260"/>
              </a:tblGrid>
              <a:tr h="32067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章</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名    称</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子目个数</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67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一</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打桩工程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86</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67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二</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钻孔灌注桩工程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81</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67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三</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砌筑工程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13</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67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四</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钢筋工程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27</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67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五</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混凝土工程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42</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67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六</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预制混凝土工程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67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七</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安装工程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61</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67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八</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钢结构工程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5</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67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九</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措施项目工程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95</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675">
                <a:tc>
                  <a:txBody>
                    <a:bodyPr/>
                    <a:p>
                      <a:pPr indent="0" algn="ctr">
                        <a:buNone/>
                      </a:pPr>
                      <a:r>
                        <a:rPr lang="en-US" sz="1800" b="0">
                          <a:latin typeface="Calibri" panose="020F0502020204030204" pitchFamily="34" charset="0"/>
                          <a:cs typeface="Calibri" panose="020F0502020204030204" pitchFamily="34" charset="0"/>
                        </a:rPr>
                        <a:t> </a:t>
                      </a:r>
                      <a:endParaRPr lang="en-US" altLang="en-US" sz="18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总    计</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420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D963C124-FBCE-433C-8DE4-0AFEECF1990C}" type="slidenum">
              <a:rPr lang="zh-CN" altLang="en-US" smtClean="0"/>
            </a:fld>
            <a:endParaRPr lang="en-US" altLang="zh-CN"/>
          </a:p>
        </p:txBody>
      </p:sp>
      <p:sp>
        <p:nvSpPr>
          <p:cNvPr id="100" name="文本框 99"/>
          <p:cNvSpPr txBox="1"/>
          <p:nvPr/>
        </p:nvSpPr>
        <p:spPr>
          <a:xfrm>
            <a:off x="1346200" y="1282065"/>
            <a:ext cx="6362700" cy="4092575"/>
          </a:xfrm>
          <a:prstGeom prst="rect">
            <a:avLst/>
          </a:prstGeom>
          <a:noFill/>
          <a:ln w="9525">
            <a:noFill/>
          </a:ln>
        </p:spPr>
        <p:txBody>
          <a:bodyPr wrap="square">
            <a:spAutoFit/>
          </a:bodyPr>
          <a:p>
            <a:pPr marL="0" indent="262255"/>
            <a:r>
              <a:rPr lang="zh-CN" sz="2000" b="1">
                <a:latin typeface="Calibri" panose="020F0502020204030204" pitchFamily="34" charset="0"/>
                <a:ea typeface="宋体" panose="02010600030101010101" pitchFamily="2" charset="-122"/>
              </a:rPr>
              <a:t>三、适用范围</a:t>
            </a:r>
            <a:endParaRPr lang="zh-CN" sz="2000" b="1">
              <a:latin typeface="Calibri" panose="020F0502020204030204" pitchFamily="34" charset="0"/>
              <a:ea typeface="宋体" panose="02010600030101010101" pitchFamily="2" charset="-122"/>
            </a:endParaRPr>
          </a:p>
          <a:p>
            <a:pPr marL="0" indent="262255"/>
            <a:r>
              <a:rPr lang="zh-CN" sz="2000" b="0">
                <a:ea typeface="宋体" panose="02010600030101010101" pitchFamily="2" charset="-122"/>
              </a:rPr>
              <a:t>      本册定额适用于</a:t>
            </a:r>
            <a:r>
              <a:rPr lang="zh-CN" sz="2000" b="0">
                <a:latin typeface="Calibri" panose="020F0502020204030204" pitchFamily="34" charset="0"/>
                <a:ea typeface="宋体" panose="02010600030101010101" pitchFamily="2" charset="-122"/>
              </a:rPr>
              <a:t>适用于城市轨道交通工程。</a:t>
            </a:r>
            <a:endParaRPr lang="zh-CN" sz="2000" b="0">
              <a:latin typeface="Calibri" panose="020F0502020204030204" pitchFamily="34" charset="0"/>
              <a:ea typeface="宋体" panose="02010600030101010101" pitchFamily="2" charset="-122"/>
            </a:endParaRPr>
          </a:p>
          <a:p>
            <a:pPr marL="0" indent="262255"/>
            <a:r>
              <a:rPr lang="en-US" sz="2000" b="0">
                <a:latin typeface="Calibri" panose="020F0502020204030204" pitchFamily="34" charset="0"/>
                <a:ea typeface="宋体" panose="02010600030101010101" pitchFamily="2" charset="-122"/>
                <a:cs typeface="Times New Roman" panose="02020603050405020304" pitchFamily="18" charset="0"/>
              </a:rPr>
              <a:t>    1.</a:t>
            </a:r>
            <a:r>
              <a:rPr lang="zh-CN" sz="2000" b="0">
                <a:latin typeface="Calibri" panose="020F0502020204030204" pitchFamily="34" charset="0"/>
                <a:ea typeface="宋体" panose="02010600030101010101" pitchFamily="2" charset="-122"/>
              </a:rPr>
              <a:t>城镇范围内单跨</a:t>
            </a:r>
            <a:r>
              <a:rPr lang="en-US" sz="2000" b="0">
                <a:latin typeface="Calibri" panose="020F0502020204030204" pitchFamily="34" charset="0"/>
                <a:ea typeface="宋体" panose="02010600030101010101" pitchFamily="2" charset="-122"/>
              </a:rPr>
              <a:t>100m</a:t>
            </a:r>
            <a:r>
              <a:rPr lang="zh-CN" sz="2000" b="0">
                <a:latin typeface="Calibri" panose="020F0502020204030204" pitchFamily="34" charset="0"/>
                <a:ea typeface="宋体" panose="02010600030101010101" pitchFamily="2" charset="-122"/>
              </a:rPr>
              <a:t>以内的桥梁工程；</a:t>
            </a:r>
            <a:endParaRPr lang="zh-CN" sz="2000" b="0">
              <a:latin typeface="Calibri" panose="020F0502020204030204" pitchFamily="34" charset="0"/>
              <a:ea typeface="宋体" panose="02010600030101010101" pitchFamily="2" charset="-122"/>
            </a:endParaRPr>
          </a:p>
          <a:p>
            <a:pPr marL="0" indent="262255"/>
            <a:r>
              <a:rPr lang="en-US" sz="2000" b="0">
                <a:latin typeface="Calibri" panose="020F0502020204030204" pitchFamily="34" charset="0"/>
                <a:ea typeface="宋体" panose="02010600030101010101" pitchFamily="2" charset="-122"/>
                <a:cs typeface="Times New Roman" panose="02020603050405020304" pitchFamily="18" charset="0"/>
              </a:rPr>
              <a:t>    2.</a:t>
            </a:r>
            <a:r>
              <a:rPr lang="zh-CN" sz="2000" b="0">
                <a:latin typeface="Calibri" panose="020F0502020204030204" pitchFamily="34" charset="0"/>
                <a:ea typeface="宋体" panose="02010600030101010101" pitchFamily="2" charset="-122"/>
              </a:rPr>
              <a:t>单跨</a:t>
            </a:r>
            <a:r>
              <a:rPr lang="en-US" sz="2000" b="0">
                <a:latin typeface="Calibri" panose="020F0502020204030204" pitchFamily="34" charset="0"/>
                <a:ea typeface="宋体" panose="02010600030101010101" pitchFamily="2" charset="-122"/>
              </a:rPr>
              <a:t>5m</a:t>
            </a:r>
            <a:r>
              <a:rPr lang="zh-CN" sz="2000" b="0">
                <a:latin typeface="Calibri" panose="020F0502020204030204" pitchFamily="34" charset="0"/>
                <a:ea typeface="宋体" panose="02010600030101010101" pitchFamily="2" charset="-122"/>
              </a:rPr>
              <a:t>以内的涵洞工程（圆管涵执行</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版《湖北省市政工程消耗量定额及全费用基价表》第五册</a:t>
            </a:r>
            <a:r>
              <a:rPr lang="zh-CN" sz="2000" b="0">
                <a:latin typeface="Calibri" panose="020F0502020204030204" pitchFamily="34" charset="0"/>
                <a:ea typeface="宋体" panose="02010600030101010101" pitchFamily="2" charset="-122"/>
                <a:cs typeface="Times New Roman" panose="02020603050405020304" pitchFamily="18" charset="0"/>
              </a:rPr>
              <a:t>“市政管网工程”相应</a:t>
            </a:r>
            <a:r>
              <a:rPr lang="zh-CN" sz="2000" b="0">
                <a:latin typeface="Calibri" panose="020F0502020204030204" pitchFamily="34" charset="0"/>
                <a:ea typeface="宋体" panose="02010600030101010101" pitchFamily="2" charset="-122"/>
              </a:rPr>
              <a:t>定额，其中管道铺设及基础项目人工、机械消耗量乘以系数</a:t>
            </a:r>
            <a:r>
              <a:rPr lang="en-US" sz="2000" b="0">
                <a:latin typeface="Calibri" panose="020F0502020204030204" pitchFamily="34" charset="0"/>
                <a:ea typeface="宋体" panose="02010600030101010101" pitchFamily="2" charset="-122"/>
                <a:cs typeface="Times New Roman" panose="02020603050405020304" pitchFamily="18" charset="0"/>
              </a:rPr>
              <a:t>1.25</a:t>
            </a:r>
            <a:r>
              <a:rPr lang="zh-CN" sz="2000" b="0">
                <a:latin typeface="Calibri" panose="020F0502020204030204" pitchFamily="34" charset="0"/>
                <a:ea typeface="宋体" panose="02010600030101010101" pitchFamily="2" charset="-122"/>
              </a:rPr>
              <a:t>）；</a:t>
            </a:r>
            <a:endParaRPr lang="zh-CN" sz="2000" b="0">
              <a:latin typeface="Calibri" panose="020F0502020204030204" pitchFamily="34" charset="0"/>
              <a:ea typeface="宋体" panose="02010600030101010101" pitchFamily="2" charset="-122"/>
            </a:endParaRPr>
          </a:p>
          <a:p>
            <a:pPr marL="0" indent="262255"/>
            <a:r>
              <a:rPr lang="en-US" sz="2000" b="0">
                <a:latin typeface="Calibri" panose="020F0502020204030204" pitchFamily="34" charset="0"/>
                <a:ea typeface="宋体" panose="02010600030101010101" pitchFamily="2" charset="-122"/>
                <a:cs typeface="Times New Roman" panose="02020603050405020304" pitchFamily="18" charset="0"/>
              </a:rPr>
              <a:t>    3.</a:t>
            </a:r>
            <a:r>
              <a:rPr lang="zh-CN" sz="2000" b="0">
                <a:latin typeface="Calibri" panose="020F0502020204030204" pitchFamily="34" charset="0"/>
                <a:ea typeface="宋体" panose="02010600030101010101" pitchFamily="2" charset="-122"/>
              </a:rPr>
              <a:t>穿越城市道路及铁路的现浇钢筋混凝土立交箱涵工程。</a:t>
            </a:r>
            <a:endParaRPr lang="zh-CN" altLang="en-US" sz="2000"/>
          </a:p>
        </p:txBody>
      </p:sp>
    </p:spTree>
  </p:cSld>
  <p:clrMapOvr>
    <a:masterClrMapping/>
  </p:clrMapOvr>
  <p:transition>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689100" y="859790"/>
            <a:ext cx="5080000" cy="829945"/>
          </a:xfrm>
          <a:prstGeom prst="rect">
            <a:avLst/>
          </a:prstGeom>
          <a:noFill/>
          <a:ln w="9525">
            <a:noFill/>
          </a:ln>
        </p:spPr>
        <p:txBody>
          <a:bodyPr>
            <a:spAutoFit/>
          </a:bodyPr>
          <a:p>
            <a:pPr marL="0" indent="262255"/>
            <a:r>
              <a:rPr lang="zh-CN" sz="1600" b="1">
                <a:latin typeface="Calibri" panose="020F0502020204030204" pitchFamily="34" charset="0"/>
                <a:ea typeface="宋体" panose="02010600030101010101" pitchFamily="2" charset="-122"/>
              </a:rPr>
              <a:t>四、定额变化情况</a:t>
            </a:r>
            <a:endParaRPr lang="zh-CN" sz="1600" b="1">
              <a:latin typeface="Calibri" panose="020F0502020204030204" pitchFamily="34" charset="0"/>
              <a:ea typeface="宋体" panose="02010600030101010101" pitchFamily="2" charset="-122"/>
            </a:endParaRPr>
          </a:p>
          <a:p>
            <a:pPr marL="0" indent="262255"/>
            <a:r>
              <a:rPr lang="zh-CN" sz="1600" b="0">
                <a:latin typeface="Calibri" panose="020F0502020204030204" pitchFamily="34" charset="0"/>
                <a:ea typeface="宋体" panose="02010600030101010101" pitchFamily="2" charset="-122"/>
              </a:rPr>
              <a:t>（一）定额数量变化</a:t>
            </a:r>
            <a:endParaRPr lang="zh-CN" altLang="en-US" sz="1600"/>
          </a:p>
        </p:txBody>
      </p:sp>
      <p:graphicFrame>
        <p:nvGraphicFramePr>
          <p:cNvPr id="2" name="表格 1"/>
          <p:cNvGraphicFramePr/>
          <p:nvPr/>
        </p:nvGraphicFramePr>
        <p:xfrm>
          <a:off x="1194435" y="1689735"/>
          <a:ext cx="6840855" cy="3889375"/>
        </p:xfrm>
        <a:graphic>
          <a:graphicData uri="http://schemas.openxmlformats.org/drawingml/2006/table">
            <a:tbl>
              <a:tblPr firstRow="1" bandRow="1">
                <a:tableStyleId>{5940675A-B579-460E-94D1-54222C63F5DA}</a:tableStyleId>
              </a:tblPr>
              <a:tblGrid>
                <a:gridCol w="686435"/>
                <a:gridCol w="2959100"/>
                <a:gridCol w="1140460"/>
                <a:gridCol w="1139825"/>
                <a:gridCol w="915035"/>
              </a:tblGrid>
              <a:tr h="614680">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章</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名    称</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新定额子目（2019）</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现行定额子目（2011）</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增减子目</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6390">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一</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打桩工程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86</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86</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829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二</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钻孔灌注桩工程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81</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108</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-27</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702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三</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砌筑工程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13</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13</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829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四</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钢筋工程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27</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27</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6390">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五</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混凝土工程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42</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42</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829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六</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预制混凝土工程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702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七</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安装工程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61</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59</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Calibri" panose="020F0502020204030204" pitchFamily="34" charset="0"/>
                          <a:cs typeface="Calibri" panose="020F0502020204030204" pitchFamily="34" charset="0"/>
                        </a:rPr>
                        <a:t>+</a:t>
                      </a:r>
                      <a:r>
                        <a:rPr lang="en-US" sz="1800" b="0">
                          <a:latin typeface="宋体" panose="02010600030101010101" pitchFamily="2" charset="-122"/>
                          <a:ea typeface="宋体" panose="02010600030101010101" pitchFamily="2" charset="-122"/>
                          <a:cs typeface="宋体" panose="02010600030101010101" pitchFamily="2" charset="-122"/>
                        </a:rPr>
                        <a:t>2</a:t>
                      </a:r>
                      <a:endParaRPr lang="en-US" altLang="en-US" sz="18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829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八</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钢结构工程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5</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5</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6390">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九</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措施项目工程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95</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92</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Calibri" panose="020F0502020204030204" pitchFamily="34" charset="0"/>
                          <a:cs typeface="Calibri" panose="020F0502020204030204" pitchFamily="34" charset="0"/>
                        </a:rPr>
                        <a:t>+3</a:t>
                      </a:r>
                      <a:endParaRPr lang="en-US" altLang="en-US" sz="18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8295">
                <a:tc>
                  <a:txBody>
                    <a:bodyPr/>
                    <a:p>
                      <a:pPr indent="0">
                        <a:buNone/>
                      </a:pPr>
                      <a:r>
                        <a:rPr lang="en-US" sz="1800" b="0">
                          <a:latin typeface="Calibri" panose="020F0502020204030204" pitchFamily="34" charset="0"/>
                          <a:cs typeface="Calibri" panose="020F0502020204030204" pitchFamily="34" charset="0"/>
                        </a:rPr>
                        <a:t> </a:t>
                      </a:r>
                      <a:endParaRPr lang="en-US" altLang="en-US" sz="18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总    计</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420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442</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-22</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939800" y="855345"/>
            <a:ext cx="7619365" cy="5631180"/>
          </a:xfrm>
          <a:prstGeom prst="rect">
            <a:avLst/>
          </a:prstGeom>
          <a:noFill/>
          <a:ln w="9525">
            <a:noFill/>
          </a:ln>
        </p:spPr>
        <p:txBody>
          <a:bodyPr wrap="square">
            <a:spAutoFit/>
          </a:bodyPr>
          <a:p>
            <a:pPr marL="0" indent="266700"/>
            <a:r>
              <a:rPr lang="zh-CN" sz="2000" b="0">
                <a:latin typeface="Calibri" panose="020F0502020204030204" pitchFamily="34" charset="0"/>
                <a:ea typeface="宋体" panose="02010600030101010101" pitchFamily="2" charset="-122"/>
              </a:rPr>
              <a:t>（二）定额项目变化情况</a:t>
            </a:r>
            <a:r>
              <a:rPr lang="en-US" sz="2000" b="1">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第二章</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钻孔灌注桩工程</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en-US" sz="2000" b="0">
                <a:latin typeface="宋体" panose="02010600030101010101" pitchFamily="2" charset="-122"/>
                <a:ea typeface="宋体" panose="02010600030101010101" pitchFamily="2" charset="-122"/>
                <a:cs typeface="Times New Roman" panose="02020603050405020304" pitchFamily="18" charset="0"/>
              </a:rPr>
              <a:t>      </a:t>
            </a:r>
            <a:r>
              <a:rPr lang="zh-CN" sz="2000" b="0">
                <a:ea typeface="宋体" panose="02010600030101010101" pitchFamily="2" charset="-122"/>
              </a:rPr>
              <a:t>删除</a:t>
            </a:r>
            <a:r>
              <a:rPr lang="zh-CN" sz="2000" b="0">
                <a:ea typeface="宋体" panose="02010600030101010101" pitchFamily="2" charset="-122"/>
                <a:cs typeface="Times New Roman" panose="02020603050405020304" pitchFamily="18" charset="0"/>
              </a:rPr>
              <a:t>“埋设钢护筒</a:t>
            </a:r>
            <a:r>
              <a:rPr lang="en-US" sz="2000" b="0">
                <a:latin typeface="宋体" panose="02010600030101010101" pitchFamily="2" charset="-122"/>
                <a:ea typeface="宋体" panose="02010600030101010101" pitchFamily="2" charset="-122"/>
                <a:cs typeface="Times New Roman" panose="02020603050405020304" pitchFamily="18" charset="0"/>
              </a:rPr>
              <a:t>”</a:t>
            </a:r>
            <a:r>
              <a:rPr lang="zh-CN" sz="2000" b="0">
                <a:ea typeface="宋体" panose="02010600030101010101" pitchFamily="2" charset="-122"/>
              </a:rPr>
              <a:t>、</a:t>
            </a:r>
            <a:r>
              <a:rPr lang="en-US" sz="2000" b="0">
                <a:latin typeface="宋体" panose="02010600030101010101" pitchFamily="2" charset="-122"/>
                <a:ea typeface="宋体" panose="02010600030101010101" pitchFamily="2" charset="-122"/>
                <a:cs typeface="Times New Roman" panose="02020603050405020304" pitchFamily="18" charset="0"/>
              </a:rPr>
              <a:t>“</a:t>
            </a:r>
            <a:r>
              <a:rPr lang="zh-CN" sz="2000" b="0">
                <a:ea typeface="宋体" panose="02010600030101010101" pitchFamily="2" charset="-122"/>
              </a:rPr>
              <a:t>泥浆制作、运输</a:t>
            </a:r>
            <a:r>
              <a:rPr lang="en-US" sz="2000" b="0">
                <a:latin typeface="宋体" panose="02010600030101010101" pitchFamily="2" charset="-122"/>
                <a:ea typeface="宋体" panose="02010600030101010101" pitchFamily="2" charset="-122"/>
                <a:cs typeface="Times New Roman" panose="02020603050405020304" pitchFamily="18" charset="0"/>
              </a:rPr>
              <a:t>”</a:t>
            </a:r>
            <a:r>
              <a:rPr lang="zh-CN" sz="2000" b="0">
                <a:ea typeface="宋体" panose="02010600030101010101" pitchFamily="2" charset="-122"/>
              </a:rPr>
              <a:t>、</a:t>
            </a:r>
            <a:r>
              <a:rPr lang="en-US" sz="2000" b="0">
                <a:latin typeface="宋体" panose="02010600030101010101" pitchFamily="2" charset="-122"/>
                <a:ea typeface="宋体" panose="02010600030101010101" pitchFamily="2" charset="-122"/>
                <a:cs typeface="Times New Roman" panose="02020603050405020304" pitchFamily="18" charset="0"/>
              </a:rPr>
              <a:t>“</a:t>
            </a:r>
            <a:r>
              <a:rPr lang="zh-CN" sz="2000" b="0">
                <a:latin typeface="Calibri" panose="020F0502020204030204" pitchFamily="34" charset="0"/>
                <a:ea typeface="宋体" panose="02010600030101010101" pitchFamily="2" charset="-122"/>
              </a:rPr>
              <a:t>人工挖桩孔</a:t>
            </a:r>
            <a:r>
              <a:rPr lang="zh-CN" sz="2000" b="0">
                <a:latin typeface="Calibri" panose="020F0502020204030204" pitchFamily="34" charset="0"/>
                <a:ea typeface="宋体" panose="02010600030101010101" pitchFamily="2" charset="-122"/>
                <a:cs typeface="Times New Roman" panose="02020603050405020304" pitchFamily="18" charset="0"/>
              </a:rPr>
              <a:t>”、“回旋钻机钻孔”、“冲击式钻机钻孔</a:t>
            </a:r>
            <a:r>
              <a:rPr lang="en-US" sz="2000" b="0">
                <a:latin typeface="宋体" panose="02010600030101010101" pitchFamily="2" charset="-122"/>
                <a:ea typeface="宋体" panose="02010600030101010101" pitchFamily="2" charset="-122"/>
                <a:cs typeface="Times New Roman" panose="02020603050405020304" pitchFamily="18" charset="0"/>
              </a:rPr>
              <a:t>”</a:t>
            </a:r>
            <a:r>
              <a:rPr lang="zh-CN" sz="2000" b="0">
                <a:ea typeface="宋体" panose="02010600030101010101" pitchFamily="2" charset="-122"/>
              </a:rPr>
              <a:t>、</a:t>
            </a:r>
            <a:r>
              <a:rPr lang="en-US" sz="2000" b="0">
                <a:latin typeface="宋体" panose="02010600030101010101" pitchFamily="2" charset="-122"/>
                <a:ea typeface="宋体" panose="02010600030101010101" pitchFamily="2" charset="-122"/>
                <a:cs typeface="Times New Roman" panose="02020603050405020304" pitchFamily="18" charset="0"/>
              </a:rPr>
              <a:t>“</a:t>
            </a:r>
            <a:r>
              <a:rPr lang="zh-CN" sz="2000" b="0">
                <a:latin typeface="Calibri" panose="020F0502020204030204" pitchFamily="34" charset="0"/>
                <a:ea typeface="宋体" panose="02010600030101010101" pitchFamily="2" charset="-122"/>
              </a:rPr>
              <a:t>卷扬机带冲抓锥冲孔</a:t>
            </a:r>
            <a:r>
              <a:rPr lang="en-US" sz="2000" b="0">
                <a:latin typeface="宋体" panose="02010600030101010101" pitchFamily="2" charset="-122"/>
                <a:ea typeface="宋体" panose="02010600030101010101" pitchFamily="2" charset="-122"/>
                <a:cs typeface="Times New Roman" panose="02020603050405020304" pitchFamily="18" charset="0"/>
              </a:rPr>
              <a:t>”</a:t>
            </a:r>
            <a:r>
              <a:rPr lang="zh-CN" sz="2000" b="0">
                <a:ea typeface="宋体" panose="02010600030101010101" pitchFamily="2" charset="-122"/>
              </a:rPr>
              <a:t>、</a:t>
            </a:r>
            <a:r>
              <a:rPr lang="en-US" sz="2000" b="0">
                <a:latin typeface="宋体" panose="02010600030101010101" pitchFamily="2" charset="-122"/>
                <a:ea typeface="宋体" panose="02010600030101010101" pitchFamily="2" charset="-122"/>
                <a:cs typeface="Times New Roman" panose="02020603050405020304" pitchFamily="18" charset="0"/>
              </a:rPr>
              <a:t>“</a:t>
            </a:r>
            <a:r>
              <a:rPr lang="zh-CN" sz="2000" b="0">
                <a:latin typeface="Calibri" panose="020F0502020204030204" pitchFamily="34" charset="0"/>
                <a:ea typeface="宋体" panose="02010600030101010101" pitchFamily="2" charset="-122"/>
              </a:rPr>
              <a:t>灌注桩混凝土</a:t>
            </a:r>
            <a:r>
              <a:rPr lang="en-US" sz="2000" b="0">
                <a:latin typeface="宋体" panose="02010600030101010101" pitchFamily="2" charset="-122"/>
                <a:ea typeface="宋体" panose="02010600030101010101" pitchFamily="2" charset="-122"/>
                <a:cs typeface="Times New Roman" panose="02020603050405020304" pitchFamily="18" charset="0"/>
              </a:rPr>
              <a:t>”</a:t>
            </a:r>
            <a:r>
              <a:rPr lang="zh-CN" sz="2000" b="0">
                <a:latin typeface="Calibri" panose="020F0502020204030204" pitchFamily="34" charset="0"/>
                <a:ea typeface="宋体" panose="02010600030101010101" pitchFamily="2" charset="-122"/>
              </a:rPr>
              <a:t>等</a:t>
            </a:r>
            <a:r>
              <a:rPr lang="zh-CN" sz="2000" b="0">
                <a:ea typeface="宋体" panose="02010600030101010101" pitchFamily="2" charset="-122"/>
              </a:rPr>
              <a:t>定额项目（</a:t>
            </a:r>
            <a:r>
              <a:rPr lang="zh-CN" sz="2000" b="0">
                <a:ea typeface="宋体" panose="02010600030101010101" pitchFamily="2" charset="-122"/>
                <a:cs typeface="Times New Roman" panose="02020603050405020304" pitchFamily="18" charset="0"/>
              </a:rPr>
              <a:t>106个）。</a:t>
            </a:r>
            <a:endParaRPr lang="zh-CN" sz="2000" b="0">
              <a:ea typeface="宋体" panose="02010600030101010101" pitchFamily="2" charset="-122"/>
              <a:cs typeface="Times New Roman" panose="02020603050405020304" pitchFamily="18" charset="0"/>
            </a:endParaRPr>
          </a:p>
          <a:p>
            <a:pPr marL="0" indent="266700"/>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增加补充</a:t>
            </a:r>
            <a:r>
              <a:rPr lang="zh-CN" sz="2000" b="0">
                <a:latin typeface="Calibri" panose="020F0502020204030204" pitchFamily="34" charset="0"/>
                <a:ea typeface="宋体" panose="02010600030101010101" pitchFamily="2" charset="-122"/>
                <a:cs typeface="Times New Roman" panose="02020603050405020304" pitchFamily="18" charset="0"/>
              </a:rPr>
              <a:t>“泥浆制作</a:t>
            </a:r>
            <a:r>
              <a:rPr lang="en-US" sz="2000" b="0">
                <a:latin typeface="宋体" panose="02010600030101010101" pitchFamily="2" charset="-122"/>
                <a:ea typeface="宋体" panose="02010600030101010101" pitchFamily="2" charset="-122"/>
                <a:cs typeface="Times New Roman" panose="02020603050405020304" pitchFamily="18" charset="0"/>
              </a:rPr>
              <a:t>”</a:t>
            </a:r>
            <a:r>
              <a:rPr lang="zh-CN" sz="2000" b="0">
                <a:latin typeface="Calibri" panose="020F0502020204030204" pitchFamily="34" charset="0"/>
                <a:ea typeface="宋体" panose="02010600030101010101" pitchFamily="2" charset="-122"/>
              </a:rPr>
              <a:t>和</a:t>
            </a:r>
            <a:r>
              <a:rPr lang="zh-CN" sz="2000" b="0">
                <a:latin typeface="Calibri" panose="020F0502020204030204" pitchFamily="34" charset="0"/>
                <a:ea typeface="宋体" panose="02010600030101010101" pitchFamily="2" charset="-122"/>
                <a:cs typeface="Times New Roman" panose="02020603050405020304" pitchFamily="18" charset="0"/>
              </a:rPr>
              <a:t>“泥浆罐车运淤泥、流砂（泥浆运输）</a:t>
            </a:r>
            <a:r>
              <a:rPr lang="en-US" sz="2000" b="0">
                <a:latin typeface="宋体" panose="02010600030101010101" pitchFamily="2" charset="-122"/>
                <a:ea typeface="宋体" panose="02010600030101010101" pitchFamily="2" charset="-122"/>
                <a:cs typeface="Times New Roman" panose="02020603050405020304" pitchFamily="18" charset="0"/>
              </a:rPr>
              <a:t>”</a:t>
            </a:r>
            <a:r>
              <a:rPr lang="zh-CN" sz="2000" b="0">
                <a:latin typeface="Calibri" panose="020F0502020204030204" pitchFamily="34" charset="0"/>
                <a:ea typeface="宋体" panose="02010600030101010101" pitchFamily="2" charset="-122"/>
              </a:rPr>
              <a:t>等定额项目（</a:t>
            </a:r>
            <a:r>
              <a:rPr lang="en-US" sz="2000" b="0">
                <a:latin typeface="Calibri" panose="020F0502020204030204" pitchFamily="34" charset="0"/>
                <a:ea typeface="宋体" panose="02010600030101010101" pitchFamily="2" charset="-122"/>
                <a:cs typeface="Times New Roman" panose="02020603050405020304" pitchFamily="18" charset="0"/>
              </a:rPr>
              <a:t>3</a:t>
            </a:r>
            <a:r>
              <a:rPr lang="zh-CN" sz="2000" b="0">
                <a:latin typeface="Calibri" panose="020F0502020204030204" pitchFamily="34" charset="0"/>
                <a:ea typeface="宋体" panose="02010600030101010101" pitchFamily="2" charset="-122"/>
              </a:rPr>
              <a:t>个）。“泥浆制作”借用</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版《湖北省市政工程消耗量定额及全费用基价表》桥涵工程册第一章水上桩基八、泥浆制作的定额项目。“泥浆运输”借用</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版《湖北省建设工程公共专业消耗量定额及全费用基价表》第一章土石方工程一、土方工程</a:t>
            </a:r>
            <a:r>
              <a:rPr lang="en-US" sz="2000" b="0">
                <a:latin typeface="Calibri" panose="020F0502020204030204" pitchFamily="34" charset="0"/>
                <a:ea typeface="宋体" panose="02010600030101010101" pitchFamily="2" charset="-122"/>
              </a:rPr>
              <a:t>2.</a:t>
            </a:r>
            <a:r>
              <a:rPr lang="zh-CN" sz="2000" b="0">
                <a:latin typeface="Calibri" panose="020F0502020204030204" pitchFamily="34" charset="0"/>
                <a:ea typeface="宋体" panose="02010600030101010101" pitchFamily="2" charset="-122"/>
              </a:rPr>
              <a:t>机械土方（</a:t>
            </a:r>
            <a:r>
              <a:rPr lang="en-US" sz="2000" b="0">
                <a:latin typeface="Calibri" panose="020F0502020204030204" pitchFamily="34" charset="0"/>
                <a:ea typeface="宋体" panose="02010600030101010101" pitchFamily="2" charset="-122"/>
              </a:rPr>
              <a:t>18</a:t>
            </a:r>
            <a:r>
              <a:rPr lang="zh-CN" sz="2000" b="0">
                <a:latin typeface="Calibri" panose="020F0502020204030204" pitchFamily="34" charset="0"/>
                <a:ea typeface="宋体" panose="02010600030101010101" pitchFamily="2" charset="-122"/>
              </a:rPr>
              <a:t>）泥浆罐车运淤泥、流砂的定额项目。</a:t>
            </a:r>
            <a:endParaRPr lang="zh-CN" sz="2000" b="0">
              <a:latin typeface="Calibri" panose="020F0502020204030204" pitchFamily="34" charset="0"/>
              <a:ea typeface="宋体" panose="02010600030101010101" pitchFamily="2" charset="-122"/>
            </a:endParaRPr>
          </a:p>
          <a:p>
            <a:pPr marL="0" indent="266700"/>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增加补充</a:t>
            </a:r>
            <a:r>
              <a:rPr lang="zh-CN" sz="2000" b="0">
                <a:latin typeface="Calibri" panose="020F0502020204030204" pitchFamily="34" charset="0"/>
                <a:ea typeface="宋体" panose="02010600030101010101" pitchFamily="2" charset="-122"/>
                <a:cs typeface="Times New Roman" panose="02020603050405020304" pitchFamily="18" charset="0"/>
              </a:rPr>
              <a:t>“人工挖孔灌注桩</a:t>
            </a:r>
            <a:r>
              <a:rPr lang="en-US" sz="2000" b="0">
                <a:latin typeface="宋体" panose="02010600030101010101" pitchFamily="2" charset="-122"/>
                <a:ea typeface="宋体" panose="02010600030101010101" pitchFamily="2" charset="-122"/>
                <a:cs typeface="Times New Roman" panose="02020603050405020304" pitchFamily="18" charset="0"/>
              </a:rPr>
              <a:t>”</a:t>
            </a:r>
            <a:r>
              <a:rPr lang="zh-CN" sz="2000" b="0">
                <a:ea typeface="宋体" panose="02010600030101010101" pitchFamily="2" charset="-122"/>
              </a:rPr>
              <a:t>、</a:t>
            </a:r>
            <a:r>
              <a:rPr lang="en-US" sz="2000" b="0">
                <a:latin typeface="宋体" panose="02010600030101010101" pitchFamily="2" charset="-122"/>
                <a:ea typeface="宋体" panose="02010600030101010101" pitchFamily="2" charset="-122"/>
                <a:cs typeface="Times New Roman" panose="02020603050405020304" pitchFamily="18" charset="0"/>
              </a:rPr>
              <a:t>“</a:t>
            </a:r>
            <a:r>
              <a:rPr lang="zh-CN" sz="2000" b="0">
                <a:latin typeface="Calibri" panose="020F0502020204030204" pitchFamily="34" charset="0"/>
                <a:ea typeface="宋体" panose="02010600030101010101" pitchFamily="2" charset="-122"/>
              </a:rPr>
              <a:t>回旋钻机成孔</a:t>
            </a:r>
            <a:r>
              <a:rPr lang="zh-CN" sz="2000" b="0">
                <a:latin typeface="Calibri" panose="020F0502020204030204" pitchFamily="34" charset="0"/>
                <a:ea typeface="宋体" panose="02010600030101010101" pitchFamily="2" charset="-122"/>
                <a:cs typeface="Times New Roman" panose="02020603050405020304" pitchFamily="18" charset="0"/>
              </a:rPr>
              <a:t>”、</a:t>
            </a:r>
            <a:r>
              <a:rPr lang="en-US" sz="2000" b="0">
                <a:latin typeface="宋体" panose="02010600030101010101" pitchFamily="2" charset="-122"/>
                <a:ea typeface="宋体" panose="02010600030101010101" pitchFamily="2" charset="-122"/>
                <a:cs typeface="Times New Roman" panose="02020603050405020304" pitchFamily="18" charset="0"/>
              </a:rPr>
              <a:t>“</a:t>
            </a:r>
            <a:r>
              <a:rPr lang="zh-CN" sz="2000" b="0">
                <a:latin typeface="Calibri" panose="020F0502020204030204" pitchFamily="34" charset="0"/>
                <a:ea typeface="宋体" panose="02010600030101010101" pitchFamily="2" charset="-122"/>
              </a:rPr>
              <a:t>旋挖钻机成孔</a:t>
            </a:r>
            <a:r>
              <a:rPr lang="zh-CN" sz="2000" b="0">
                <a:latin typeface="Calibri" panose="020F0502020204030204" pitchFamily="34" charset="0"/>
                <a:ea typeface="宋体" panose="02010600030101010101" pitchFamily="2" charset="-122"/>
                <a:cs typeface="Times New Roman" panose="02020603050405020304" pitchFamily="18" charset="0"/>
              </a:rPr>
              <a:t>”、</a:t>
            </a:r>
            <a:r>
              <a:rPr lang="en-US" sz="2000" b="0">
                <a:latin typeface="宋体" panose="02010600030101010101" pitchFamily="2" charset="-122"/>
                <a:ea typeface="宋体" panose="02010600030101010101" pitchFamily="2" charset="-122"/>
                <a:cs typeface="Times New Roman" panose="02020603050405020304" pitchFamily="18" charset="0"/>
              </a:rPr>
              <a:t>“</a:t>
            </a:r>
            <a:r>
              <a:rPr lang="zh-CN" sz="2000" b="0">
                <a:latin typeface="Calibri" panose="020F0502020204030204" pitchFamily="34" charset="0"/>
                <a:ea typeface="宋体" panose="02010600030101010101" pitchFamily="2" charset="-122"/>
              </a:rPr>
              <a:t>冲击成孔机成孔</a:t>
            </a:r>
            <a:r>
              <a:rPr lang="zh-CN" sz="2000" b="0">
                <a:latin typeface="Calibri" panose="020F0502020204030204" pitchFamily="34" charset="0"/>
                <a:ea typeface="宋体" panose="02010600030101010101" pitchFamily="2" charset="-122"/>
                <a:cs typeface="Times New Roman" panose="02020603050405020304" pitchFamily="18" charset="0"/>
              </a:rPr>
              <a:t>”、“机械成孔桩灌注混凝土”等定额项目（</a:t>
            </a:r>
            <a:r>
              <a:rPr lang="en-US" sz="2000" b="0">
                <a:latin typeface="Calibri" panose="020F0502020204030204" pitchFamily="34" charset="0"/>
                <a:ea typeface="宋体" panose="02010600030101010101" pitchFamily="2" charset="-122"/>
              </a:rPr>
              <a:t>76</a:t>
            </a:r>
            <a:r>
              <a:rPr lang="zh-CN" sz="2000" b="0">
                <a:latin typeface="Calibri" panose="020F0502020204030204" pitchFamily="34" charset="0"/>
                <a:ea typeface="宋体" panose="02010600030101010101" pitchFamily="2" charset="-122"/>
              </a:rPr>
              <a:t>个）。借用</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版《湖北省建设工程公共专业消耗量定额及全费用基价表》第三章桩基工程二、灌注桩中的相关定额项目。</a:t>
            </a:r>
            <a:endParaRPr lang="zh-CN" altLang="en-US" sz="2000"/>
          </a:p>
        </p:txBody>
      </p:sp>
    </p:spTree>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title" idx="4294967295"/>
          </p:nvPr>
        </p:nvSpPr>
        <p:spPr>
          <a:xfrm>
            <a:off x="457200" y="1292225"/>
            <a:ext cx="8229600" cy="5165090"/>
          </a:xfrm>
        </p:spPr>
        <p:txBody>
          <a:bodyPr/>
          <a:lstStyle/>
          <a:p>
            <a:r>
              <a:rPr lang="en-US" altLang="zh-CN" sz="2400" smtClean="0">
                <a:latin typeface="+mn-ea"/>
                <a:ea typeface="+mn-ea"/>
                <a:cs typeface="+mn-ea"/>
              </a:rPr>
              <a:t>          </a:t>
            </a:r>
            <a:r>
              <a:rPr lang="zh-CN" altLang="en-US" sz="2400" smtClean="0">
                <a:latin typeface="+mn-ea"/>
                <a:ea typeface="+mn-ea"/>
                <a:cs typeface="+mn-ea"/>
              </a:rPr>
              <a:t>增加补充“人工凿石方”人工凿一般石方、人工凿沟槽石方、人工凿基坑石方等定额项目（15个）。借用《湖北省建设工程公共专业消耗量定额及全费用基价表》第一章土石方工程二、石方工程1.人工石方中的相关定额项目。</a:t>
            </a:r>
            <a:br>
              <a:rPr lang="zh-CN" altLang="en-US" sz="2400" smtClean="0">
                <a:latin typeface="+mn-ea"/>
                <a:ea typeface="+mn-ea"/>
                <a:cs typeface="+mn-ea"/>
              </a:rPr>
            </a:br>
            <a:r>
              <a:rPr lang="zh-CN" altLang="en-US" sz="2400" smtClean="0">
                <a:latin typeface="+mn-ea"/>
                <a:ea typeface="+mn-ea"/>
                <a:cs typeface="+mn-ea"/>
              </a:rPr>
              <a:t>         增加补充“机械石方”液压岩石破碎机破碎石方定额项目（8个）。借用《湖北省建设工程公共专业消耗量定额及全费用基价表》第一章土石方工程二、石方工程2.机械石方中的相关定额项目。</a:t>
            </a:r>
            <a:br>
              <a:rPr lang="zh-CN" altLang="en-US" sz="2400" smtClean="0">
                <a:latin typeface="+mn-ea"/>
                <a:ea typeface="+mn-ea"/>
                <a:cs typeface="+mn-ea"/>
              </a:rPr>
            </a:br>
            <a:r>
              <a:rPr lang="zh-CN" altLang="en-US" sz="2400" smtClean="0">
                <a:latin typeface="+mn-ea"/>
                <a:ea typeface="+mn-ea"/>
                <a:cs typeface="+mn-ea"/>
              </a:rPr>
              <a:t>        增加补充“大型支撑下挖土”定额项目（12个）。借用《湖北省建设工程公共专业消耗量定额及全费用基价表》第一章土石方工程一、土方工程2.机械土方中的相关定额项目。</a:t>
            </a:r>
            <a:br>
              <a:rPr lang="zh-CN" altLang="en-US" sz="2400" smtClean="0">
                <a:latin typeface="+mn-ea"/>
                <a:ea typeface="+mn-ea"/>
                <a:cs typeface="+mn-ea"/>
              </a:rPr>
            </a:br>
            <a:r>
              <a:rPr lang="zh-CN" altLang="en-US" sz="2400" smtClean="0">
                <a:latin typeface="+mn-ea"/>
                <a:ea typeface="+mn-ea"/>
                <a:cs typeface="+mn-ea"/>
              </a:rPr>
              <a:t>         增加补充“装载机装混凝土破块、建筑垃圾”、“自卸汽车运混凝土破块、建筑垃圾”定额项目（7个）。借用《湖北省建设工程公共专业消耗量定额及全费用基价表》第一章土石方工程二、石方工程2.机械石方中的相关定额项目。</a:t>
            </a:r>
            <a:endParaRPr lang="zh-CN" altLang="en-US" sz="2400" smtClean="0">
              <a:latin typeface="+mn-ea"/>
              <a:ea typeface="+mn-ea"/>
              <a:cs typeface="+mn-ea"/>
            </a:endParaRPr>
          </a:p>
        </p:txBody>
      </p:sp>
    </p:spTree>
  </p:cSld>
  <p:clrMapOvr>
    <a:masterClrMapping/>
  </p:clrMapOvr>
  <p:transition>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092200" y="1163320"/>
            <a:ext cx="6578600" cy="2553335"/>
          </a:xfrm>
          <a:prstGeom prst="rect">
            <a:avLst/>
          </a:prstGeom>
          <a:noFill/>
          <a:ln w="9525">
            <a:noFill/>
          </a:ln>
        </p:spPr>
        <p:txBody>
          <a:bodyPr wrap="square">
            <a:spAutoFit/>
          </a:bodyPr>
          <a:p>
            <a:pPr marL="0" indent="260985"/>
            <a:r>
              <a:rPr lang="zh-CN" sz="2000" b="0">
                <a:latin typeface="Calibri" panose="020F0502020204030204" pitchFamily="34" charset="0"/>
                <a:ea typeface="宋体" panose="02010600030101010101" pitchFamily="2" charset="-122"/>
              </a:rPr>
              <a:t>第四章</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钢筋工程</a:t>
            </a:r>
            <a:endParaRPr lang="zh-CN" sz="2000" b="0">
              <a:latin typeface="Calibri" panose="020F0502020204030204" pitchFamily="34" charset="0"/>
              <a:ea typeface="宋体" panose="02010600030101010101" pitchFamily="2" charset="-122"/>
            </a:endParaRPr>
          </a:p>
          <a:p>
            <a:pPr marL="0" indent="260985"/>
            <a:r>
              <a:rPr lang="zh-CN" sz="2000" b="0">
                <a:latin typeface="Calibri" panose="020F0502020204030204" pitchFamily="34" charset="0"/>
                <a:ea typeface="宋体" panose="02010600030101010101" pitchFamily="2" charset="-122"/>
              </a:rPr>
              <a:t>             删除</a:t>
            </a:r>
            <a:r>
              <a:rPr lang="zh-CN" sz="2000" b="0">
                <a:latin typeface="Calibri" panose="020F0502020204030204" pitchFamily="34" charset="0"/>
                <a:ea typeface="宋体" panose="02010600030101010101" pitchFamily="2" charset="-122"/>
                <a:cs typeface="Times New Roman" panose="02020603050405020304" pitchFamily="18" charset="0"/>
              </a:rPr>
              <a:t>“铁件、拉杆制作安装”定额项目（</a:t>
            </a:r>
            <a:r>
              <a:rPr lang="en-US" sz="2000" b="0">
                <a:latin typeface="Calibri" panose="020F0502020204030204" pitchFamily="34" charset="0"/>
                <a:ea typeface="宋体" panose="02010600030101010101" pitchFamily="2" charset="-122"/>
              </a:rPr>
              <a:t>5</a:t>
            </a:r>
            <a:r>
              <a:rPr lang="zh-CN" sz="2000" b="0">
                <a:latin typeface="Calibri" panose="020F0502020204030204" pitchFamily="34" charset="0"/>
                <a:ea typeface="宋体" panose="02010600030101010101" pitchFamily="2" charset="-122"/>
              </a:rPr>
              <a:t>个）。</a:t>
            </a:r>
            <a:endParaRPr lang="zh-CN" sz="2000" b="0">
              <a:latin typeface="Calibri" panose="020F0502020204030204" pitchFamily="34" charset="0"/>
              <a:ea typeface="宋体" panose="02010600030101010101" pitchFamily="2" charset="-122"/>
            </a:endParaRPr>
          </a:p>
          <a:p>
            <a:pPr marL="0" indent="260985"/>
            <a:r>
              <a:rPr lang="zh-CN" sz="2000" b="0">
                <a:latin typeface="Calibri" panose="020F0502020204030204" pitchFamily="34" charset="0"/>
                <a:ea typeface="宋体" panose="02010600030101010101" pitchFamily="2" charset="-122"/>
              </a:rPr>
              <a:t>             增加补充</a:t>
            </a:r>
            <a:r>
              <a:rPr lang="zh-CN" sz="2000" b="0">
                <a:latin typeface="Calibri" panose="020F0502020204030204" pitchFamily="34" charset="0"/>
                <a:ea typeface="宋体" panose="02010600030101010101" pitchFamily="2" charset="-122"/>
                <a:cs typeface="Times New Roman" panose="02020603050405020304" pitchFamily="18" charset="0"/>
              </a:rPr>
              <a:t>“铁件制安”和“拉杆”定额项目（</a:t>
            </a:r>
            <a:r>
              <a:rPr lang="en-US" sz="2000" b="0">
                <a:latin typeface="Calibri" panose="020F0502020204030204" pitchFamily="34" charset="0"/>
                <a:ea typeface="宋体" panose="02010600030101010101" pitchFamily="2" charset="-122"/>
              </a:rPr>
              <a:t>5</a:t>
            </a:r>
            <a:r>
              <a:rPr lang="zh-CN" sz="2000" b="0">
                <a:latin typeface="Calibri" panose="020F0502020204030204" pitchFamily="34" charset="0"/>
                <a:ea typeface="宋体" panose="02010600030101010101" pitchFamily="2" charset="-122"/>
              </a:rPr>
              <a:t>个）。借用</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《湖北省市政工程消耗量定额及全费用基价表》第九册钢筋工程第一章普通钢筋三、铁件、拉杆、植筋中的相关定额项目。</a:t>
            </a:r>
            <a:endParaRPr lang="zh-CN" altLang="en-US" sz="2000"/>
          </a:p>
        </p:txBody>
      </p:sp>
    </p:spTree>
  </p:cSld>
  <p:clrMapOvr>
    <a:masterClrMapping/>
  </p:clrMapOvr>
  <p:transition>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092200" y="1354455"/>
            <a:ext cx="6501765" cy="2861310"/>
          </a:xfrm>
          <a:prstGeom prst="rect">
            <a:avLst/>
          </a:prstGeom>
          <a:noFill/>
          <a:ln w="9525">
            <a:noFill/>
          </a:ln>
        </p:spPr>
        <p:txBody>
          <a:bodyPr wrap="square">
            <a:spAutoFit/>
          </a:bodyPr>
          <a:p>
            <a:pPr marL="0" indent="0"/>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第七章</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安装工程</a:t>
            </a:r>
            <a:endParaRPr lang="zh-CN" sz="2000" b="0">
              <a:latin typeface="Calibri" panose="020F0502020204030204" pitchFamily="34" charset="0"/>
              <a:ea typeface="宋体" panose="02010600030101010101" pitchFamily="2" charset="-122"/>
            </a:endParaRPr>
          </a:p>
          <a:p>
            <a:pPr marL="0" indent="0"/>
            <a:r>
              <a:rPr lang="zh-CN" sz="2000" b="0">
                <a:latin typeface="Calibri" panose="020F0502020204030204" pitchFamily="34" charset="0"/>
                <a:ea typeface="宋体" panose="02010600030101010101" pitchFamily="2" charset="-122"/>
              </a:rPr>
              <a:t> </a:t>
            </a:r>
            <a:endParaRPr lang="zh-CN" sz="2000" b="0">
              <a:latin typeface="Calibri" panose="020F0502020204030204" pitchFamily="34" charset="0"/>
              <a:ea typeface="宋体" panose="02010600030101010101" pitchFamily="2" charset="-122"/>
            </a:endParaRPr>
          </a:p>
          <a:p>
            <a:pPr marL="0" indent="0"/>
            <a:r>
              <a:rPr lang="zh-CN" sz="2000" b="0">
                <a:latin typeface="Calibri" panose="020F0502020204030204" pitchFamily="34" charset="0"/>
                <a:ea typeface="宋体" panose="02010600030101010101" pitchFamily="2" charset="-122"/>
              </a:rPr>
              <a:t>             删除</a:t>
            </a:r>
            <a:r>
              <a:rPr lang="zh-CN" sz="2000" b="0">
                <a:latin typeface="Calibri" panose="020F0502020204030204" pitchFamily="34" charset="0"/>
                <a:ea typeface="宋体" panose="02010600030101010101" pitchFamily="2" charset="-122"/>
                <a:cs typeface="Times New Roman" panose="02020603050405020304" pitchFamily="18" charset="0"/>
              </a:rPr>
              <a:t>“安装</a:t>
            </a:r>
            <a:r>
              <a:rPr lang="zh-CN" sz="2000" b="0">
                <a:latin typeface="Calibri" panose="020F0502020204030204" pitchFamily="34" charset="0"/>
                <a:ea typeface="宋体" panose="02010600030101010101" pitchFamily="2" charset="-122"/>
              </a:rPr>
              <a:t>排水管</a:t>
            </a:r>
            <a:r>
              <a:rPr lang="en-US" sz="2000" b="0">
                <a:latin typeface="宋体" panose="02010600030101010101" pitchFamily="2" charset="-122"/>
                <a:ea typeface="宋体" panose="02010600030101010101" pitchFamily="2" charset="-122"/>
                <a:cs typeface="Times New Roman" panose="02020603050405020304" pitchFamily="18" charset="0"/>
              </a:rPr>
              <a:t>”</a:t>
            </a:r>
            <a:r>
              <a:rPr lang="zh-CN" sz="2000" b="0">
                <a:ea typeface="宋体" panose="02010600030101010101" pitchFamily="2" charset="-122"/>
              </a:rPr>
              <a:t>、</a:t>
            </a:r>
            <a:r>
              <a:rPr lang="zh-CN" sz="2000" b="0">
                <a:latin typeface="Calibri" panose="020F0502020204030204" pitchFamily="34" charset="0"/>
                <a:ea typeface="宋体" panose="02010600030101010101" pitchFamily="2" charset="-122"/>
                <a:cs typeface="Times New Roman" panose="02020603050405020304" pitchFamily="18" charset="0"/>
              </a:rPr>
              <a:t>“安装伸缩缝</a:t>
            </a:r>
            <a:r>
              <a:rPr lang="en-US" sz="2000" b="0">
                <a:latin typeface="宋体" panose="02010600030101010101" pitchFamily="2" charset="-122"/>
                <a:ea typeface="宋体" panose="02010600030101010101" pitchFamily="2" charset="-122"/>
                <a:cs typeface="Times New Roman" panose="02020603050405020304" pitchFamily="18" charset="0"/>
              </a:rPr>
              <a:t>”</a:t>
            </a:r>
            <a:r>
              <a:rPr lang="zh-CN" sz="2000" b="0">
                <a:ea typeface="宋体" panose="02010600030101010101" pitchFamily="2" charset="-122"/>
              </a:rPr>
              <a:t>、</a:t>
            </a:r>
            <a:r>
              <a:rPr lang="zh-CN" sz="2000" b="0">
                <a:latin typeface="Calibri" panose="020F0502020204030204" pitchFamily="34" charset="0"/>
                <a:ea typeface="宋体" panose="02010600030101010101" pitchFamily="2" charset="-122"/>
                <a:cs typeface="Times New Roman" panose="02020603050405020304" pitchFamily="18" charset="0"/>
              </a:rPr>
              <a:t>“安装</a:t>
            </a:r>
            <a:r>
              <a:rPr lang="zh-CN" sz="2000" b="0">
                <a:latin typeface="Calibri" panose="020F0502020204030204" pitchFamily="34" charset="0"/>
                <a:ea typeface="宋体" panose="02010600030101010101" pitchFamily="2" charset="-122"/>
              </a:rPr>
              <a:t>沉降缝</a:t>
            </a:r>
            <a:r>
              <a:rPr lang="en-US" sz="2000" b="0">
                <a:latin typeface="宋体" panose="02010600030101010101" pitchFamily="2" charset="-122"/>
                <a:ea typeface="宋体" panose="02010600030101010101" pitchFamily="2" charset="-122"/>
                <a:cs typeface="Times New Roman" panose="02020603050405020304" pitchFamily="18" charset="0"/>
              </a:rPr>
              <a:t>”</a:t>
            </a:r>
            <a:r>
              <a:rPr lang="zh-CN" sz="2000" b="0">
                <a:ea typeface="宋体" panose="02010600030101010101" pitchFamily="2" charset="-122"/>
              </a:rPr>
              <a:t>等</a:t>
            </a:r>
            <a:r>
              <a:rPr lang="zh-CN" sz="2000" b="0">
                <a:latin typeface="Calibri" panose="020F0502020204030204" pitchFamily="34" charset="0"/>
                <a:ea typeface="宋体" panose="02010600030101010101" pitchFamily="2" charset="-122"/>
              </a:rPr>
              <a:t>定额项目（</a:t>
            </a:r>
            <a:r>
              <a:rPr lang="en-US" sz="2000" b="0">
                <a:latin typeface="Calibri" panose="020F0502020204030204" pitchFamily="34" charset="0"/>
                <a:ea typeface="宋体" panose="02010600030101010101" pitchFamily="2" charset="-122"/>
                <a:cs typeface="Times New Roman" panose="02020603050405020304" pitchFamily="18" charset="0"/>
              </a:rPr>
              <a:t>9</a:t>
            </a:r>
            <a:r>
              <a:rPr lang="zh-CN" sz="2000" b="0">
                <a:latin typeface="Calibri" panose="020F0502020204030204" pitchFamily="34" charset="0"/>
                <a:ea typeface="宋体" panose="02010600030101010101" pitchFamily="2" charset="-122"/>
              </a:rPr>
              <a:t>个）。</a:t>
            </a:r>
            <a:endParaRPr lang="zh-CN" sz="2000" b="0">
              <a:latin typeface="Calibri" panose="020F0502020204030204" pitchFamily="34" charset="0"/>
              <a:ea typeface="宋体" panose="02010600030101010101" pitchFamily="2" charset="-122"/>
            </a:endParaRPr>
          </a:p>
          <a:p>
            <a:pPr marL="0" indent="0"/>
            <a:r>
              <a:rPr lang="zh-CN" sz="2000" b="0">
                <a:latin typeface="Calibri" panose="020F0502020204030204" pitchFamily="34" charset="0"/>
                <a:ea typeface="宋体" panose="02010600030101010101" pitchFamily="2" charset="-122"/>
              </a:rPr>
              <a:t>            增加补充</a:t>
            </a:r>
            <a:r>
              <a:rPr lang="zh-CN" sz="2000" b="0">
                <a:latin typeface="Calibri" panose="020F0502020204030204" pitchFamily="34" charset="0"/>
                <a:ea typeface="宋体" panose="02010600030101010101" pitchFamily="2" charset="-122"/>
                <a:cs typeface="Times New Roman" panose="02020603050405020304" pitchFamily="18" charset="0"/>
              </a:rPr>
              <a:t>“安装</a:t>
            </a:r>
            <a:r>
              <a:rPr lang="zh-CN" sz="2000" b="0">
                <a:latin typeface="Calibri" panose="020F0502020204030204" pitchFamily="34" charset="0"/>
                <a:ea typeface="宋体" panose="02010600030101010101" pitchFamily="2" charset="-122"/>
              </a:rPr>
              <a:t>排水管</a:t>
            </a:r>
            <a:r>
              <a:rPr lang="zh-CN" sz="2000" b="0">
                <a:latin typeface="Calibri" panose="020F0502020204030204" pitchFamily="34" charset="0"/>
                <a:ea typeface="宋体" panose="02010600030101010101" pitchFamily="2" charset="-122"/>
                <a:cs typeface="Times New Roman" panose="02020603050405020304" pitchFamily="18" charset="0"/>
              </a:rPr>
              <a:t>”、“桥梁伸缩装置”、“</a:t>
            </a:r>
            <a:r>
              <a:rPr lang="zh-CN" sz="2000" b="0">
                <a:latin typeface="Calibri" panose="020F0502020204030204" pitchFamily="34" charset="0"/>
                <a:ea typeface="宋体" panose="02010600030101010101" pitchFamily="2" charset="-122"/>
              </a:rPr>
              <a:t>安装沉降缝</a:t>
            </a:r>
            <a:r>
              <a:rPr lang="zh-CN" sz="2000" b="0">
                <a:latin typeface="Calibri" panose="020F0502020204030204" pitchFamily="34" charset="0"/>
                <a:ea typeface="宋体" panose="02010600030101010101" pitchFamily="2" charset="-122"/>
                <a:cs typeface="Times New Roman" panose="02020603050405020304" pitchFamily="18" charset="0"/>
              </a:rPr>
              <a:t>”等定额项目（</a:t>
            </a:r>
            <a:r>
              <a:rPr lang="en-US" sz="2000" b="0">
                <a:latin typeface="Calibri" panose="020F0502020204030204" pitchFamily="34" charset="0"/>
                <a:ea typeface="宋体" panose="02010600030101010101" pitchFamily="2" charset="-122"/>
              </a:rPr>
              <a:t>11</a:t>
            </a:r>
            <a:r>
              <a:rPr lang="zh-CN" sz="2000" b="0">
                <a:latin typeface="Calibri" panose="020F0502020204030204" pitchFamily="34" charset="0"/>
                <a:ea typeface="宋体" panose="02010600030101010101" pitchFamily="2" charset="-122"/>
              </a:rPr>
              <a:t>个）。借用</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版《湖北省市政工程消耗量定额及全费用基价表》第三册桥涵工程第八章其他中的相关定额项目。</a:t>
            </a:r>
            <a:endParaRPr lang="zh-CN" altLang="en-US" sz="2000"/>
          </a:p>
        </p:txBody>
      </p:sp>
    </p:spTree>
  </p:cSld>
  <p:clrMapOvr>
    <a:masterClrMapping/>
  </p:clrMapOvr>
  <p:transition>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055370" y="1107440"/>
            <a:ext cx="7225030" cy="4707890"/>
          </a:xfrm>
          <a:prstGeom prst="rect">
            <a:avLst/>
          </a:prstGeom>
          <a:noFill/>
          <a:ln w="9525">
            <a:noFill/>
          </a:ln>
        </p:spPr>
        <p:txBody>
          <a:bodyPr wrap="square">
            <a:spAutoFit/>
          </a:bodyPr>
          <a:p>
            <a:pPr marL="0" indent="266700"/>
            <a:r>
              <a:rPr lang="zh-CN" sz="2000" b="0">
                <a:latin typeface="Calibri" panose="020F0502020204030204" pitchFamily="34" charset="0"/>
                <a:ea typeface="宋体" panose="02010600030101010101" pitchFamily="2" charset="-122"/>
              </a:rPr>
              <a:t>第九章</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措施项目工程</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删除</a:t>
            </a:r>
            <a:r>
              <a:rPr lang="zh-CN" sz="2000" b="0">
                <a:latin typeface="Calibri" panose="020F0502020204030204" pitchFamily="34" charset="0"/>
                <a:ea typeface="宋体" panose="02010600030101010101" pitchFamily="2" charset="-122"/>
                <a:cs typeface="Times New Roman" panose="02020603050405020304" pitchFamily="18" charset="0"/>
              </a:rPr>
              <a:t>“筑拆地模”、“桥梁支架”、“挂蓝及扇形支架”等定额项目（</a:t>
            </a:r>
            <a:r>
              <a:rPr lang="en-US" sz="2000" b="0">
                <a:latin typeface="Calibri" panose="020F0502020204030204" pitchFamily="34" charset="0"/>
                <a:ea typeface="宋体" panose="02010600030101010101" pitchFamily="2" charset="-122"/>
              </a:rPr>
              <a:t>10</a:t>
            </a:r>
            <a:r>
              <a:rPr lang="zh-CN" sz="2000" b="0">
                <a:latin typeface="Calibri" panose="020F0502020204030204" pitchFamily="34" charset="0"/>
                <a:ea typeface="宋体" panose="02010600030101010101" pitchFamily="2" charset="-122"/>
              </a:rPr>
              <a:t>个）。</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增加补充</a:t>
            </a:r>
            <a:r>
              <a:rPr lang="zh-CN" sz="2000" b="0">
                <a:latin typeface="Calibri" panose="020F0502020204030204" pitchFamily="34" charset="0"/>
                <a:ea typeface="宋体" panose="02010600030101010101" pitchFamily="2" charset="-122"/>
                <a:cs typeface="Times New Roman" panose="02020603050405020304" pitchFamily="18" charset="0"/>
              </a:rPr>
              <a:t>“筑拆胎地模”定额项目（</a:t>
            </a:r>
            <a:r>
              <a:rPr lang="en-US" sz="2000" b="0">
                <a:latin typeface="Calibri" panose="020F0502020204030204" pitchFamily="34" charset="0"/>
                <a:ea typeface="宋体" panose="02010600030101010101" pitchFamily="2" charset="-122"/>
              </a:rPr>
              <a:t>3</a:t>
            </a:r>
            <a:r>
              <a:rPr lang="zh-CN" sz="2000" b="0">
                <a:latin typeface="Calibri" panose="020F0502020204030204" pitchFamily="34" charset="0"/>
                <a:ea typeface="宋体" panose="02010600030101010101" pitchFamily="2" charset="-122"/>
              </a:rPr>
              <a:t>个）。借用</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版《湖北省市政工程消耗量定额及全费用基价表》第三册桥涵工程第三章预制混凝土构件八、筑拆胎地模定额项目。</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增加补充</a:t>
            </a:r>
            <a:r>
              <a:rPr lang="zh-CN" sz="2000" b="0">
                <a:latin typeface="Calibri" panose="020F0502020204030204" pitchFamily="34" charset="0"/>
                <a:ea typeface="宋体" panose="02010600030101010101" pitchFamily="2" charset="-122"/>
                <a:cs typeface="Times New Roman" panose="02020603050405020304" pitchFamily="18" charset="0"/>
              </a:rPr>
              <a:t>“桥涵支架”【满堂式钢管支架、装配式钢支架、防撞护栏悬挑支架、钢管柱支架 下部、钢管柱支架 上部、</a:t>
            </a:r>
            <a:r>
              <a:rPr lang="en-US" sz="2000" b="0">
                <a:latin typeface="Calibri" panose="020F0502020204030204" pitchFamily="34" charset="0"/>
                <a:ea typeface="宋体" panose="02010600030101010101" pitchFamily="2" charset="-122"/>
              </a:rPr>
              <a:t>0</a:t>
            </a:r>
            <a:r>
              <a:rPr lang="zh-CN" sz="2000" b="0">
                <a:latin typeface="Calibri" panose="020F0502020204030204" pitchFamily="34" charset="0"/>
                <a:ea typeface="宋体" panose="02010600030101010101" pitchFamily="2" charset="-122"/>
              </a:rPr>
              <a:t>号块扇形支架制作、</a:t>
            </a:r>
            <a:r>
              <a:rPr lang="en-US" sz="2000" b="0">
                <a:latin typeface="Calibri" panose="020F0502020204030204" pitchFamily="34" charset="0"/>
                <a:ea typeface="宋体" panose="02010600030101010101" pitchFamily="2" charset="-122"/>
              </a:rPr>
              <a:t>0</a:t>
            </a:r>
            <a:r>
              <a:rPr lang="zh-CN" sz="2000" b="0">
                <a:latin typeface="Calibri" panose="020F0502020204030204" pitchFamily="34" charset="0"/>
                <a:ea typeface="宋体" panose="02010600030101010101" pitchFamily="2" charset="-122"/>
              </a:rPr>
              <a:t>号块扇形支架安拆】、“挂蓝制作、安拆、推移”等定额项目（</a:t>
            </a:r>
            <a:r>
              <a:rPr lang="en-US" sz="2000" b="0">
                <a:latin typeface="Calibri" panose="020F0502020204030204" pitchFamily="34" charset="0"/>
                <a:ea typeface="宋体" panose="02010600030101010101" pitchFamily="2" charset="-122"/>
              </a:rPr>
              <a:t>10</a:t>
            </a:r>
            <a:r>
              <a:rPr lang="zh-CN" sz="2000" b="0">
                <a:latin typeface="Calibri" panose="020F0502020204030204" pitchFamily="34" charset="0"/>
                <a:ea typeface="宋体" panose="02010600030101010101" pitchFamily="2" charset="-122"/>
              </a:rPr>
              <a:t>个）。借用</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版《湖北省市政工程消耗量定额及全费用基价表》第三册桥涵工程第七章措施项目中的相关定额项目。</a:t>
            </a:r>
            <a:endParaRPr lang="zh-CN" altLang="en-US" sz="2000"/>
          </a:p>
        </p:txBody>
      </p:sp>
    </p:spTree>
  </p:cSld>
  <p:clrMapOvr>
    <a:masterClrMapping/>
  </p:clrMapOvr>
  <p:transition>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978535" y="967105"/>
            <a:ext cx="7275830" cy="4399915"/>
          </a:xfrm>
          <a:prstGeom prst="rect">
            <a:avLst/>
          </a:prstGeom>
          <a:noFill/>
          <a:ln w="9525">
            <a:noFill/>
          </a:ln>
        </p:spPr>
        <p:txBody>
          <a:bodyPr wrap="square">
            <a:spAutoFit/>
          </a:bodyPr>
          <a:p>
            <a:pPr marL="0" indent="266700"/>
            <a:r>
              <a:rPr lang="zh-CN" sz="2000" b="0">
                <a:latin typeface="Calibri" panose="020F0502020204030204" pitchFamily="34" charset="0"/>
                <a:ea typeface="宋体" panose="02010600030101010101" pitchFamily="2" charset="-122"/>
              </a:rPr>
              <a:t>（三）定额说明和工程量计算规则主要变化情况</a:t>
            </a:r>
            <a:endParaRPr lang="zh-CN" sz="2000" b="0">
              <a:latin typeface="Calibri" panose="020F0502020204030204" pitchFamily="34" charset="0"/>
              <a:ea typeface="宋体" panose="02010600030101010101" pitchFamily="2" charset="-122"/>
            </a:endParaRPr>
          </a:p>
          <a:p>
            <a:pPr marL="0" indent="266700"/>
            <a:r>
              <a:rPr lang="en-US" sz="2000" b="0">
                <a:latin typeface="Calibri" panose="020F0502020204030204" pitchFamily="34" charset="0"/>
                <a:ea typeface="宋体" panose="02010600030101010101" pitchFamily="2" charset="-122"/>
                <a:cs typeface="Times New Roman" panose="02020603050405020304" pitchFamily="18" charset="0"/>
              </a:rPr>
              <a:t>1</a:t>
            </a:r>
            <a:r>
              <a:rPr lang="zh-CN" sz="2000" b="0">
                <a:latin typeface="Calibri" panose="020F0502020204030204" pitchFamily="34" charset="0"/>
                <a:ea typeface="宋体" panose="02010600030101010101" pitchFamily="2" charset="-122"/>
              </a:rPr>
              <a:t>、定额说明的变化</a:t>
            </a:r>
            <a:endParaRPr lang="zh-CN" sz="2000" b="0">
              <a:latin typeface="Calibri" panose="020F0502020204030204" pitchFamily="34" charset="0"/>
              <a:ea typeface="宋体" panose="02010600030101010101" pitchFamily="2" charset="-122"/>
            </a:endParaRPr>
          </a:p>
          <a:p>
            <a:pPr marL="0" indent="266700"/>
            <a:r>
              <a:rPr lang="zh-CN" sz="2000" b="0">
                <a:ea typeface="宋体" panose="02010600030101010101" pitchFamily="2" charset="-122"/>
              </a:rPr>
              <a:t>第一章</a:t>
            </a:r>
            <a:r>
              <a:rPr lang="en-US" sz="2000" b="0">
                <a:latin typeface="宋体" panose="02010600030101010101" pitchFamily="2" charset="-122"/>
                <a:ea typeface="宋体" panose="02010600030101010101" pitchFamily="2" charset="-122"/>
              </a:rPr>
              <a:t>  </a:t>
            </a:r>
            <a:r>
              <a:rPr lang="zh-CN" sz="2000" b="0">
                <a:ea typeface="宋体" panose="02010600030101010101" pitchFamily="2" charset="-122"/>
              </a:rPr>
              <a:t>打桩工程</a:t>
            </a:r>
            <a:endParaRPr lang="zh-CN" sz="2000" b="0">
              <a:ea typeface="宋体" panose="02010600030101010101" pitchFamily="2" charset="-122"/>
            </a:endParaRPr>
          </a:p>
          <a:p>
            <a:pPr marL="0" indent="266700"/>
            <a:r>
              <a:rPr lang="zh-CN" sz="2000" b="0">
                <a:ea typeface="宋体" panose="02010600030101010101" pitchFamily="2" charset="-122"/>
              </a:rPr>
              <a:t>本章新增补充说明：</a:t>
            </a:r>
            <a:r>
              <a:rPr lang="zh-CN" sz="2000" b="0">
                <a:latin typeface="Calibri" panose="020F0502020204030204" pitchFamily="34" charset="0"/>
                <a:ea typeface="宋体" panose="02010600030101010101" pitchFamily="2" charset="-122"/>
              </a:rPr>
              <a:t>               定额土质按综合土考虑，依据《湖北省建筑（装饰装修）工程》工程量清单计价指引及消耗量定额编制说明</a:t>
            </a:r>
            <a:r>
              <a:rPr lang="en-US" sz="2000" b="0">
                <a:latin typeface="Calibri" panose="020F0502020204030204" pitchFamily="34" charset="0"/>
                <a:ea typeface="宋体" panose="02010600030101010101" pitchFamily="2" charset="-122"/>
                <a:cs typeface="Times New Roman" panose="02020603050405020304" pitchFamily="18" charset="0"/>
              </a:rPr>
              <a:t>P25</a:t>
            </a:r>
            <a:r>
              <a:rPr lang="zh-CN" sz="2000" b="0">
                <a:latin typeface="Calibri" panose="020F0502020204030204" pitchFamily="34" charset="0"/>
                <a:ea typeface="宋体" panose="02010600030101010101" pitchFamily="2" charset="-122"/>
              </a:rPr>
              <a:t>页，综合土含甲级土</a:t>
            </a:r>
            <a:r>
              <a:rPr lang="en-US" sz="2000" b="0">
                <a:latin typeface="Calibri" panose="020F0502020204030204" pitchFamily="34" charset="0"/>
                <a:ea typeface="宋体" panose="02010600030101010101" pitchFamily="2" charset="-122"/>
              </a:rPr>
              <a:t>2</a:t>
            </a:r>
            <a:r>
              <a:rPr lang="en-US" sz="2000" b="0">
                <a:latin typeface="Calibri" panose="020F0502020204030204" pitchFamily="34" charset="0"/>
                <a:ea typeface="宋体" panose="02010600030101010101" pitchFamily="2" charset="-122"/>
                <a:cs typeface="Times New Roman" panose="02020603050405020304" pitchFamily="18" charset="0"/>
              </a:rPr>
              <a:t>0%</a:t>
            </a:r>
            <a:r>
              <a:rPr lang="zh-CN" sz="2000" b="0">
                <a:latin typeface="Calibri" panose="020F0502020204030204" pitchFamily="34" charset="0"/>
                <a:ea typeface="宋体" panose="02010600030101010101" pitchFamily="2" charset="-122"/>
              </a:rPr>
              <a:t>，乙级土</a:t>
            </a:r>
            <a:r>
              <a:rPr lang="en-US" sz="2000" b="0">
                <a:latin typeface="Calibri" panose="020F0502020204030204" pitchFamily="34" charset="0"/>
                <a:ea typeface="宋体" panose="02010600030101010101" pitchFamily="2" charset="-122"/>
                <a:cs typeface="Times New Roman" panose="02020603050405020304" pitchFamily="18" charset="0"/>
              </a:rPr>
              <a:t>80%</a:t>
            </a:r>
            <a:r>
              <a:rPr lang="zh-CN" sz="2000" b="0">
                <a:latin typeface="Calibri" panose="020F0502020204030204" pitchFamily="34" charset="0"/>
                <a:ea typeface="宋体" panose="02010600030101010101" pitchFamily="2" charset="-122"/>
              </a:rPr>
              <a:t>。（注：本章说明原来</a:t>
            </a:r>
            <a:r>
              <a:rPr lang="zh-CN" sz="2000" b="0">
                <a:latin typeface="Times New Roman" panose="02020603050405020304" pitchFamily="18" charset="0"/>
                <a:ea typeface="宋体" panose="02010600030101010101" pitchFamily="2" charset="-122"/>
              </a:rPr>
              <a:t>土壤分类仍采用</a:t>
            </a:r>
            <a:r>
              <a:rPr lang="zh-CN" sz="2000" b="0">
                <a:latin typeface="Times New Roman" panose="02020603050405020304" pitchFamily="18" charset="0"/>
                <a:ea typeface="宋体" panose="02010600030101010101" pitchFamily="2" charset="-122"/>
                <a:cs typeface="Times New Roman" panose="02020603050405020304" pitchFamily="18" charset="0"/>
              </a:rPr>
              <a:t>“普氏分类法”，按照甲级土、乙级土、丙级土类别划分，目前已淘汰不用。此次修编按照新国家标准</a:t>
            </a:r>
            <a:r>
              <a:rPr lang="en-US" sz="2000" b="0">
                <a:latin typeface="Times New Roman" panose="02020603050405020304" pitchFamily="18" charset="0"/>
                <a:ea typeface="宋体" panose="02010600030101010101" pitchFamily="2" charset="-122"/>
              </a:rPr>
              <a:t>GB50021-2001</a:t>
            </a:r>
            <a:r>
              <a:rPr lang="zh-CN" sz="2000" b="0">
                <a:latin typeface="Times New Roman" panose="02020603050405020304" pitchFamily="18" charset="0"/>
                <a:ea typeface="宋体" panose="02010600030101010101" pitchFamily="2" charset="-122"/>
              </a:rPr>
              <a:t>《岩土工程勘察规范》执行，本章节相应定额子目的人工和机械含量也按照综合土考虑并作出换算调整。</a:t>
            </a:r>
            <a:r>
              <a:rPr lang="zh-CN" sz="2000" b="0">
                <a:latin typeface="Calibri" panose="020F0502020204030204" pitchFamily="34" charset="0"/>
                <a:ea typeface="宋体" panose="02010600030101010101" pitchFamily="2" charset="-122"/>
              </a:rPr>
              <a:t>）</a:t>
            </a:r>
            <a:endParaRPr lang="zh-CN" altLang="en-US" sz="2000"/>
          </a:p>
        </p:txBody>
      </p:sp>
    </p:spTree>
    <p:custDataLst>
      <p:tags r:id="rId1"/>
    </p:custDataLst>
  </p:cSld>
  <p:clrMapOvr>
    <a:masterClrMapping/>
  </p:clrMapOvr>
  <p:transition>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334135" y="869950"/>
            <a:ext cx="6755765" cy="1014730"/>
          </a:xfrm>
          <a:prstGeom prst="rect">
            <a:avLst/>
          </a:prstGeom>
          <a:noFill/>
          <a:ln w="9525">
            <a:noFill/>
          </a:ln>
        </p:spPr>
        <p:txBody>
          <a:bodyPr wrap="square">
            <a:spAutoFit/>
          </a:bodyPr>
          <a:p>
            <a:pPr marL="0" indent="266700"/>
            <a:r>
              <a:rPr lang="en-US" altLang="zh-CN" sz="2000" b="0">
                <a:ea typeface="宋体" panose="02010600030101010101" pitchFamily="2" charset="-122"/>
              </a:rPr>
              <a:t>        </a:t>
            </a:r>
            <a:r>
              <a:rPr lang="zh-CN" sz="2000" b="0">
                <a:ea typeface="宋体" panose="02010600030101010101" pitchFamily="2" charset="-122"/>
              </a:rPr>
              <a:t>陆上、水上作业中，钢护筒无法拔出时，按批准的施工组织设计，将钢护筒实际用量（或参考下表重量）减去定额数量一次增列计算。</a:t>
            </a:r>
            <a:endParaRPr lang="zh-CN" altLang="en-US" sz="2000"/>
          </a:p>
        </p:txBody>
      </p:sp>
      <p:graphicFrame>
        <p:nvGraphicFramePr>
          <p:cNvPr id="2" name="表格 1"/>
          <p:cNvGraphicFramePr/>
          <p:nvPr/>
        </p:nvGraphicFramePr>
        <p:xfrm>
          <a:off x="1588135" y="2113280"/>
          <a:ext cx="6336665" cy="1126490"/>
        </p:xfrm>
        <a:graphic>
          <a:graphicData uri="http://schemas.openxmlformats.org/drawingml/2006/table">
            <a:tbl>
              <a:tblPr firstRow="1" bandRow="1">
                <a:tableStyleId>{5940675A-B579-460E-94D1-54222C63F5DA}</a:tableStyleId>
              </a:tblPr>
              <a:tblGrid>
                <a:gridCol w="1726565"/>
                <a:gridCol w="927100"/>
                <a:gridCol w="927100"/>
                <a:gridCol w="927100"/>
                <a:gridCol w="927100"/>
                <a:gridCol w="901700"/>
              </a:tblGrid>
              <a:tr h="58610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桩径（mm）</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800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1200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1500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2000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4038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每米护筒重量（kg/m）</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155.06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184.87</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285.93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345.09</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554.60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1740535" y="3468370"/>
            <a:ext cx="6032500" cy="1483995"/>
          </a:xfrm>
          <a:prstGeom prst="rect">
            <a:avLst/>
          </a:prstGeom>
          <a:noFill/>
          <a:ln w="9525">
            <a:noFill/>
          </a:ln>
        </p:spPr>
        <p:txBody>
          <a:bodyPr wrap="square">
            <a:spAutoFit/>
          </a:bodyPr>
          <a:p>
            <a:pPr marL="0" indent="266700"/>
            <a:endParaRPr lang="zh-CN" sz="1050" b="0">
              <a:ea typeface="宋体" panose="02010600030101010101" pitchFamily="2" charset="-122"/>
            </a:endParaRPr>
          </a:p>
          <a:p>
            <a:pPr marL="0" indent="266700"/>
            <a:r>
              <a:rPr lang="zh-CN" sz="2000" b="0">
                <a:ea typeface="宋体" panose="02010600030101010101" pitchFamily="2" charset="-122"/>
              </a:rPr>
              <a:t>           本章项目不包括桩基施工中遇到障碍必须清除的工作，发生时另行计算。</a:t>
            </a:r>
            <a:endParaRPr lang="zh-CN" sz="2000" b="0">
              <a:ea typeface="宋体" panose="02010600030101010101" pitchFamily="2" charset="-122"/>
            </a:endParaRPr>
          </a:p>
          <a:p>
            <a:pPr marL="0" indent="266700"/>
            <a:r>
              <a:rPr lang="zh-CN" sz="2000" b="0">
                <a:ea typeface="宋体" panose="02010600030101010101" pitchFamily="2" charset="-122"/>
              </a:rPr>
              <a:t>           打桩机械场外运输费可另行计算。</a:t>
            </a:r>
            <a:endParaRPr lang="zh-CN" altLang="en-US" sz="2000"/>
          </a:p>
        </p:txBody>
      </p:sp>
    </p:spTree>
  </p:cSld>
  <p:clrMapOvr>
    <a:masterClrMapping/>
  </p:clrMapOvr>
  <p:transition>
    <p:rand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454150" y="899160"/>
            <a:ext cx="6235700" cy="2553335"/>
          </a:xfrm>
          <a:prstGeom prst="rect">
            <a:avLst/>
          </a:prstGeom>
          <a:noFill/>
          <a:ln w="9525">
            <a:noFill/>
          </a:ln>
        </p:spPr>
        <p:txBody>
          <a:bodyPr wrap="square">
            <a:spAutoFit/>
          </a:bodyPr>
          <a:p>
            <a:pPr marL="0" indent="260985"/>
            <a:r>
              <a:rPr lang="zh-CN" sz="2000" b="0">
                <a:ea typeface="宋体" panose="02010600030101010101" pitchFamily="2" charset="-122"/>
              </a:rPr>
              <a:t>第二章</a:t>
            </a:r>
            <a:r>
              <a:rPr lang="en-US" sz="2000" b="0">
                <a:latin typeface="宋体" panose="02010600030101010101" pitchFamily="2" charset="-122"/>
                <a:ea typeface="宋体" panose="02010600030101010101" pitchFamily="2" charset="-122"/>
              </a:rPr>
              <a:t>  </a:t>
            </a:r>
            <a:r>
              <a:rPr lang="zh-CN" sz="2000" b="0">
                <a:ea typeface="宋体" panose="02010600030101010101" pitchFamily="2" charset="-122"/>
              </a:rPr>
              <a:t>钻孔灌注桩工程</a:t>
            </a:r>
            <a:endParaRPr lang="zh-CN" sz="2000" b="0">
              <a:ea typeface="宋体" panose="02010600030101010101" pitchFamily="2" charset="-122"/>
            </a:endParaRPr>
          </a:p>
          <a:p>
            <a:pPr marL="0" indent="260985"/>
            <a:r>
              <a:rPr lang="zh-CN" sz="2000" b="0">
                <a:latin typeface="Calibri" panose="020F0502020204030204" pitchFamily="34" charset="0"/>
                <a:ea typeface="宋体" panose="02010600030101010101" pitchFamily="2" charset="-122"/>
              </a:rPr>
              <a:t>本章新增补充说明：</a:t>
            </a:r>
            <a:r>
              <a:rPr lang="zh-CN" sz="2000" b="0">
                <a:ea typeface="宋体" panose="02010600030101010101" pitchFamily="2" charset="-122"/>
              </a:rPr>
              <a:t>            单位工程的桩基工程量少于下表对应数量时，相应项目人工、机械乘以系数1.25。灌注桩单位工程的桩基工程量指灌注混凝土量。</a:t>
            </a:r>
            <a:endParaRPr lang="zh-CN" sz="2000" b="0">
              <a:ea typeface="宋体" panose="02010600030101010101" pitchFamily="2" charset="-122"/>
            </a:endParaRPr>
          </a:p>
          <a:p>
            <a:pPr marL="0" indent="260985"/>
            <a:r>
              <a:rPr lang="zh-CN" sz="2000" b="0">
                <a:ea typeface="宋体" panose="02010600030101010101" pitchFamily="2" charset="-122"/>
              </a:rPr>
              <a:t>                                单位工程的桩基工程量表</a:t>
            </a:r>
            <a:endParaRPr lang="zh-CN" altLang="en-US" sz="2000"/>
          </a:p>
        </p:txBody>
      </p:sp>
      <p:graphicFrame>
        <p:nvGraphicFramePr>
          <p:cNvPr id="2" name="表格 1"/>
          <p:cNvGraphicFramePr/>
          <p:nvPr/>
        </p:nvGraphicFramePr>
        <p:xfrm>
          <a:off x="1588770" y="3451860"/>
          <a:ext cx="5899785" cy="1038860"/>
        </p:xfrm>
        <a:graphic>
          <a:graphicData uri="http://schemas.openxmlformats.org/drawingml/2006/table">
            <a:tbl>
              <a:tblPr firstRow="1" bandRow="1">
                <a:tableStyleId>{5940675A-B579-460E-94D1-54222C63F5DA}</a:tableStyleId>
              </a:tblPr>
              <a:tblGrid>
                <a:gridCol w="3352165"/>
                <a:gridCol w="2547620"/>
              </a:tblGrid>
              <a:tr h="326390">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项      目</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单位工程的工程量</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5600">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钻孔、旋挖成孔灌注桩</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baseline="30000">
                          <a:latin typeface="宋体" panose="02010600030101010101" pitchFamily="2" charset="-122"/>
                          <a:ea typeface="宋体" panose="02010600030101010101" pitchFamily="2" charset="-122"/>
                          <a:cs typeface="宋体" panose="02010600030101010101" pitchFamily="2" charset="-122"/>
                        </a:rPr>
                        <a:t>150m3</a:t>
                      </a:r>
                      <a:endParaRPr lang="en-US" altLang="en-US" sz="2400" b="0" baseline="30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6870">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冲孔成孔灌注桩</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100m</a:t>
                      </a:r>
                      <a:r>
                        <a:rPr lang="en-US" sz="1800" b="0" baseline="30000">
                          <a:latin typeface="宋体" panose="02010600030101010101" pitchFamily="2" charset="-122"/>
                          <a:ea typeface="宋体" panose="02010600030101010101" pitchFamily="2" charset="-122"/>
                          <a:cs typeface="宋体" panose="02010600030101010101" pitchFamily="2" charset="-122"/>
                        </a:rPr>
                        <a:t>3</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1702435" y="4657090"/>
            <a:ext cx="5786120" cy="868045"/>
          </a:xfrm>
          <a:prstGeom prst="rect">
            <a:avLst/>
          </a:prstGeom>
          <a:noFill/>
          <a:ln w="9525">
            <a:noFill/>
          </a:ln>
        </p:spPr>
        <p:txBody>
          <a:bodyPr wrap="square">
            <a:spAutoFit/>
          </a:bodyPr>
          <a:p>
            <a:pPr marL="0" indent="266700"/>
            <a:endParaRPr lang="zh-CN" sz="1050" b="0">
              <a:ea typeface="宋体" panose="02010600030101010101" pitchFamily="2" charset="-122"/>
            </a:endParaRPr>
          </a:p>
          <a:p>
            <a:pPr marL="0" indent="266700"/>
            <a:r>
              <a:rPr lang="zh-CN" sz="2000" b="0">
                <a:ea typeface="宋体" panose="02010600030101010101" pitchFamily="2" charset="-122"/>
              </a:rPr>
              <a:t>              人工挖孔灌注桩成孔定额中已包含护壁混凝土，均按商品混凝土考虑。</a:t>
            </a:r>
            <a:endParaRPr lang="zh-CN" altLang="en-US" sz="2000"/>
          </a:p>
        </p:txBody>
      </p:sp>
    </p:spTree>
  </p:cSld>
  <p:clrMapOvr>
    <a:masterClrMapping/>
  </p:clrMapOvr>
  <p:transition>
    <p:random/>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117600" y="1077595"/>
            <a:ext cx="7073900" cy="4707890"/>
          </a:xfrm>
          <a:prstGeom prst="rect">
            <a:avLst/>
          </a:prstGeom>
          <a:noFill/>
          <a:ln w="9525">
            <a:noFill/>
          </a:ln>
        </p:spPr>
        <p:txBody>
          <a:bodyPr wrap="square">
            <a:spAutoFit/>
          </a:bodyPr>
          <a:p>
            <a:pPr marL="0" indent="266700"/>
            <a:r>
              <a:rPr lang="en-US" altLang="zh-CN" sz="2000" b="0">
                <a:ea typeface="宋体" panose="02010600030101010101" pitchFamily="2" charset="-122"/>
              </a:rPr>
              <a:t>               </a:t>
            </a:r>
            <a:r>
              <a:rPr lang="zh-CN" sz="2000" b="0">
                <a:ea typeface="宋体" panose="02010600030101010101" pitchFamily="2" charset="-122"/>
              </a:rPr>
              <a:t>金属周转材料中包括钢护筒、桩帽、送桩器、桩帽盖、活瓣桩尖、钢管、料斗等。其中钢护筒是按摊销量计算，按每只2m综合考虑，钢护筒无法拔出，执行本册定额相应项目。</a:t>
            </a:r>
            <a:endParaRPr lang="zh-CN" sz="2000" b="0">
              <a:ea typeface="宋体" panose="02010600030101010101" pitchFamily="2" charset="-122"/>
            </a:endParaRPr>
          </a:p>
          <a:p>
            <a:pPr marL="0" indent="266700"/>
            <a:r>
              <a:rPr lang="zh-CN" sz="2000" b="0">
                <a:ea typeface="宋体" panose="02010600030101010101" pitchFamily="2" charset="-122"/>
              </a:rPr>
              <a:t>                    钻孔、冲孔、旋挖成孔等灌注桩设计要求进入岩石层时执行入岩子目，较硬岩、坚硬岩按入岩计算，各类岩石的划分标准，详见本定额第一册路基、围护结构及地基处理工程的第一章“土石方工程”岩石分类表。入岩定量指标：岩石单轴饱和抗压强度R</a:t>
            </a:r>
            <a:r>
              <a:rPr lang="en-US" sz="2000" b="0" baseline="-25000">
                <a:latin typeface="宋体" panose="02010600030101010101" pitchFamily="2" charset="-122"/>
                <a:ea typeface="宋体" panose="02010600030101010101" pitchFamily="2" charset="-122"/>
              </a:rPr>
              <a:t>C</a:t>
            </a:r>
            <a:r>
              <a:rPr lang="zh-CN" sz="2000" b="0">
                <a:ea typeface="宋体" panose="02010600030101010101" pitchFamily="2" charset="-122"/>
              </a:rPr>
              <a:t>＞30MPa。</a:t>
            </a:r>
            <a:endParaRPr lang="zh-CN" sz="2000" b="0">
              <a:ea typeface="宋体" panose="02010600030101010101" pitchFamily="2" charset="-122"/>
            </a:endParaRPr>
          </a:p>
          <a:p>
            <a:pPr marL="0" indent="266700"/>
            <a:r>
              <a:rPr lang="zh-CN" sz="2000" b="0">
                <a:ea typeface="宋体" panose="02010600030101010101" pitchFamily="2" charset="-122"/>
              </a:rPr>
              <a:t>                  旋挖桩、回旋钻孔桩、冲击成孔桩等灌注桩按泥浆护壁作业成孔考虑，如采用干作业成孔工艺时，则扣除定额材料中的黏土、水和机械中的泥浆泵。回旋钻、旋挖钻软岩成孔包括极软岩、软岩。</a:t>
            </a:r>
            <a:endParaRPr lang="zh-CN" altLang="en-US" sz="2000"/>
          </a:p>
        </p:txBody>
      </p:sp>
    </p:spTree>
  </p:cSld>
  <p:clrMapOvr>
    <a:masterClrMapping/>
  </p:clrMapOvr>
  <p:transition>
    <p:random/>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270000" y="1070610"/>
            <a:ext cx="5842000" cy="1753235"/>
          </a:xfrm>
          <a:prstGeom prst="rect">
            <a:avLst/>
          </a:prstGeom>
          <a:noFill/>
          <a:ln w="9525">
            <a:noFill/>
          </a:ln>
        </p:spPr>
        <p:txBody>
          <a:bodyPr wrap="square">
            <a:spAutoFit/>
          </a:bodyPr>
          <a:p>
            <a:pPr marL="0" indent="266700"/>
            <a:r>
              <a:rPr lang="en-US" altLang="zh-CN" sz="1800" b="0">
                <a:ea typeface="宋体" panose="02010600030101010101" pitchFamily="2" charset="-122"/>
              </a:rPr>
              <a:t>      </a:t>
            </a:r>
            <a:r>
              <a:rPr lang="zh-CN" sz="1800" b="0">
                <a:ea typeface="宋体" panose="02010600030101010101" pitchFamily="2" charset="-122"/>
              </a:rPr>
              <a:t>定额各种灌注桩的材料用量中，均已包括了充盈系数和材料损耗，见下表。施工中，按实测定的充盈系数与定额取定值不同时予以调整。</a:t>
            </a:r>
            <a:endParaRPr lang="zh-CN" sz="1800" b="0">
              <a:ea typeface="宋体" panose="02010600030101010101" pitchFamily="2" charset="-122"/>
            </a:endParaRPr>
          </a:p>
          <a:p>
            <a:pPr marL="0" indent="266700"/>
            <a:endParaRPr lang="zh-CN" sz="1800" b="0">
              <a:ea typeface="宋体" panose="02010600030101010101" pitchFamily="2" charset="-122"/>
            </a:endParaRPr>
          </a:p>
          <a:p>
            <a:pPr marL="0" indent="266700"/>
            <a:r>
              <a:rPr lang="zh-CN" sz="1800" b="0">
                <a:ea typeface="宋体" panose="02010600030101010101" pitchFamily="2" charset="-122"/>
              </a:rPr>
              <a:t>                         灌注桩充盈系数和材料损耗率表</a:t>
            </a:r>
            <a:endParaRPr lang="zh-CN" altLang="en-US" sz="1800"/>
          </a:p>
        </p:txBody>
      </p:sp>
      <p:graphicFrame>
        <p:nvGraphicFramePr>
          <p:cNvPr id="2" name="表格 1"/>
          <p:cNvGraphicFramePr/>
          <p:nvPr/>
        </p:nvGraphicFramePr>
        <p:xfrm>
          <a:off x="1104900" y="2823845"/>
          <a:ext cx="6527800" cy="1896110"/>
        </p:xfrm>
        <a:graphic>
          <a:graphicData uri="http://schemas.openxmlformats.org/drawingml/2006/table">
            <a:tbl>
              <a:tblPr firstRow="1" bandRow="1">
                <a:tableStyleId>{5940675A-B579-460E-94D1-54222C63F5DA}</a:tableStyleId>
              </a:tblPr>
              <a:tblGrid>
                <a:gridCol w="3879850"/>
                <a:gridCol w="1248410"/>
                <a:gridCol w="1399540"/>
              </a:tblGrid>
              <a:tr h="55435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项目名称</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充盈系数</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损耗率（%）</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7119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旋挖、冲击钻机成孔灌注混凝土桩</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1.25</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70560">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回旋钻机钻孔灌注混凝土桩</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1.20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346200" y="996950"/>
            <a:ext cx="6667500" cy="4399915"/>
          </a:xfrm>
          <a:prstGeom prst="rect">
            <a:avLst/>
          </a:prstGeom>
          <a:noFill/>
          <a:ln w="9525">
            <a:noFill/>
          </a:ln>
        </p:spPr>
        <p:txBody>
          <a:bodyPr wrap="square">
            <a:spAutoFit/>
          </a:bodyPr>
          <a:p>
            <a:pPr marL="0" indent="266700"/>
            <a:r>
              <a:rPr lang="en-US" altLang="zh-CN" sz="2000" b="0">
                <a:ea typeface="宋体" panose="02010600030101010101" pitchFamily="2" charset="-122"/>
              </a:rPr>
              <a:t>           </a:t>
            </a:r>
            <a:r>
              <a:rPr lang="zh-CN" sz="2000" b="0">
                <a:ea typeface="宋体" panose="02010600030101010101" pitchFamily="2" charset="-122"/>
              </a:rPr>
              <a:t>桩孔空钻部分回填应根据施工组织设计要求执行相应项目，填土执行2018年《湖北省建设工程公共专业消耗量定额及全费用基价表》“第一章 土石方工程”松填土方项目，填碎石执行2018年《湖北省建设工程公共专业消耗量定额及全费用基价表》“第二章 地基处理与边坡支护工程”换填碎石项目，人工、机械乘以系数0.7。（注：其他材料回填，费用另计。）</a:t>
            </a:r>
            <a:endParaRPr lang="zh-CN" sz="2000" b="0">
              <a:ea typeface="宋体" panose="02010600030101010101" pitchFamily="2" charset="-122"/>
            </a:endParaRPr>
          </a:p>
          <a:p>
            <a:pPr marL="0" indent="266700"/>
            <a:r>
              <a:rPr lang="zh-CN" sz="2000" b="0">
                <a:ea typeface="宋体" panose="02010600030101010101" pitchFamily="2" charset="-122"/>
              </a:rPr>
              <a:t>                  旋挖桩、人工挖孔桩等干作业成孔的土石方场外运输，执行本定额第一册路基、围护结构及地基处理工程“第一章土石方工程”相应项目。</a:t>
            </a:r>
            <a:endParaRPr lang="zh-CN" sz="2000" b="0">
              <a:ea typeface="宋体" panose="02010600030101010101" pitchFamily="2" charset="-122"/>
            </a:endParaRPr>
          </a:p>
          <a:p>
            <a:pPr marL="0" indent="266700"/>
            <a:r>
              <a:rPr lang="zh-CN" sz="2000" b="0">
                <a:ea typeface="宋体" panose="02010600030101010101" pitchFamily="2" charset="-122"/>
              </a:rPr>
              <a:t>                 定额中泥浆制作按普通泥浆考虑，若设计不同时，材料可调整。</a:t>
            </a:r>
            <a:endParaRPr lang="zh-CN" altLang="en-US" sz="2000"/>
          </a:p>
        </p:txBody>
      </p:sp>
    </p:spTree>
  </p:cSld>
  <p:clrMapOvr>
    <a:masterClrMapping/>
  </p:clrMapOvr>
  <p:transition>
    <p:random/>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169035" y="1430020"/>
            <a:ext cx="6895465" cy="3169285"/>
          </a:xfrm>
          <a:prstGeom prst="rect">
            <a:avLst/>
          </a:prstGeom>
          <a:noFill/>
          <a:ln w="9525">
            <a:noFill/>
          </a:ln>
        </p:spPr>
        <p:txBody>
          <a:bodyPr wrap="square">
            <a:spAutoFit/>
          </a:bodyPr>
          <a:p>
            <a:pPr marL="0" indent="266700"/>
            <a:r>
              <a:rPr lang="zh-CN" sz="2000" b="0">
                <a:ea typeface="宋体" panose="02010600030101010101" pitchFamily="2" charset="-122"/>
              </a:rPr>
              <a:t>第三章</a:t>
            </a:r>
            <a:r>
              <a:rPr lang="en-US" sz="2000" b="0">
                <a:latin typeface="宋体" panose="02010600030101010101" pitchFamily="2" charset="-122"/>
                <a:ea typeface="宋体" panose="02010600030101010101" pitchFamily="2" charset="-122"/>
              </a:rPr>
              <a:t>  </a:t>
            </a:r>
            <a:r>
              <a:rPr lang="zh-CN" sz="2000" b="0">
                <a:ea typeface="宋体" panose="02010600030101010101" pitchFamily="2" charset="-122"/>
              </a:rPr>
              <a:t>砌筑工程</a:t>
            </a:r>
            <a:endParaRPr lang="zh-CN" sz="2000" b="0">
              <a:ea typeface="宋体" panose="02010600030101010101" pitchFamily="2" charset="-122"/>
            </a:endParaRPr>
          </a:p>
          <a:p>
            <a:pPr marL="0" indent="266700"/>
            <a:r>
              <a:rPr lang="zh-CN" sz="2000" b="0">
                <a:ea typeface="宋体" panose="02010600030101010101" pitchFamily="2" charset="-122"/>
              </a:rPr>
              <a:t>本章修改说明：</a:t>
            </a:r>
            <a:endParaRPr lang="zh-CN" sz="2000" b="0">
              <a:ea typeface="宋体" panose="02010600030101010101" pitchFamily="2" charset="-122"/>
            </a:endParaRPr>
          </a:p>
          <a:p>
            <a:pPr marL="0" indent="266700"/>
            <a:endParaRPr lang="zh-CN" sz="2000" b="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四、定额中调制砂浆，</a:t>
            </a:r>
            <a:r>
              <a:rPr lang="zh-CN" sz="2000" b="0">
                <a:ea typeface="宋体" panose="02010600030101010101" pitchFamily="2" charset="-122"/>
              </a:rPr>
              <a:t>均按干混预拌砂浆编制，</a:t>
            </a:r>
            <a:r>
              <a:rPr lang="zh-CN" sz="2000" b="0">
                <a:latin typeface="Calibri" panose="020F0502020204030204" pitchFamily="34" charset="0"/>
                <a:ea typeface="宋体" panose="02010600030101010101" pitchFamily="2" charset="-122"/>
              </a:rPr>
              <a:t>如采用人工拌制时，定额不予调整。（注：原说明是</a:t>
            </a:r>
            <a:r>
              <a:rPr lang="zh-CN" sz="2000" b="0">
                <a:latin typeface="Calibri" panose="020F0502020204030204" pitchFamily="34" charset="0"/>
                <a:ea typeface="宋体" panose="02010600030101010101" pitchFamily="2" charset="-122"/>
                <a:cs typeface="Times New Roman" panose="02020603050405020304" pitchFamily="18" charset="0"/>
              </a:rPr>
              <a:t>“均按灰浆搅拌机拌和”，与定额总说明中“本定额中所使用的砂浆均按</a:t>
            </a:r>
            <a:r>
              <a:rPr lang="zh-CN" sz="2000" b="0">
                <a:ea typeface="宋体" panose="02010600030101010101" pitchFamily="2" charset="-122"/>
              </a:rPr>
              <a:t>干混预拌砂浆编制</a:t>
            </a:r>
            <a:r>
              <a:rPr lang="zh-CN" sz="2000" b="0">
                <a:latin typeface="Calibri" panose="020F0502020204030204" pitchFamily="34" charset="0"/>
                <a:ea typeface="宋体" panose="02010600030101010101" pitchFamily="2" charset="-122"/>
                <a:cs typeface="Times New Roman" panose="02020603050405020304" pitchFamily="18" charset="0"/>
              </a:rPr>
              <a:t>”不配套，而砌筑工程原定额子目都是按现拌砂浆编制的。按照换算规则将定额中现拌砂浆统一调整为干混预拌砂浆。）</a:t>
            </a:r>
            <a:endParaRPr lang="zh-CN" altLang="en-US" sz="2000"/>
          </a:p>
        </p:txBody>
      </p:sp>
    </p:spTree>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p:cNvSpPr>
          <p:nvPr>
            <p:ph type="body" idx="4294967295"/>
          </p:nvPr>
        </p:nvSpPr>
        <p:spPr>
          <a:xfrm>
            <a:off x="503873" y="635318"/>
            <a:ext cx="8135937" cy="5272087"/>
          </a:xfrm>
        </p:spPr>
        <p:txBody>
          <a:bodyPr/>
          <a:lstStyle/>
          <a:p>
            <a:pPr>
              <a:lnSpc>
                <a:spcPct val="120000"/>
              </a:lnSpc>
              <a:spcBef>
                <a:spcPct val="40000"/>
              </a:spcBef>
              <a:buFont typeface="Wingdings 2" panose="05020102010507070707" pitchFamily="18" charset="2"/>
              <a:buNone/>
            </a:pPr>
            <a:r>
              <a:rPr lang="zh-CN" altLang="en-US" sz="2000" smtClean="0">
                <a:latin typeface="宋体" panose="02010600030101010101" pitchFamily="2" charset="-122"/>
              </a:rPr>
              <a:t>增加补充“挖掘机装、自卸汽车运盾构土方、地基处理置换土”【挖掘机装 自卸汽车运盾构土方、地基处理置换土 运距1km以内、运距每增加1km 】定额项目（2个）。编制说明：参考2011版《武汉城市轨道交通工程消耗量定额及全费用基价表（试行）》第一章土（石）方工程的土石方运输中的“机械装车自卸汽车运土方”WG1-077、WG1-078和第二册桥涵工程第二章钻孔灌注桩工程的“泥浆制作、运输”WG2-098、WG2-099定额子目，人工、机械消耗量不作调整，计量单位换算统一为1000m3。①人工含量借用：2011版《武汉城市轨道交通工程消耗量定额及全费用基价表（试行）》WG2-098定额子目人工含量（普工0.214；技工0.106）；②机械含量借用：2011版《武汉城市轨道交通工程消耗量定额和基价表(试行)》WG1-077（自卸式汽车 12t 台班 6.428；履带式单斗挖掘机（液压） 1m3 台班  1.920）、WG1-078（自卸式汽车 12t 台班 1.960）。人工单价执行2018版湖北省建设工程公共专业消耗量定额。按照2018版《湖北省建设工程公共专业消耗量定额及全费用基价表》中定额水平进行重新测算调整新增补充定额子目的消耗量。</a:t>
            </a:r>
            <a:endParaRPr lang="zh-CN" altLang="en-US" sz="2000" smtClean="0">
              <a:latin typeface="宋体" panose="02010600030101010101" pitchFamily="2" charset="-122"/>
            </a:endParaRPr>
          </a:p>
        </p:txBody>
      </p:sp>
    </p:spTree>
  </p:cSld>
  <p:clrMapOvr>
    <a:masterClrMapping/>
  </p:clrMapOvr>
  <p:transition>
    <p:random/>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283335" y="1005840"/>
            <a:ext cx="7047865" cy="5015865"/>
          </a:xfrm>
          <a:prstGeom prst="rect">
            <a:avLst/>
          </a:prstGeom>
          <a:noFill/>
          <a:ln w="9525">
            <a:noFill/>
          </a:ln>
        </p:spPr>
        <p:txBody>
          <a:bodyPr wrap="square">
            <a:spAutoFit/>
          </a:bodyPr>
          <a:p>
            <a:pPr marL="0" indent="266700"/>
            <a:r>
              <a:rPr lang="zh-CN" sz="2000" b="0">
                <a:ea typeface="宋体" panose="02010600030101010101" pitchFamily="2" charset="-122"/>
              </a:rPr>
              <a:t>第七章</a:t>
            </a:r>
            <a:r>
              <a:rPr lang="en-US" sz="2000" b="0">
                <a:latin typeface="宋体" panose="02010600030101010101" pitchFamily="2" charset="-122"/>
                <a:ea typeface="宋体" panose="02010600030101010101" pitchFamily="2" charset="-122"/>
              </a:rPr>
              <a:t>  </a:t>
            </a:r>
            <a:r>
              <a:rPr lang="zh-CN" sz="2000" b="0">
                <a:ea typeface="宋体" panose="02010600030101010101" pitchFamily="2" charset="-122"/>
              </a:rPr>
              <a:t>安装工程</a:t>
            </a:r>
            <a:endParaRPr lang="zh-CN" sz="2000" b="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本章新增补充说明：</a:t>
            </a:r>
            <a:endParaRPr lang="zh-CN" sz="2000" b="0">
              <a:latin typeface="Calibri" panose="020F0502020204030204" pitchFamily="34" charset="0"/>
              <a:ea typeface="宋体" panose="02010600030101010101" pitchFamily="2" charset="-122"/>
            </a:endParaRPr>
          </a:p>
          <a:p>
            <a:pPr marL="0" indent="266700"/>
            <a:r>
              <a:rPr lang="zh-CN" sz="2000" b="0">
                <a:ea typeface="宋体" panose="02010600030101010101" pitchFamily="2" charset="-122"/>
              </a:rPr>
              <a:t>            本章定额钢管栏杆，当设计与定额取定的主材规格或型号不同时，定额中的材料可以换算。栏杆面漆执行《湖北省房屋建筑与装饰工程消耗量定额及全费用基价表》相应定额。</a:t>
            </a:r>
            <a:endParaRPr lang="zh-CN" sz="2000" b="0">
              <a:ea typeface="宋体" panose="02010600030101010101" pitchFamily="2" charset="-122"/>
            </a:endParaRPr>
          </a:p>
          <a:p>
            <a:pPr marL="0" indent="266700"/>
            <a:r>
              <a:rPr lang="zh-CN" sz="2000" b="0">
                <a:ea typeface="宋体" panose="02010600030101010101" pitchFamily="2" charset="-122"/>
              </a:rPr>
              <a:t>            支座内中厚钢板、型钢设计含量与定额不同时可调整。</a:t>
            </a:r>
            <a:endParaRPr lang="zh-CN" sz="2000" b="0">
              <a:ea typeface="宋体" panose="02010600030101010101" pitchFamily="2" charset="-122"/>
            </a:endParaRPr>
          </a:p>
          <a:p>
            <a:pPr marL="0" indent="266700"/>
            <a:r>
              <a:rPr lang="zh-CN" sz="2000" b="0">
                <a:ea typeface="宋体" panose="02010600030101010101" pitchFamily="2" charset="-122"/>
              </a:rPr>
              <a:t>            支座安装未考虑采用环氧树脂，若设计有需要时，其费用另行计算。</a:t>
            </a:r>
            <a:endParaRPr lang="zh-CN" sz="2000" b="0">
              <a:ea typeface="宋体" panose="02010600030101010101" pitchFamily="2" charset="-122"/>
            </a:endParaRPr>
          </a:p>
          <a:p>
            <a:pPr marL="0" indent="266700"/>
            <a:r>
              <a:rPr lang="zh-CN" sz="2000" b="0">
                <a:ea typeface="宋体" panose="02010600030101010101" pitchFamily="2" charset="-122"/>
              </a:rPr>
              <a:t>           安装排水管项目已综合考虑集水斗或法兰盘、掩板、支架安装工作内容，但集水斗、法兰盘、掩板、支架的材料费另行计算。</a:t>
            </a:r>
            <a:endParaRPr lang="zh-CN" altLang="en-US" sz="2000"/>
          </a:p>
        </p:txBody>
      </p:sp>
    </p:spTree>
  </p:cSld>
  <p:clrMapOvr>
    <a:masterClrMapping/>
  </p:clrMapOvr>
  <p:transition>
    <p:random/>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003300" y="881380"/>
            <a:ext cx="7353300" cy="5631180"/>
          </a:xfrm>
          <a:prstGeom prst="rect">
            <a:avLst/>
          </a:prstGeom>
          <a:noFill/>
          <a:ln w="9525">
            <a:noFill/>
          </a:ln>
        </p:spPr>
        <p:txBody>
          <a:bodyPr wrap="square">
            <a:spAutoFit/>
          </a:bodyPr>
          <a:p>
            <a:pPr marL="0" indent="266700"/>
            <a:r>
              <a:rPr lang="zh-CN" sz="2000" b="0">
                <a:ea typeface="宋体" panose="02010600030101010101" pitchFamily="2" charset="-122"/>
              </a:rPr>
              <a:t>第九章</a:t>
            </a:r>
            <a:r>
              <a:rPr lang="en-US" sz="2000" b="0">
                <a:latin typeface="宋体" panose="02010600030101010101" pitchFamily="2" charset="-122"/>
                <a:ea typeface="宋体" panose="02010600030101010101" pitchFamily="2" charset="-122"/>
              </a:rPr>
              <a:t>   </a:t>
            </a:r>
            <a:r>
              <a:rPr lang="zh-CN" sz="2000" b="0">
                <a:ea typeface="宋体" panose="02010600030101010101" pitchFamily="2" charset="-122"/>
              </a:rPr>
              <a:t>措施项目工程</a:t>
            </a:r>
            <a:endParaRPr lang="zh-CN" sz="2000" b="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本章新增补充说明：</a:t>
            </a:r>
            <a:r>
              <a:rPr lang="zh-CN" sz="2000" b="0">
                <a:ea typeface="宋体" panose="02010600030101010101" pitchFamily="2" charset="-122"/>
              </a:rPr>
              <a:t>平台及支架工程</a:t>
            </a:r>
            <a:r>
              <a:rPr lang="zh-CN" sz="2000" b="0">
                <a:latin typeface="Calibri" panose="020F0502020204030204" pitchFamily="34" charset="0"/>
                <a:ea typeface="宋体" panose="02010600030101010101" pitchFamily="2" charset="-122"/>
              </a:rPr>
              <a:t>            打桩工作平台应根据相应的打桩定额中柴油打桩机的锤重进行选择。钻孔灌注桩工作平台按孔径</a:t>
            </a:r>
            <a:r>
              <a:rPr lang="en-US" sz="2000" b="0">
                <a:latin typeface="宋体" panose="02010600030101010101" pitchFamily="2" charset="-122"/>
                <a:ea typeface="宋体" panose="02010600030101010101" pitchFamily="2" charset="-122"/>
                <a:cs typeface="Times New Roman" panose="02020603050405020304" pitchFamily="18" charset="0"/>
              </a:rPr>
              <a:t>Φ</a:t>
            </a:r>
            <a:r>
              <a:rPr lang="en-US" sz="2000" b="0">
                <a:latin typeface="黑体" panose="02010609060101010101" pitchFamily="2" charset="-122"/>
                <a:ea typeface="宋体" panose="02010600030101010101" pitchFamily="2" charset="-122"/>
                <a:cs typeface="Times New Roman" panose="02020603050405020304" pitchFamily="18" charset="0"/>
              </a:rPr>
              <a:t>≤</a:t>
            </a:r>
            <a:r>
              <a:rPr lang="zh-CN" sz="2000" b="0">
                <a:ea typeface="宋体" panose="02010600030101010101" pitchFamily="2" charset="-122"/>
                <a:cs typeface="Times New Roman" panose="02020603050405020304" pitchFamily="18" charset="0"/>
              </a:rPr>
              <a:t>1000套用锺重</a:t>
            </a:r>
            <a:r>
              <a:rPr lang="en-US" sz="2000" b="0">
                <a:latin typeface="黑体" panose="02010609060101010101" pitchFamily="2" charset="-122"/>
                <a:ea typeface="宋体" panose="02010600030101010101" pitchFamily="2" charset="-122"/>
                <a:cs typeface="Times New Roman" panose="02020603050405020304" pitchFamily="18" charset="0"/>
              </a:rPr>
              <a:t>≤</a:t>
            </a:r>
            <a:r>
              <a:rPr lang="zh-CN" sz="2000" b="0">
                <a:ea typeface="宋体" panose="02010600030101010101" pitchFamily="2" charset="-122"/>
                <a:cs typeface="Times New Roman" panose="02020603050405020304" pitchFamily="18" charset="0"/>
              </a:rPr>
              <a:t>2500kg的桩基础工作平台，Φ</a:t>
            </a:r>
            <a:r>
              <a:rPr lang="zh-CN" sz="2000" b="0">
                <a:ea typeface="宋体" panose="02010600030101010101" pitchFamily="2" charset="-122"/>
              </a:rPr>
              <a:t>＞</a:t>
            </a:r>
            <a:r>
              <a:rPr lang="zh-CN" sz="2000" b="0">
                <a:ea typeface="宋体" panose="02010600030101010101" pitchFamily="2" charset="-122"/>
                <a:cs typeface="Times New Roman" panose="02020603050405020304" pitchFamily="18" charset="0"/>
              </a:rPr>
              <a:t>1000套用锺重</a:t>
            </a:r>
            <a:r>
              <a:rPr lang="en-US" sz="2000" b="0">
                <a:latin typeface="黑体" panose="02010609060101010101" pitchFamily="2" charset="-122"/>
                <a:ea typeface="宋体" panose="02010600030101010101" pitchFamily="2" charset="-122"/>
                <a:cs typeface="Times New Roman" panose="02020603050405020304" pitchFamily="18" charset="0"/>
              </a:rPr>
              <a:t>≤</a:t>
            </a:r>
            <a:r>
              <a:rPr lang="zh-CN" sz="2000" b="0">
                <a:ea typeface="宋体" panose="02010600030101010101" pitchFamily="2" charset="-122"/>
                <a:cs typeface="Times New Roman" panose="02020603050405020304" pitchFamily="18" charset="0"/>
              </a:rPr>
              <a:t>4000kg的桩基础工作平台计算。</a:t>
            </a:r>
            <a:r>
              <a:rPr lang="zh-CN" sz="2000" b="0">
                <a:ea typeface="宋体" panose="02010600030101010101" pitchFamily="2" charset="-122"/>
              </a:rPr>
              <a:t>            钢管柱支架定额指采用直径大于</a:t>
            </a:r>
            <a:r>
              <a:rPr lang="zh-CN" sz="2000" b="0">
                <a:ea typeface="宋体" panose="02010600030101010101" pitchFamily="2" charset="-122"/>
                <a:cs typeface="Times New Roman" panose="02020603050405020304" pitchFamily="18" charset="0"/>
              </a:rPr>
              <a:t>30cm的钢管作为立柱，在立柱上采用金属构件搭设水平支撑平台的支架，其中下部指立柱顶面以下部分，上部指立柱顶面以上部分。</a:t>
            </a:r>
            <a:r>
              <a:rPr lang="zh-CN" sz="2000" b="0">
                <a:ea typeface="宋体" panose="02010600030101010101" pitchFamily="2" charset="-122"/>
              </a:rPr>
              <a:t>             满堂式钢管支架按设计图示尺寸以体积计算。             满堂式钢管支架定额与钢管柱支架定额已包含钢管、钢管柱、型钢及金属构件材料的使用费，不得重复计算。             防撞护栏悬挑支架，按防撞护栏轴线以长度计算。             现浇梁板支架预压按砂袋压重形式考虑，已综合考虑砂的损耗。             挂篮预压根据施工组织设计确定，其费用另行计算。</a:t>
            </a:r>
            <a:endParaRPr lang="zh-CN" altLang="en-US" sz="2000"/>
          </a:p>
        </p:txBody>
      </p:sp>
    </p:spTree>
  </p:cSld>
  <p:clrMapOvr>
    <a:masterClrMapping/>
  </p:clrMapOvr>
  <p:transition>
    <p:random/>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939800" y="1383030"/>
            <a:ext cx="7239000" cy="3784600"/>
          </a:xfrm>
          <a:prstGeom prst="rect">
            <a:avLst/>
          </a:prstGeom>
          <a:noFill/>
          <a:ln w="9525">
            <a:noFill/>
          </a:ln>
        </p:spPr>
        <p:txBody>
          <a:bodyPr wrap="square">
            <a:spAutoFit/>
          </a:bodyPr>
          <a:p>
            <a:pPr marL="0" indent="266700"/>
            <a:r>
              <a:rPr lang="en-US" sz="2000" b="0">
                <a:latin typeface="Calibri" panose="020F0502020204030204" pitchFamily="34" charset="0"/>
                <a:ea typeface="宋体" panose="02010600030101010101" pitchFamily="2" charset="-122"/>
                <a:cs typeface="Times New Roman" panose="02020603050405020304" pitchFamily="18" charset="0"/>
              </a:rPr>
              <a:t>2</a:t>
            </a:r>
            <a:r>
              <a:rPr lang="zh-CN" sz="2000" b="0">
                <a:latin typeface="Calibri" panose="020F0502020204030204" pitchFamily="34" charset="0"/>
                <a:ea typeface="宋体" panose="02010600030101010101" pitchFamily="2" charset="-122"/>
              </a:rPr>
              <a:t>、工程量计算规则的主要变化</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第一章打桩工程</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本章新增补充工程量计算规则：</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电焊接桩分不同管径以接头数量计算。</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钢管桩管内钻孔取土、填芯，按设计桩长（包括桩尖）乘以填芯截面积，以体积计算。</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钢管桩内切割、精割盖帽按设计要求的数量计算。</a:t>
            </a:r>
            <a:endParaRPr lang="zh-CN" altLang="en-US" sz="2000"/>
          </a:p>
        </p:txBody>
      </p:sp>
    </p:spTree>
  </p:cSld>
  <p:clrMapOvr>
    <a:masterClrMapping/>
  </p:clrMapOvr>
  <p:transition>
    <p:random/>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978535" y="950595"/>
            <a:ext cx="7263765" cy="5015865"/>
          </a:xfrm>
          <a:prstGeom prst="rect">
            <a:avLst/>
          </a:prstGeom>
          <a:noFill/>
          <a:ln w="9525">
            <a:noFill/>
          </a:ln>
        </p:spPr>
        <p:txBody>
          <a:bodyPr wrap="square">
            <a:spAutoFit/>
          </a:bodyPr>
          <a:p>
            <a:pPr marL="0" indent="260985"/>
            <a:r>
              <a:rPr lang="zh-CN" sz="2000" b="0">
                <a:ea typeface="宋体" panose="02010600030101010101" pitchFamily="2" charset="-122"/>
              </a:rPr>
              <a:t>第二章</a:t>
            </a:r>
            <a:r>
              <a:rPr lang="en-US" sz="2000" b="0">
                <a:latin typeface="宋体" panose="02010600030101010101" pitchFamily="2" charset="-122"/>
                <a:ea typeface="宋体" panose="02010600030101010101" pitchFamily="2" charset="-122"/>
              </a:rPr>
              <a:t>  </a:t>
            </a:r>
            <a:r>
              <a:rPr lang="zh-CN" sz="2000" b="0">
                <a:ea typeface="宋体" panose="02010600030101010101" pitchFamily="2" charset="-122"/>
              </a:rPr>
              <a:t>钻孔灌注桩工程</a:t>
            </a:r>
            <a:endParaRPr lang="zh-CN" sz="2000" b="0">
              <a:ea typeface="宋体" panose="02010600030101010101" pitchFamily="2" charset="-122"/>
            </a:endParaRPr>
          </a:p>
          <a:p>
            <a:pPr marL="0" indent="260985"/>
            <a:r>
              <a:rPr lang="zh-CN" sz="2000" b="0">
                <a:latin typeface="Calibri" panose="020F0502020204030204" pitchFamily="34" charset="0"/>
                <a:ea typeface="宋体" panose="02010600030101010101" pitchFamily="2" charset="-122"/>
              </a:rPr>
              <a:t>本章新增补充工程量计算规则：</a:t>
            </a:r>
            <a:endParaRPr lang="zh-CN" sz="2000" b="0">
              <a:latin typeface="Calibri" panose="020F0502020204030204" pitchFamily="34" charset="0"/>
              <a:ea typeface="宋体" panose="02010600030101010101" pitchFamily="2" charset="-122"/>
            </a:endParaRPr>
          </a:p>
          <a:p>
            <a:pPr marL="0" indent="260985"/>
            <a:r>
              <a:rPr lang="zh-CN" sz="2000" b="0">
                <a:ea typeface="宋体" panose="02010600030101010101" pitchFamily="2" charset="-122"/>
              </a:rPr>
              <a:t>             钻孔桩、旋挖桩成孔工程量按打桩前自然地坪标高至设计桩底标高的成孔长度乘以设计桩径截面积，以体积计算。入岩增加项目工程量按实际入岩深度乘以设计桩径截面积，以体积计算，竣工时按实调整。</a:t>
            </a:r>
            <a:endParaRPr lang="zh-CN" sz="2000" b="0">
              <a:ea typeface="宋体" panose="02010600030101010101" pitchFamily="2" charset="-122"/>
            </a:endParaRPr>
          </a:p>
          <a:p>
            <a:pPr marL="0" indent="260985"/>
            <a:r>
              <a:rPr lang="zh-CN" sz="2000" b="0">
                <a:ea typeface="宋体" panose="02010600030101010101" pitchFamily="2" charset="-122"/>
              </a:rPr>
              <a:t>                钻孔桩、旋挖桩、冲击桩灌注混凝土工程量按设计桩径截面积乘以设计桩长（包括桩尖）另加加灌长度，以体积计算。加灌长度设计有规定者，按设计要求计算，无规定者，按0.5m计算。</a:t>
            </a:r>
            <a:endParaRPr lang="zh-CN" sz="2000" b="0">
              <a:ea typeface="宋体" panose="02010600030101010101" pitchFamily="2" charset="-122"/>
            </a:endParaRPr>
          </a:p>
          <a:p>
            <a:pPr marL="0" indent="260985"/>
            <a:r>
              <a:rPr lang="zh-CN" sz="2000" b="0">
                <a:ea typeface="宋体" panose="02010600030101010101" pitchFamily="2" charset="-122"/>
              </a:rPr>
              <a:t>              人工挖孔桩挖孔工程量按进入土层、岩石层的成孔长度乘以设计护壁外围截面积，以体积计算。</a:t>
            </a:r>
            <a:endParaRPr lang="zh-CN" altLang="en-US" sz="2000"/>
          </a:p>
        </p:txBody>
      </p:sp>
    </p:spTree>
  </p:cSld>
  <p:clrMapOvr>
    <a:masterClrMapping/>
  </p:clrMapOvr>
  <p:transition>
    <p:random/>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296035" y="1515110"/>
            <a:ext cx="6526530" cy="3169285"/>
          </a:xfrm>
          <a:prstGeom prst="rect">
            <a:avLst/>
          </a:prstGeom>
          <a:noFill/>
          <a:ln w="9525">
            <a:noFill/>
          </a:ln>
        </p:spPr>
        <p:txBody>
          <a:bodyPr wrap="square">
            <a:spAutoFit/>
          </a:bodyPr>
          <a:p>
            <a:pPr marL="0" indent="266700"/>
            <a:r>
              <a:rPr lang="en-US" altLang="zh-CN" sz="2000" b="0">
                <a:ea typeface="宋体" panose="02010600030101010101" pitchFamily="2" charset="-122"/>
              </a:rPr>
              <a:t>           </a:t>
            </a:r>
            <a:r>
              <a:rPr lang="zh-CN" sz="2000" b="0">
                <a:ea typeface="宋体" panose="02010600030101010101" pitchFamily="2" charset="-122"/>
              </a:rPr>
              <a:t>人工挖孔桩灌注混凝土按设计图示截面积乘以设计桩长另加加灌长度，以体积计算。加灌长度设计有规定者，按设计要求计算，无规定者，按0.5m计算。</a:t>
            </a:r>
            <a:endParaRPr lang="zh-CN" sz="2000" b="0">
              <a:ea typeface="宋体" panose="02010600030101010101" pitchFamily="2" charset="-122"/>
            </a:endParaRPr>
          </a:p>
          <a:p>
            <a:pPr marL="0" indent="266700"/>
            <a:r>
              <a:rPr lang="zh-CN" sz="2000" b="0">
                <a:ea typeface="宋体" panose="02010600030101010101" pitchFamily="2" charset="-122"/>
              </a:rPr>
              <a:t>                钻（冲）孔灌注桩、人工挖孔桩，设计要求扩底时，其扩底工程量按设计尺寸，以体积计算，并入相应的工程量内。</a:t>
            </a:r>
            <a:endParaRPr lang="zh-CN" sz="2000" b="0">
              <a:ea typeface="宋体" panose="02010600030101010101" pitchFamily="2" charset="-122"/>
            </a:endParaRPr>
          </a:p>
          <a:p>
            <a:pPr marL="0" indent="266700"/>
            <a:r>
              <a:rPr lang="zh-CN" sz="2000" b="0">
                <a:ea typeface="宋体" panose="02010600030101010101" pitchFamily="2" charset="-122"/>
              </a:rPr>
              <a:t>                桩孔回填工程量按打桩前自然地坪标高至桩加灌长度的顶面乘以桩孔截面积，以体积计算。</a:t>
            </a:r>
            <a:endParaRPr lang="zh-CN" altLang="en-US" sz="2000"/>
          </a:p>
        </p:txBody>
      </p:sp>
    </p:spTree>
  </p:cSld>
  <p:clrMapOvr>
    <a:masterClrMapping/>
  </p:clrMapOvr>
  <p:transition>
    <p:random/>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181100" y="1183640"/>
            <a:ext cx="6870700" cy="4092575"/>
          </a:xfrm>
          <a:prstGeom prst="rect">
            <a:avLst/>
          </a:prstGeom>
          <a:noFill/>
          <a:ln w="9525">
            <a:noFill/>
          </a:ln>
        </p:spPr>
        <p:txBody>
          <a:bodyPr wrap="square">
            <a:spAutoFit/>
          </a:bodyPr>
          <a:p>
            <a:pPr marL="0" indent="266700"/>
            <a:r>
              <a:rPr lang="zh-CN" sz="2000" b="0">
                <a:ea typeface="宋体" panose="02010600030101010101" pitchFamily="2" charset="-122"/>
              </a:rPr>
              <a:t>第七章</a:t>
            </a:r>
            <a:r>
              <a:rPr lang="en-US" sz="2000" b="0">
                <a:latin typeface="宋体" panose="02010600030101010101" pitchFamily="2" charset="-122"/>
                <a:ea typeface="宋体" panose="02010600030101010101" pitchFamily="2" charset="-122"/>
              </a:rPr>
              <a:t>  </a:t>
            </a:r>
            <a:r>
              <a:rPr lang="zh-CN" sz="2000" b="0">
                <a:ea typeface="宋体" panose="02010600030101010101" pitchFamily="2" charset="-122"/>
              </a:rPr>
              <a:t>安装工程</a:t>
            </a:r>
            <a:endParaRPr lang="zh-CN" sz="2000" b="0">
              <a:ea typeface="宋体" panose="02010600030101010101" pitchFamily="2" charset="-122"/>
            </a:endParaRPr>
          </a:p>
          <a:p>
            <a:pPr marL="0" indent="266700"/>
            <a:r>
              <a:rPr lang="zh-CN" sz="2000" b="0">
                <a:ea typeface="宋体" panose="02010600030101010101" pitchFamily="2" charset="-122"/>
              </a:rPr>
              <a:t>               本章定额子目中机械“驳船</a:t>
            </a:r>
            <a:r>
              <a:rPr lang="en-US" sz="2000" b="0">
                <a:latin typeface="宋体" panose="02010600030101010101" pitchFamily="2" charset="-122"/>
                <a:ea typeface="宋体" panose="02010600030101010101" pitchFamily="2" charset="-122"/>
              </a:rPr>
              <a:t>”</a:t>
            </a:r>
            <a:r>
              <a:rPr lang="zh-CN" sz="2000" b="0">
                <a:ea typeface="宋体" panose="02010600030101010101" pitchFamily="2" charset="-122"/>
              </a:rPr>
              <a:t>在2011年《武汉城市轨道交通工程消耗量定额及全费用基价表（试行）》中表现为使用费形式，其单价按3.00元/吨·天计价。2018</a:t>
            </a:r>
            <a:r>
              <a:rPr lang="zh-CN" sz="2000" b="0">
                <a:latin typeface="Calibri" panose="020F0502020204030204" pitchFamily="34" charset="0"/>
                <a:ea typeface="宋体" panose="02010600030101010101" pitchFamily="2" charset="-122"/>
              </a:rPr>
              <a:t>版《湖北省市政工程消耗量定额及全费用基价表》中</a:t>
            </a:r>
            <a:r>
              <a:rPr lang="zh-CN" sz="2000" b="0">
                <a:ea typeface="宋体" panose="02010600030101010101" pitchFamily="2" charset="-122"/>
              </a:rPr>
              <a:t>“驳船</a:t>
            </a:r>
            <a:r>
              <a:rPr lang="en-US" sz="2000" b="0">
                <a:latin typeface="宋体" panose="02010600030101010101" pitchFamily="2" charset="-122"/>
                <a:ea typeface="宋体" panose="02010600030101010101" pitchFamily="2" charset="-122"/>
              </a:rPr>
              <a:t>”</a:t>
            </a:r>
            <a:r>
              <a:rPr lang="zh-CN" sz="2000" b="0">
                <a:ea typeface="宋体" panose="02010600030101010101" pitchFamily="2" charset="-122"/>
              </a:rPr>
              <a:t>是以台班单价的形式计算机械费，因此本章工程量计算规则第二条：</a:t>
            </a:r>
            <a:r>
              <a:rPr lang="en-US" sz="2000" b="0">
                <a:latin typeface="宋体" panose="02010600030101010101" pitchFamily="2" charset="-122"/>
                <a:ea typeface="宋体" panose="02010600030101010101" pitchFamily="2" charset="-122"/>
              </a:rPr>
              <a:t>“</a:t>
            </a:r>
            <a:r>
              <a:rPr lang="zh-CN" sz="2000" b="0">
                <a:ea typeface="宋体" panose="02010600030101010101" pitchFamily="2" charset="-122"/>
              </a:rPr>
              <a:t>驳船不包括进出场费，其单价按3.00元/吨·天</a:t>
            </a:r>
            <a:r>
              <a:rPr lang="en-US" sz="2000" b="0">
                <a:latin typeface="宋体" panose="02010600030101010101" pitchFamily="2" charset="-122"/>
                <a:ea typeface="宋体" panose="02010600030101010101" pitchFamily="2" charset="-122"/>
              </a:rPr>
              <a:t>”</a:t>
            </a:r>
            <a:r>
              <a:rPr lang="zh-CN" sz="2000" b="0">
                <a:ea typeface="宋体" panose="02010600030101010101" pitchFamily="2" charset="-122"/>
              </a:rPr>
              <a:t>，应删除“其单价按3.00元/吨·天”。（注：现行定额中驳船按3元/吨</a:t>
            </a:r>
            <a:r>
              <a:rPr lang="en-US" sz="2000" b="0">
                <a:latin typeface="宋体" panose="02010600030101010101" pitchFamily="2" charset="-122"/>
                <a:ea typeface="宋体" panose="02010600030101010101" pitchFamily="2" charset="-122"/>
              </a:rPr>
              <a:t>·</a:t>
            </a:r>
            <a:r>
              <a:rPr lang="zh-CN" sz="2000" b="0">
                <a:ea typeface="宋体" panose="02010600030101010101" pitchFamily="2" charset="-122"/>
              </a:rPr>
              <a:t>天计价，比市场价格低，现采用2018湖北省机械台班价格，含量按原定额消耗量除以驳船吨数计算调整。）</a:t>
            </a:r>
            <a:endParaRPr lang="zh-CN" sz="2000" b="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钢管栏杆工程量按设计图示尺寸以质量计算。</a:t>
            </a:r>
            <a:endParaRPr lang="zh-CN" altLang="en-US" sz="2000"/>
          </a:p>
        </p:txBody>
      </p:sp>
    </p:spTree>
  </p:cSld>
  <p:clrMapOvr>
    <a:masterClrMapping/>
  </p:clrMapOvr>
  <p:transition>
    <p:random/>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423035" y="1149350"/>
            <a:ext cx="6501765" cy="4092575"/>
          </a:xfrm>
          <a:prstGeom prst="rect">
            <a:avLst/>
          </a:prstGeom>
          <a:noFill/>
          <a:ln w="9525">
            <a:noFill/>
          </a:ln>
        </p:spPr>
        <p:txBody>
          <a:bodyPr wrap="square">
            <a:spAutoFit/>
          </a:bodyPr>
          <a:p>
            <a:pPr marL="0" indent="266700"/>
            <a:r>
              <a:rPr lang="en-US" altLang="zh-CN" sz="2000" b="0">
                <a:ea typeface="宋体" panose="02010600030101010101" pitchFamily="2" charset="-122"/>
              </a:rPr>
              <a:t>           </a:t>
            </a:r>
            <a:r>
              <a:rPr lang="zh-CN" sz="2000" b="0">
                <a:ea typeface="宋体" panose="02010600030101010101" pitchFamily="2" charset="-122"/>
              </a:rPr>
              <a:t>橡胶支座按支座橡胶板（含四氟）尺寸以体积计算。辊轴钢支座、切线支座、摆式支座按设计尺寸以成品钢支座的质量计算，盆式金属橡胶组合支座按设计图纸以数量计算。</a:t>
            </a:r>
            <a:endParaRPr lang="zh-CN" sz="2000" b="0">
              <a:ea typeface="宋体" panose="02010600030101010101" pitchFamily="2" charset="-122"/>
            </a:endParaRPr>
          </a:p>
          <a:p>
            <a:pPr marL="0" indent="266700"/>
            <a:r>
              <a:rPr lang="zh-CN" sz="2000" b="0">
                <a:ea typeface="宋体" panose="02010600030101010101" pitchFamily="2" charset="-122"/>
              </a:rPr>
              <a:t>              高架桥排水管按设计图示以长度计算。</a:t>
            </a:r>
            <a:endParaRPr lang="zh-CN" sz="2000" b="0">
              <a:ea typeface="宋体" panose="02010600030101010101" pitchFamily="2" charset="-122"/>
            </a:endParaRPr>
          </a:p>
          <a:p>
            <a:pPr marL="0" indent="266700"/>
            <a:r>
              <a:rPr lang="zh-CN" sz="2000" b="0">
                <a:ea typeface="宋体" panose="02010600030101010101" pitchFamily="2" charset="-122"/>
              </a:rPr>
              <a:t>              沉降缝按缝的设计尺寸以面积计算。伸缩缝（沥青麻丝除外）按缝的长度计算，沥青麻丝伸缩缝按缝的面积计算。</a:t>
            </a:r>
            <a:endParaRPr lang="zh-CN" sz="2000" b="0">
              <a:ea typeface="宋体" panose="02010600030101010101" pitchFamily="2" charset="-122"/>
            </a:endParaRPr>
          </a:p>
          <a:p>
            <a:pPr marL="0" indent="266700"/>
            <a:r>
              <a:rPr lang="zh-CN" sz="2000" b="0">
                <a:ea typeface="宋体" panose="02010600030101010101" pitchFamily="2" charset="-122"/>
              </a:rPr>
              <a:t>               隔声屏障钢骨架按设计图示尺寸以质量计算，隔声屏障板材按设计图示尺寸以面积计算。</a:t>
            </a:r>
            <a:endParaRPr lang="zh-CN" altLang="en-US" sz="2000"/>
          </a:p>
        </p:txBody>
      </p:sp>
    </p:spTree>
  </p:cSld>
  <p:clrMapOvr>
    <a:masterClrMapping/>
  </p:clrMapOvr>
  <p:transition>
    <p:random/>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965200" y="1097915"/>
            <a:ext cx="6959600" cy="5015865"/>
          </a:xfrm>
          <a:prstGeom prst="rect">
            <a:avLst/>
          </a:prstGeom>
          <a:noFill/>
          <a:ln w="9525">
            <a:noFill/>
          </a:ln>
        </p:spPr>
        <p:txBody>
          <a:bodyPr wrap="square">
            <a:spAutoFit/>
          </a:bodyPr>
          <a:p>
            <a:pPr marL="0" indent="266700"/>
            <a:r>
              <a:rPr lang="zh-CN" sz="2000" b="0">
                <a:ea typeface="宋体" panose="02010600030101010101" pitchFamily="2" charset="-122"/>
              </a:rPr>
              <a:t>第九章</a:t>
            </a:r>
            <a:r>
              <a:rPr lang="en-US" sz="2000" b="0">
                <a:latin typeface="宋体" panose="02010600030101010101" pitchFamily="2" charset="-122"/>
                <a:ea typeface="宋体" panose="02010600030101010101" pitchFamily="2" charset="-122"/>
              </a:rPr>
              <a:t>   </a:t>
            </a:r>
            <a:r>
              <a:rPr lang="zh-CN" sz="2000" b="0">
                <a:ea typeface="宋体" panose="02010600030101010101" pitchFamily="2" charset="-122"/>
              </a:rPr>
              <a:t>措施项目工程</a:t>
            </a:r>
            <a:r>
              <a:rPr lang="zh-CN" sz="2000" b="0">
                <a:latin typeface="Calibri" panose="020F0502020204030204" pitchFamily="34" charset="0"/>
                <a:ea typeface="宋体" panose="02010600030101010101" pitchFamily="2" charset="-122"/>
              </a:rPr>
              <a:t>本章新增补充工程量计算规则：</a:t>
            </a:r>
            <a:endParaRPr lang="zh-CN" sz="2000" b="0">
              <a:ea typeface="宋体" panose="02010600030101010101" pitchFamily="2" charset="-122"/>
            </a:endParaRPr>
          </a:p>
          <a:p>
            <a:pPr marL="0" indent="266700"/>
            <a:r>
              <a:rPr lang="zh-CN" sz="2000" b="1">
                <a:ea typeface="宋体" panose="02010600030101010101" pitchFamily="2" charset="-122"/>
              </a:rPr>
              <a:t>    模板工程</a:t>
            </a:r>
            <a:r>
              <a:rPr lang="zh-CN" sz="2000" b="0">
                <a:ea typeface="宋体" panose="02010600030101010101" pitchFamily="2" charset="-122"/>
              </a:rPr>
              <a:t>              删除原“筑拆地模</a:t>
            </a:r>
            <a:r>
              <a:rPr lang="en-US" sz="2000" b="0">
                <a:latin typeface="宋体" panose="02010600030101010101" pitchFamily="2" charset="-122"/>
                <a:ea typeface="宋体" panose="02010600030101010101" pitchFamily="2" charset="-122"/>
              </a:rPr>
              <a:t>”</a:t>
            </a:r>
            <a:r>
              <a:rPr lang="zh-CN" sz="2000" b="0">
                <a:ea typeface="宋体" panose="02010600030101010101" pitchFamily="2" charset="-122"/>
              </a:rPr>
              <a:t>的相关工程量计算规则，增加补充了</a:t>
            </a:r>
            <a:r>
              <a:rPr lang="en-US" sz="2000" b="0">
                <a:latin typeface="宋体" panose="02010600030101010101" pitchFamily="2" charset="-122"/>
                <a:ea typeface="宋体" panose="02010600030101010101" pitchFamily="2" charset="-122"/>
              </a:rPr>
              <a:t>“</a:t>
            </a:r>
            <a:r>
              <a:rPr lang="zh-CN" sz="2000" b="0">
                <a:latin typeface="Calibri" panose="020F0502020204030204" pitchFamily="34" charset="0"/>
                <a:ea typeface="宋体" panose="02010600030101010101" pitchFamily="2" charset="-122"/>
              </a:rPr>
              <a:t>筑拆胎地模</a:t>
            </a:r>
            <a:r>
              <a:rPr lang="en-US" sz="2000" b="0">
                <a:latin typeface="宋体" panose="02010600030101010101" pitchFamily="2" charset="-122"/>
                <a:ea typeface="宋体" panose="02010600030101010101" pitchFamily="2" charset="-122"/>
              </a:rPr>
              <a:t>”</a:t>
            </a:r>
            <a:r>
              <a:rPr lang="zh-CN" sz="2000" b="0">
                <a:latin typeface="Calibri" panose="020F0502020204030204" pitchFamily="34" charset="0"/>
                <a:ea typeface="宋体" panose="02010600030101010101" pitchFamily="2" charset="-122"/>
              </a:rPr>
              <a:t>工程量计算规则：各种材质的地模胎模，按审定的施工组织设计计算工程量，应考虑必要的操作宽度和周转使用次数以面积计算。</a:t>
            </a:r>
            <a:endParaRPr lang="zh-CN" sz="2000" b="0">
              <a:latin typeface="Calibri" panose="020F0502020204030204" pitchFamily="34" charset="0"/>
              <a:ea typeface="宋体" panose="02010600030101010101" pitchFamily="2" charset="-122"/>
            </a:endParaRPr>
          </a:p>
          <a:p>
            <a:pPr marL="0" indent="266700"/>
            <a:endParaRPr lang="zh-CN" sz="2000" b="0">
              <a:latin typeface="Calibri" panose="020F0502020204030204" pitchFamily="34" charset="0"/>
              <a:ea typeface="宋体" panose="02010600030101010101" pitchFamily="2" charset="-122"/>
            </a:endParaRPr>
          </a:p>
          <a:p>
            <a:pPr marL="0" indent="266700"/>
            <a:endParaRPr lang="zh-CN" sz="2000" b="0">
              <a:latin typeface="Calibri" panose="020F0502020204030204" pitchFamily="34" charset="0"/>
              <a:ea typeface="宋体" panose="02010600030101010101" pitchFamily="2" charset="-122"/>
            </a:endParaRPr>
          </a:p>
          <a:p>
            <a:pPr marL="0" indent="266700"/>
            <a:r>
              <a:rPr lang="zh-CN" sz="2000" b="1">
                <a:ea typeface="宋体" panose="02010600030101010101" pitchFamily="2" charset="-122"/>
              </a:rPr>
              <a:t>平台及支架工程</a:t>
            </a:r>
            <a:r>
              <a:rPr lang="zh-CN" sz="2000" b="0">
                <a:latin typeface="Calibri" panose="020F0502020204030204" pitchFamily="34" charset="0"/>
                <a:ea typeface="宋体" panose="02010600030101010101" pitchFamily="2" charset="-122"/>
              </a:rPr>
              <a:t>            修改工程量计算规则：</a:t>
            </a:r>
            <a:r>
              <a:rPr lang="en-US" sz="2000" b="0">
                <a:latin typeface="Calibri" panose="020F0502020204030204" pitchFamily="34" charset="0"/>
                <a:ea typeface="宋体" panose="02010600030101010101" pitchFamily="2" charset="-122"/>
                <a:cs typeface="Times New Roman" panose="02020603050405020304" pitchFamily="18" charset="0"/>
              </a:rPr>
              <a:t>“</a:t>
            </a:r>
            <a:r>
              <a:rPr lang="zh-CN" sz="2000" b="0">
                <a:latin typeface="Calibri" panose="020F0502020204030204" pitchFamily="34" charset="0"/>
                <a:ea typeface="宋体" panose="02010600030101010101" pitchFamily="2" charset="-122"/>
              </a:rPr>
              <a:t>支架堆载预压按支架承载的梁体设计重量乘以系数</a:t>
            </a:r>
            <a:r>
              <a:rPr lang="en-US" sz="2000" b="0">
                <a:latin typeface="Calibri" panose="020F0502020204030204" pitchFamily="34" charset="0"/>
                <a:ea typeface="宋体" panose="02010600030101010101" pitchFamily="2" charset="-122"/>
                <a:cs typeface="Times New Roman" panose="02020603050405020304" pitchFamily="18" charset="0"/>
              </a:rPr>
              <a:t>1.1</a:t>
            </a:r>
            <a:r>
              <a:rPr lang="zh-CN" sz="2000" b="0">
                <a:latin typeface="Calibri" panose="020F0502020204030204" pitchFamily="34" charset="0"/>
                <a:ea typeface="宋体" panose="02010600030101010101" pitchFamily="2" charset="-122"/>
              </a:rPr>
              <a:t>计算”，将原系数</a:t>
            </a:r>
            <a:r>
              <a:rPr lang="en-US" sz="2000" b="0">
                <a:latin typeface="Calibri" panose="020F0502020204030204" pitchFamily="34" charset="0"/>
                <a:ea typeface="宋体" panose="02010600030101010101" pitchFamily="2" charset="-122"/>
              </a:rPr>
              <a:t>1.1</a:t>
            </a:r>
            <a:r>
              <a:rPr lang="zh-CN" sz="2000" b="0">
                <a:latin typeface="Calibri" panose="020F0502020204030204" pitchFamily="34" charset="0"/>
                <a:ea typeface="宋体" panose="02010600030101010101" pitchFamily="2" charset="-122"/>
              </a:rPr>
              <a:t>调整为</a:t>
            </a:r>
            <a:r>
              <a:rPr lang="en-US" sz="2000" b="0">
                <a:latin typeface="Calibri" panose="020F0502020204030204" pitchFamily="34" charset="0"/>
                <a:ea typeface="宋体" panose="02010600030101010101" pitchFamily="2" charset="-122"/>
              </a:rPr>
              <a:t>1.2</a:t>
            </a:r>
            <a:r>
              <a:rPr lang="zh-CN" sz="2000" b="0">
                <a:latin typeface="Calibri" panose="020F0502020204030204" pitchFamily="34" charset="0"/>
                <a:ea typeface="宋体" panose="02010600030101010101" pitchFamily="2" charset="-122"/>
              </a:rPr>
              <a:t>。</a:t>
            </a:r>
            <a:endParaRPr lang="zh-CN" sz="2000" b="0">
              <a:latin typeface="Calibri" panose="020F0502020204030204" pitchFamily="34" charset="0"/>
              <a:ea typeface="宋体" panose="02010600030101010101" pitchFamily="2" charset="-122"/>
            </a:endParaRPr>
          </a:p>
          <a:p>
            <a:pPr marL="0" indent="266700"/>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ea typeface="宋体" panose="02010600030101010101" pitchFamily="2" charset="-122"/>
              </a:rPr>
              <a:t>              钢管柱支架下部按立柱设计尺寸以质量计算，立柱间横向联系构件已综合考虑，不得重复计算。钢管柱支架上部按设计图纸金属构件尺寸以质量计算。</a:t>
            </a:r>
            <a:endParaRPr lang="zh-CN" altLang="en-US" sz="2000"/>
          </a:p>
        </p:txBody>
      </p:sp>
    </p:spTree>
  </p:cSld>
  <p:clrMapOvr>
    <a:masterClrMapping/>
  </p:clrMapOvr>
  <p:transition>
    <p:random/>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664335" y="560070"/>
            <a:ext cx="5447665" cy="337185"/>
          </a:xfrm>
          <a:prstGeom prst="rect">
            <a:avLst/>
          </a:prstGeom>
          <a:noFill/>
          <a:ln w="9525">
            <a:noFill/>
          </a:ln>
        </p:spPr>
        <p:txBody>
          <a:bodyPr wrap="square">
            <a:spAutoFit/>
          </a:bodyPr>
          <a:p>
            <a:pPr marL="0" indent="266700" algn="ctr"/>
            <a:r>
              <a:rPr lang="zh-CN" sz="1600" b="0">
                <a:ea typeface="宋体" panose="02010600030101010101" pitchFamily="2" charset="-122"/>
              </a:rPr>
              <a:t>（四）人工消耗量及其拆分调整</a:t>
            </a:r>
            <a:endParaRPr lang="zh-CN" altLang="en-US" sz="1600"/>
          </a:p>
        </p:txBody>
      </p:sp>
      <p:graphicFrame>
        <p:nvGraphicFramePr>
          <p:cNvPr id="5" name="表格 4"/>
          <p:cNvGraphicFramePr/>
          <p:nvPr/>
        </p:nvGraphicFramePr>
        <p:xfrm>
          <a:off x="1219835" y="897255"/>
          <a:ext cx="7040880" cy="5235575"/>
        </p:xfrm>
        <a:graphic>
          <a:graphicData uri="http://schemas.openxmlformats.org/drawingml/2006/table">
            <a:tbl>
              <a:tblPr firstRow="1" bandRow="1">
                <a:tableStyleId>{5940675A-B579-460E-94D1-54222C63F5DA}</a:tableStyleId>
              </a:tblPr>
              <a:tblGrid>
                <a:gridCol w="681355"/>
                <a:gridCol w="1590040"/>
                <a:gridCol w="2045970"/>
                <a:gridCol w="680720"/>
                <a:gridCol w="681355"/>
                <a:gridCol w="680085"/>
                <a:gridCol w="681355"/>
              </a:tblGrid>
              <a:tr h="349250">
                <a:tc rowSpan="2">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章名称</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节名称</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定额项目</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2011武汉轨道定额</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2019武汉轨道定额</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7462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普工</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技工</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普工</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技工</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3990">
                <a:tc rowSpan="27">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第五章混凝土工程</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5.1基础</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碎石垫层</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526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混凝土垫层</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399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混凝土基础</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462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5.2 承台</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承台</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399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rowSpan="2">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5.3 支撑梁与横梁</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支撑梁</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526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横梁</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399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rowSpan="6">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5.4 墩身、台身</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实体式墩台身</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462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柱式墩台身</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462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墩帽</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462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台帽</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399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墩盖梁</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526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台盖梁</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462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rowSpan="3">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5.5 箱梁</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现浇0#块</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399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悬浇箱梁</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462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现浇箱梁</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462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rowSpan="2">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5.6 板梁</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实心板梁</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462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空心板梁</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399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rowSpan="3">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5.7 箱涵</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底板</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526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侧墙</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399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顶板</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462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5.8 挡墙</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挡墙</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399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rowSpan="3">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5.9 混凝土接头及灌缝</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板梁间灌缝</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526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板梁底砂浆勾缝</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399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梁与梁接头</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462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rowSpan="3">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5.10 其他构件</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防撞护栏</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462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立柱、端柱、灯柱</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462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地梁、侧石、缘石</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80%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1220470" y="6353175"/>
            <a:ext cx="7040245" cy="521970"/>
          </a:xfrm>
          <a:prstGeom prst="rect">
            <a:avLst/>
          </a:prstGeom>
          <a:noFill/>
          <a:ln w="9525">
            <a:noFill/>
          </a:ln>
        </p:spPr>
        <p:txBody>
          <a:bodyPr wrap="square">
            <a:spAutoFit/>
          </a:bodyPr>
          <a:p>
            <a:pPr marL="0" indent="229235"/>
            <a:r>
              <a:rPr lang="zh-CN" sz="1400" b="1">
                <a:ea typeface="宋体" panose="02010600030101010101" pitchFamily="2" charset="-122"/>
              </a:rPr>
              <a:t>注：本册定额未注明拆分比例调整变化的，按各章节相应子目的普工、技工、高级技工比例执行。</a:t>
            </a:r>
            <a:r>
              <a:rPr lang="en-US" sz="1400" b="1">
                <a:latin typeface="宋体" panose="02010600030101010101" pitchFamily="2" charset="-122"/>
                <a:ea typeface="宋体" panose="02010600030101010101" pitchFamily="2" charset="-122"/>
              </a:rPr>
              <a:t> </a:t>
            </a:r>
            <a:endParaRPr lang="zh-CN" altLang="en-US" sz="1400"/>
          </a:p>
        </p:txBody>
      </p:sp>
    </p:spTree>
  </p:cSld>
  <p:clrMapOvr>
    <a:masterClrMapping/>
  </p:clrMapOvr>
  <p:transition>
    <p:random/>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359535" y="1261110"/>
            <a:ext cx="6565265" cy="2553335"/>
          </a:xfrm>
          <a:prstGeom prst="rect">
            <a:avLst/>
          </a:prstGeom>
          <a:noFill/>
          <a:ln w="9525">
            <a:noFill/>
          </a:ln>
        </p:spPr>
        <p:txBody>
          <a:bodyPr wrap="square">
            <a:spAutoFit/>
          </a:bodyPr>
          <a:p>
            <a:pPr marL="0" indent="266700"/>
            <a:r>
              <a:rPr lang="en-US" altLang="zh-CN" sz="2000" b="0">
                <a:latin typeface="Calibri" panose="020F0502020204030204" pitchFamily="34" charset="0"/>
                <a:ea typeface="宋体" panose="02010600030101010101" pitchFamily="2" charset="-122"/>
              </a:rPr>
              <a:t>             </a:t>
            </a:r>
            <a:r>
              <a:rPr lang="zh-CN" sz="2000" b="0">
                <a:latin typeface="Calibri" panose="020F0502020204030204" pitchFamily="34" charset="0"/>
                <a:ea typeface="宋体" panose="02010600030101010101" pitchFamily="2" charset="-122"/>
              </a:rPr>
              <a:t>第六章</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预制混凝土工程的</a:t>
            </a:r>
            <a:r>
              <a:rPr lang="en-US" sz="2000" b="0">
                <a:latin typeface="Calibri" panose="020F0502020204030204" pitchFamily="34" charset="0"/>
                <a:ea typeface="宋体" panose="02010600030101010101" pitchFamily="2" charset="-122"/>
                <a:cs typeface="Times New Roman" panose="02020603050405020304" pitchFamily="18" charset="0"/>
              </a:rPr>
              <a:t>6.1 </a:t>
            </a:r>
            <a:r>
              <a:rPr lang="zh-CN" sz="2000" b="0">
                <a:latin typeface="Calibri" panose="020F0502020204030204" pitchFamily="34" charset="0"/>
                <a:ea typeface="宋体" panose="02010600030101010101" pitchFamily="2" charset="-122"/>
              </a:rPr>
              <a:t>预制桩（方桩 混凝土、板桩 混凝土），</a:t>
            </a:r>
            <a:r>
              <a:rPr lang="en-US" sz="2000" b="0">
                <a:latin typeface="Calibri" panose="020F0502020204030204" pitchFamily="34" charset="0"/>
                <a:ea typeface="宋体" panose="02010600030101010101" pitchFamily="2" charset="-122"/>
              </a:rPr>
              <a:t>6.2 </a:t>
            </a:r>
            <a:r>
              <a:rPr lang="zh-CN" sz="2000" b="0">
                <a:latin typeface="Calibri" panose="020F0502020204030204" pitchFamily="34" charset="0"/>
                <a:ea typeface="宋体" panose="02010600030101010101" pitchFamily="2" charset="-122"/>
              </a:rPr>
              <a:t>预制梁（</a:t>
            </a:r>
            <a:r>
              <a:rPr lang="en-US" sz="2000" b="0">
                <a:latin typeface="Calibri" panose="020F0502020204030204" pitchFamily="34" charset="0"/>
                <a:ea typeface="宋体" panose="02010600030101010101" pitchFamily="2" charset="-122"/>
              </a:rPr>
              <a:t>T</a:t>
            </a:r>
            <a:r>
              <a:rPr lang="zh-CN" sz="2000" b="0">
                <a:latin typeface="Calibri" panose="020F0502020204030204" pitchFamily="34" charset="0"/>
                <a:ea typeface="宋体" panose="02010600030101010101" pitchFamily="2" charset="-122"/>
              </a:rPr>
              <a:t>形梁 混凝土、</a:t>
            </a:r>
            <a:r>
              <a:rPr lang="en-US" sz="2000" b="0">
                <a:latin typeface="Calibri" panose="020F0502020204030204" pitchFamily="34" charset="0"/>
                <a:ea typeface="宋体" panose="02010600030101010101" pitchFamily="2" charset="-122"/>
              </a:rPr>
              <a:t>I</a:t>
            </a:r>
            <a:r>
              <a:rPr lang="zh-CN" sz="2000" b="0">
                <a:latin typeface="Calibri" panose="020F0502020204030204" pitchFamily="34" charset="0"/>
                <a:ea typeface="宋体" panose="02010600030101010101" pitchFamily="2" charset="-122"/>
              </a:rPr>
              <a:t>形梁 混凝土、空心板梁 混凝土、箱形梁 混凝土、箱形块件 混凝土、槽形梁 混凝土），</a:t>
            </a:r>
            <a:r>
              <a:rPr lang="en-US" sz="2000" b="0">
                <a:latin typeface="Calibri" panose="020F0502020204030204" pitchFamily="34" charset="0"/>
                <a:ea typeface="宋体" panose="02010600030101010101" pitchFamily="2" charset="-122"/>
              </a:rPr>
              <a:t>6.3</a:t>
            </a:r>
            <a:r>
              <a:rPr lang="zh-CN" sz="2000" b="0">
                <a:latin typeface="Calibri" panose="020F0502020204030204" pitchFamily="34" charset="0"/>
                <a:ea typeface="宋体" panose="02010600030101010101" pitchFamily="2" charset="-122"/>
              </a:rPr>
              <a:t>预制其他构件（缘石 混凝土、灯柱、端柱 混凝土）的定额子目人工消耗量乘以</a:t>
            </a:r>
            <a:r>
              <a:rPr lang="en-US" sz="2000" b="0">
                <a:latin typeface="Calibri" panose="020F0502020204030204" pitchFamily="34" charset="0"/>
                <a:ea typeface="宋体" panose="02010600030101010101" pitchFamily="2" charset="-122"/>
              </a:rPr>
              <a:t>0.6</a:t>
            </a:r>
            <a:r>
              <a:rPr lang="zh-CN" sz="2000" b="0">
                <a:latin typeface="Calibri" panose="020F0502020204030204" pitchFamily="34" charset="0"/>
                <a:ea typeface="宋体" panose="02010600030101010101" pitchFamily="2" charset="-122"/>
              </a:rPr>
              <a:t>进行调整。（调整原因：专家审查意见提出修编武汉轨道工程定额桥涵工程册中的</a:t>
            </a:r>
            <a:r>
              <a:rPr lang="zh-CN" sz="2000" b="0">
                <a:latin typeface="Times New Roman" panose="02020603050405020304" pitchFamily="18" charset="0"/>
                <a:ea typeface="宋体" panose="02010600030101010101" pitchFamily="2" charset="-122"/>
              </a:rPr>
              <a:t>预制混凝土构件人工费高于</a:t>
            </a:r>
            <a:r>
              <a:rPr lang="en-US" sz="2000" b="0">
                <a:latin typeface="Times New Roman" panose="02020603050405020304" pitchFamily="18" charset="0"/>
                <a:ea typeface="宋体" panose="02010600030101010101" pitchFamily="2" charset="-122"/>
                <a:cs typeface="Times New Roman" panose="02020603050405020304" pitchFamily="18" charset="0"/>
              </a:rPr>
              <a:t>2018</a:t>
            </a:r>
            <a:r>
              <a:rPr lang="zh-CN" sz="2000" b="0">
                <a:latin typeface="Times New Roman" panose="02020603050405020304" pitchFamily="18" charset="0"/>
                <a:ea typeface="宋体" panose="02010600030101010101" pitchFamily="2" charset="-122"/>
              </a:rPr>
              <a:t>湖北省市政工程</a:t>
            </a:r>
            <a:r>
              <a:rPr lang="zh-CN" sz="2000" b="0">
                <a:latin typeface="Calibri" panose="020F0502020204030204" pitchFamily="34" charset="0"/>
                <a:ea typeface="宋体" panose="02010600030101010101" pitchFamily="2" charset="-122"/>
              </a:rPr>
              <a:t>桥涵册</a:t>
            </a:r>
            <a:r>
              <a:rPr lang="zh-CN" sz="2000" b="0">
                <a:latin typeface="Times New Roman" panose="02020603050405020304" pitchFamily="18" charset="0"/>
                <a:ea typeface="宋体" panose="02010600030101010101" pitchFamily="2" charset="-122"/>
              </a:rPr>
              <a:t>定额相同子目</a:t>
            </a:r>
            <a:r>
              <a:rPr lang="en-US" sz="2000" b="0">
                <a:latin typeface="Times New Roman" panose="02020603050405020304" pitchFamily="18" charset="0"/>
                <a:ea typeface="宋体" panose="02010600030101010101" pitchFamily="2" charset="-122"/>
                <a:cs typeface="Times New Roman" panose="02020603050405020304" pitchFamily="18" charset="0"/>
              </a:rPr>
              <a:t>40%</a:t>
            </a:r>
            <a:r>
              <a:rPr lang="zh-CN" sz="2000" b="0">
                <a:latin typeface="Times New Roman" panose="02020603050405020304" pitchFamily="18" charset="0"/>
                <a:ea typeface="宋体" panose="02010600030101010101" pitchFamily="2" charset="-122"/>
              </a:rPr>
              <a:t>。</a:t>
            </a:r>
            <a:r>
              <a:rPr lang="zh-CN" sz="2000" b="0">
                <a:latin typeface="Calibri" panose="020F0502020204030204" pitchFamily="34" charset="0"/>
                <a:ea typeface="宋体" panose="02010600030101010101" pitchFamily="2" charset="-122"/>
              </a:rPr>
              <a:t>）</a:t>
            </a:r>
            <a:endParaRPr lang="zh-CN" altLang="en-US" sz="2000"/>
          </a:p>
        </p:txBody>
      </p:sp>
    </p:spTree>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p:cNvSpPr>
          <p:nvPr>
            <p:ph type="body" idx="4294967295"/>
          </p:nvPr>
        </p:nvSpPr>
        <p:spPr>
          <a:xfrm>
            <a:off x="291465" y="1231900"/>
            <a:ext cx="8174355" cy="3306445"/>
          </a:xfrm>
        </p:spPr>
        <p:txBody>
          <a:bodyPr/>
          <a:lstStyle/>
          <a:p>
            <a:pPr>
              <a:buFont typeface="Wingdings 2" panose="05020102010507070707" pitchFamily="18" charset="2"/>
              <a:buNone/>
            </a:pPr>
            <a:r>
              <a:rPr lang="en-US" altLang="zh-CN" sz="2400" b="1" smtClean="0">
                <a:latin typeface="宋体" panose="02010600030101010101" pitchFamily="2" charset="-122"/>
              </a:rPr>
              <a:t>  </a:t>
            </a:r>
            <a:r>
              <a:rPr lang="en-US" altLang="zh-CN" sz="2400" smtClean="0">
                <a:latin typeface="宋体" panose="02010600030101010101" pitchFamily="2" charset="-122"/>
              </a:rPr>
              <a:t>       第二章  防护、支护、围护工程</a:t>
            </a:r>
            <a:endParaRPr lang="en-US" altLang="zh-CN" sz="2400" smtClean="0">
              <a:latin typeface="宋体" panose="02010600030101010101" pitchFamily="2" charset="-122"/>
            </a:endParaRPr>
          </a:p>
          <a:p>
            <a:pPr>
              <a:buFont typeface="Wingdings 2" panose="05020102010507070707" pitchFamily="18" charset="2"/>
              <a:buNone/>
            </a:pPr>
            <a:r>
              <a:rPr lang="en-US" altLang="zh-CN" sz="2400" smtClean="0">
                <a:latin typeface="宋体" panose="02010600030101010101" pitchFamily="2" charset="-122"/>
              </a:rPr>
              <a:t>      删除“混凝土挡土墙”、“钢筋网制作、安装”、“现浇混凝土导墙 混凝土”、“水泥劲性搅拌围护桩”定额项目（7个）。</a:t>
            </a:r>
            <a:endParaRPr lang="en-US" altLang="zh-CN" sz="2400" smtClean="0">
              <a:latin typeface="宋体" panose="02010600030101010101" pitchFamily="2" charset="-122"/>
            </a:endParaRPr>
          </a:p>
          <a:p>
            <a:pPr>
              <a:buFont typeface="Wingdings 2" panose="05020102010507070707" pitchFamily="18" charset="2"/>
              <a:buNone/>
            </a:pPr>
            <a:r>
              <a:rPr lang="en-US" altLang="zh-CN" sz="2400" smtClean="0">
                <a:latin typeface="宋体" panose="02010600030101010101" pitchFamily="2" charset="-122"/>
              </a:rPr>
              <a:t>     增加补充“挡墙墙身混凝土”定额项目（1个）。借用2018版《湖北省市政工程消耗量定额及全费用基价表》第三册桥涵工程第二章现浇混凝土构件十一、混凝土挡墙中的相关定额项目。</a:t>
            </a:r>
            <a:endParaRPr lang="en-US" altLang="zh-CN" sz="2400" smtClean="0">
              <a:latin typeface="宋体" panose="02010600030101010101" pitchFamily="2" charset="-122"/>
            </a:endParaRPr>
          </a:p>
          <a:p>
            <a:pPr>
              <a:buFont typeface="Wingdings 2" panose="05020102010507070707" pitchFamily="18" charset="2"/>
              <a:buNone/>
            </a:pPr>
            <a:r>
              <a:rPr lang="en-US" altLang="zh-CN" sz="2400" smtClean="0">
                <a:latin typeface="宋体" panose="02010600030101010101" pitchFamily="2" charset="-122"/>
              </a:rPr>
              <a:t>     增加补充“钢筋网片”定额项目（1个）。借用2018版《湖北省市政工程消耗量定额及全费用基价表》第九册钢筋工程第一章普通钢筋中的相关定额项目。</a:t>
            </a:r>
            <a:endParaRPr lang="en-US" altLang="zh-CN" sz="2400" smtClean="0">
              <a:latin typeface="宋体" panose="02010600030101010101" pitchFamily="2" charset="-122"/>
            </a:endParaRPr>
          </a:p>
        </p:txBody>
      </p:sp>
    </p:spTree>
  </p:cSld>
  <p:clrMapOvr>
    <a:masterClrMapping/>
  </p:clrMapOvr>
  <p:transition>
    <p:random/>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346200" y="742950"/>
            <a:ext cx="6845300" cy="2306955"/>
          </a:xfrm>
          <a:prstGeom prst="rect">
            <a:avLst/>
          </a:prstGeom>
          <a:noFill/>
          <a:ln w="9525">
            <a:noFill/>
          </a:ln>
        </p:spPr>
        <p:txBody>
          <a:bodyPr wrap="square">
            <a:spAutoFit/>
          </a:bodyPr>
          <a:p>
            <a:pPr marL="0" indent="262255"/>
            <a:r>
              <a:rPr lang="zh-CN" sz="1600" b="1">
                <a:latin typeface="Calibri" panose="020F0502020204030204" pitchFamily="34" charset="0"/>
                <a:ea typeface="宋体" panose="02010600030101010101" pitchFamily="2" charset="-122"/>
              </a:rPr>
              <a:t>五、本册定额需要说明的问题</a:t>
            </a:r>
            <a:r>
              <a:rPr lang="zh-CN" sz="1600" b="0">
                <a:latin typeface="Calibri" panose="020F0502020204030204" pitchFamily="34" charset="0"/>
                <a:ea typeface="宋体" panose="02010600030101010101" pitchFamily="2" charset="-122"/>
              </a:rPr>
              <a:t>（一）本册定额中的提升高度（指单跨内原地面至梁底的纵向平均高度）按</a:t>
            </a:r>
            <a:r>
              <a:rPr lang="en-US" sz="1600" b="0">
                <a:latin typeface="Calibri" panose="020F0502020204030204" pitchFamily="34" charset="0"/>
                <a:ea typeface="宋体" panose="02010600030101010101" pitchFamily="2" charset="-122"/>
                <a:cs typeface="Times New Roman" panose="02020603050405020304" pitchFamily="18" charset="0"/>
              </a:rPr>
              <a:t>8m</a:t>
            </a:r>
            <a:r>
              <a:rPr lang="zh-CN" sz="1600" b="0">
                <a:latin typeface="Calibri" panose="020F0502020204030204" pitchFamily="34" charset="0"/>
                <a:ea typeface="宋体" panose="02010600030101010101" pitchFamily="2" charset="-122"/>
              </a:rPr>
              <a:t>以内编制，超过</a:t>
            </a:r>
            <a:r>
              <a:rPr lang="en-US" sz="1600" b="0">
                <a:latin typeface="Calibri" panose="020F0502020204030204" pitchFamily="34" charset="0"/>
                <a:ea typeface="宋体" panose="02010600030101010101" pitchFamily="2" charset="-122"/>
              </a:rPr>
              <a:t>8m</a:t>
            </a:r>
            <a:r>
              <a:rPr lang="zh-CN" sz="1600" b="0">
                <a:latin typeface="Calibri" panose="020F0502020204030204" pitchFamily="34" charset="0"/>
                <a:ea typeface="宋体" panose="02010600030101010101" pitchFamily="2" charset="-122"/>
              </a:rPr>
              <a:t>时按以下方式调整（悬浇箱梁除外）：</a:t>
            </a:r>
            <a:r>
              <a:rPr lang="en-US" sz="1600" b="0">
                <a:latin typeface="Calibri" panose="020F0502020204030204" pitchFamily="34" charset="0"/>
                <a:ea typeface="宋体" panose="02010600030101010101" pitchFamily="2" charset="-122"/>
                <a:cs typeface="Times New Roman" panose="02020603050405020304" pitchFamily="18" charset="0"/>
              </a:rPr>
              <a:t>                 1. </a:t>
            </a:r>
            <a:r>
              <a:rPr lang="zh-CN" sz="1600" b="0">
                <a:latin typeface="Calibri" panose="020F0502020204030204" pitchFamily="34" charset="0"/>
                <a:ea typeface="宋体" panose="02010600030101010101" pitchFamily="2" charset="-122"/>
              </a:rPr>
              <a:t>现浇混凝土项目提升高度超过</a:t>
            </a:r>
            <a:r>
              <a:rPr lang="en-US" sz="1600" b="0">
                <a:latin typeface="Calibri" panose="020F0502020204030204" pitchFamily="34" charset="0"/>
                <a:ea typeface="宋体" panose="02010600030101010101" pitchFamily="2" charset="-122"/>
              </a:rPr>
              <a:t>8m</a:t>
            </a:r>
            <a:r>
              <a:rPr lang="zh-CN" sz="1600" b="0">
                <a:latin typeface="Calibri" panose="020F0502020204030204" pitchFamily="34" charset="0"/>
                <a:ea typeface="宋体" panose="02010600030101010101" pitchFamily="2" charset="-122"/>
              </a:rPr>
              <a:t>的跨段，其超高段承台顶面以上的混凝土及钢筋的工程量，按下表调整相应定额中人工消耗量；模板工程量按下表调整相应定额中起重机械的规格及人工、起重机械台班的消耗量。</a:t>
            </a:r>
            <a:r>
              <a:rPr lang="en-US" sz="1600" b="0">
                <a:latin typeface="Calibri" panose="020F0502020204030204" pitchFamily="34" charset="0"/>
                <a:ea typeface="宋体" panose="02010600030101010101" pitchFamily="2" charset="-122"/>
                <a:cs typeface="Times New Roman" panose="02020603050405020304" pitchFamily="18" charset="0"/>
              </a:rPr>
              <a:t>                 2.</a:t>
            </a:r>
            <a:r>
              <a:rPr lang="zh-CN" sz="1600" b="0">
                <a:latin typeface="Calibri" panose="020F0502020204030204" pitchFamily="34" charset="0"/>
                <a:ea typeface="宋体" panose="02010600030101010101" pitchFamily="2" charset="-122"/>
              </a:rPr>
              <a:t>陆上安装梁可按下表调整相应定额中的人工及起重机械台班的消耗量，但起重机械规格不作调整。</a:t>
            </a:r>
            <a:endParaRPr lang="zh-CN" altLang="en-US" sz="1600"/>
          </a:p>
        </p:txBody>
      </p:sp>
      <p:graphicFrame>
        <p:nvGraphicFramePr>
          <p:cNvPr id="5" name="表格 4"/>
          <p:cNvGraphicFramePr/>
          <p:nvPr/>
        </p:nvGraphicFramePr>
        <p:xfrm>
          <a:off x="890270" y="3048000"/>
          <a:ext cx="7482840" cy="3347085"/>
        </p:xfrm>
        <a:graphic>
          <a:graphicData uri="http://schemas.openxmlformats.org/drawingml/2006/table">
            <a:tbl>
              <a:tblPr firstRow="1" bandRow="1">
                <a:tableStyleId>{5940675A-B579-460E-94D1-54222C63F5DA}</a:tableStyleId>
              </a:tblPr>
              <a:tblGrid>
                <a:gridCol w="1371600"/>
                <a:gridCol w="1247775"/>
                <a:gridCol w="1191895"/>
                <a:gridCol w="1459865"/>
                <a:gridCol w="1129030"/>
                <a:gridCol w="1082675"/>
              </a:tblGrid>
              <a:tr h="388620">
                <a:tc rowSpan="2">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项   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现浇混凝土</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陆上安装梁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4958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人工</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5t履带式电动起重机</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人工</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起重机械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768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提升高度H(m)</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消耗量系数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消耗量系数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规格调整为</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消耗量系数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消耗量系数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7373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H≤15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15t履带式电动起重机</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1.25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7373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H≤22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25t履带式电动起重机</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1.25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1.60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7373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H＞22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40t履带式电动起重机</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1.50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902970" y="1155065"/>
            <a:ext cx="7021830" cy="4399915"/>
          </a:xfrm>
          <a:prstGeom prst="rect">
            <a:avLst/>
          </a:prstGeom>
          <a:noFill/>
          <a:ln w="9525">
            <a:noFill/>
          </a:ln>
        </p:spPr>
        <p:txBody>
          <a:bodyPr wrap="square">
            <a:spAutoFit/>
          </a:bodyPr>
          <a:p>
            <a:pPr marL="0" indent="266700"/>
            <a:r>
              <a:rPr lang="en-US" altLang="zh-CN" sz="2000" b="0">
                <a:ea typeface="宋体" panose="02010600030101010101" pitchFamily="2" charset="-122"/>
              </a:rPr>
              <a:t>     </a:t>
            </a:r>
            <a:r>
              <a:rPr lang="zh-CN" sz="2000" b="0">
                <a:ea typeface="宋体" panose="02010600030101010101" pitchFamily="2" charset="-122"/>
              </a:rPr>
              <a:t>（二）本册定额河道水深综合考虑取定为</a:t>
            </a:r>
            <a:r>
              <a:rPr lang="zh-CN" sz="2000" b="0">
                <a:ea typeface="宋体" panose="02010600030101010101" pitchFamily="2" charset="-122"/>
                <a:cs typeface="Times New Roman" panose="02020603050405020304" pitchFamily="18" charset="0"/>
              </a:rPr>
              <a:t>3m，若水深超过3m时，增加费用另行计算。</a:t>
            </a:r>
            <a:endParaRPr lang="zh-CN" sz="2000" b="0">
              <a:ea typeface="宋体" panose="02010600030101010101" pitchFamily="2" charset="-122"/>
              <a:cs typeface="Times New Roman" panose="02020603050405020304" pitchFamily="18" charset="0"/>
            </a:endParaRPr>
          </a:p>
          <a:p>
            <a:pPr marL="0" indent="266700"/>
            <a:r>
              <a:rPr lang="zh-CN" sz="2000" b="0">
                <a:latin typeface="Calibri" panose="020F0502020204030204" pitchFamily="34" charset="0"/>
                <a:ea typeface="宋体" panose="02010600030101010101" pitchFamily="2" charset="-122"/>
              </a:rPr>
              <a:t>          （三）本册定额中未包括各类操作脚手架，发生时套用第四册相关定额。</a:t>
            </a:r>
            <a:endParaRPr lang="zh-CN" sz="2000" b="0">
              <a:latin typeface="Calibri" panose="020F0502020204030204" pitchFamily="34" charset="0"/>
              <a:ea typeface="宋体" panose="02010600030101010101" pitchFamily="2" charset="-122"/>
            </a:endParaRPr>
          </a:p>
          <a:p>
            <a:pPr marL="0" indent="266700"/>
            <a:r>
              <a:rPr lang="zh-CN" sz="2000" b="0">
                <a:ea typeface="宋体" panose="02010600030101010101" pitchFamily="2" charset="-122"/>
              </a:rPr>
              <a:t>          （四）定额中涉及到</a:t>
            </a:r>
            <a:r>
              <a:rPr lang="zh-CN" sz="2000" b="0">
                <a:latin typeface="Calibri" panose="020F0502020204030204" pitchFamily="34" charset="0"/>
                <a:ea typeface="宋体" panose="02010600030101010101" pitchFamily="2" charset="-122"/>
              </a:rPr>
              <a:t>混凝土养护材料原来都是普遍使用草袋，而目前建设市场混凝土养护材料广泛使用的是塑料薄膜，结合草袋被市场逐步淘汰的情况，将定额子目中混凝土养护材料草袋统一调整为塑料薄膜，同时换算调整定额消耗量。</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（五）定额中采用的是现拌砂浆</a:t>
            </a:r>
            <a:r>
              <a:rPr lang="en-US" sz="2000" b="0">
                <a:latin typeface="Calibri" panose="020F0502020204030204" pitchFamily="34" charset="0"/>
                <a:ea typeface="宋体" panose="02010600030101010101" pitchFamily="2" charset="-122"/>
                <a:cs typeface="Times New Roman" panose="02020603050405020304" pitchFamily="18" charset="0"/>
              </a:rPr>
              <a:t>M</a:t>
            </a:r>
            <a:r>
              <a:rPr lang="zh-CN" sz="2000" b="0">
                <a:latin typeface="Calibri" panose="020F0502020204030204" pitchFamily="34" charset="0"/>
                <a:ea typeface="宋体" panose="02010600030101010101" pitchFamily="2" charset="-122"/>
              </a:rPr>
              <a:t>，换算调整为预拌砂浆</a:t>
            </a:r>
            <a:r>
              <a:rPr lang="en-US" sz="2000" b="0">
                <a:latin typeface="Calibri" panose="020F0502020204030204" pitchFamily="34" charset="0"/>
                <a:ea typeface="宋体" panose="02010600030101010101" pitchFamily="2" charset="-122"/>
              </a:rPr>
              <a:t>DM</a:t>
            </a:r>
            <a:r>
              <a:rPr lang="zh-CN" sz="2000" b="0">
                <a:latin typeface="Calibri" panose="020F0502020204030204" pitchFamily="34" charset="0"/>
                <a:ea typeface="宋体" panose="02010600030101010101" pitchFamily="2" charset="-122"/>
              </a:rPr>
              <a:t>。</a:t>
            </a:r>
            <a:endParaRPr lang="zh-CN" altLang="en-US" sz="2000"/>
          </a:p>
        </p:txBody>
      </p:sp>
    </p:spTree>
  </p:cSld>
  <p:clrMapOvr>
    <a:masterClrMapping/>
  </p:clrMapOvr>
  <p:transition>
    <p:random/>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927100" y="1041400"/>
            <a:ext cx="7150100" cy="3599815"/>
          </a:xfrm>
          <a:prstGeom prst="rect">
            <a:avLst/>
          </a:prstGeom>
          <a:noFill/>
          <a:ln w="9525">
            <a:noFill/>
          </a:ln>
        </p:spPr>
        <p:txBody>
          <a:bodyPr wrap="square">
            <a:spAutoFit/>
          </a:bodyPr>
          <a:p>
            <a:pPr marL="0" indent="0" algn="l"/>
            <a:r>
              <a:rPr lang="zh-CN" sz="2800" b="1">
                <a:ea typeface="宋体" panose="02010600030101010101" pitchFamily="2" charset="-122"/>
              </a:rPr>
              <a:t>第三册</a:t>
            </a:r>
            <a:r>
              <a:rPr lang="en-US" sz="2800" b="1">
                <a:latin typeface="黑体" panose="02010609060101010101" pitchFamily="2" charset="-122"/>
                <a:ea typeface="宋体" panose="02010600030101010101" pitchFamily="2" charset="-122"/>
                <a:cs typeface="Times New Roman" panose="02020603050405020304" pitchFamily="18" charset="0"/>
              </a:rPr>
              <a:t>  </a:t>
            </a:r>
            <a:r>
              <a:rPr lang="zh-CN" sz="2800" b="1">
                <a:ea typeface="宋体" panose="02010600030101010101" pitchFamily="2" charset="-122"/>
              </a:rPr>
              <a:t>隧道工程</a:t>
            </a:r>
            <a:endParaRPr lang="en-US" sz="2800" b="0">
              <a:latin typeface="Calibri" panose="020F0502020204030204" pitchFamily="34" charset="0"/>
              <a:ea typeface="宋体" panose="02010600030101010101" pitchFamily="2" charset="-122"/>
              <a:cs typeface="Times New Roman" panose="02020603050405020304" pitchFamily="18" charset="0"/>
            </a:endParaRPr>
          </a:p>
          <a:p>
            <a:pPr marL="0" indent="0" algn="l"/>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1">
                <a:latin typeface="Calibri" panose="020F0502020204030204" pitchFamily="34" charset="0"/>
                <a:ea typeface="宋体" panose="02010600030101010101" pitchFamily="2" charset="-122"/>
              </a:rPr>
              <a:t>一、概况</a:t>
            </a:r>
            <a:endParaRPr lang="zh-CN" sz="2000" b="1">
              <a:latin typeface="Calibri" panose="020F0502020204030204" pitchFamily="34" charset="0"/>
              <a:ea typeface="宋体" panose="02010600030101010101" pitchFamily="2" charset="-122"/>
            </a:endParaRPr>
          </a:p>
          <a:p>
            <a:pPr marL="0" indent="0" algn="l"/>
            <a:r>
              <a:rPr lang="zh-CN" sz="2000" b="0">
                <a:latin typeface="Calibri" panose="020F0502020204030204" pitchFamily="34" charset="0"/>
                <a:ea typeface="宋体" panose="02010600030101010101" pitchFamily="2" charset="-122"/>
              </a:rPr>
              <a:t>               《武汉城市轨道交通工程消耗量定额及全费用基价表》第三册</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隧道工程</a:t>
            </a:r>
            <a:r>
              <a:rPr lang="zh-CN" sz="2000" b="0">
                <a:ea typeface="宋体" panose="02010600030101010101" pitchFamily="2" charset="-122"/>
              </a:rPr>
              <a:t>由矿山法、盾构法和措施项目工程三大部分组成，内容包括各类围岩单、双线隧道开挖、初期支护、衬砌、矿山法隧道防水、疏散平台</a:t>
            </a:r>
            <a:r>
              <a:rPr lang="zh-CN" sz="2000" b="1">
                <a:ea typeface="宋体" panose="02010600030101010101" pitchFamily="2" charset="-122"/>
              </a:rPr>
              <a:t>、</a:t>
            </a:r>
            <a:r>
              <a:rPr lang="zh-CN" sz="2000" b="0">
                <a:ea typeface="宋体" panose="02010600030101010101" pitchFamily="2" charset="-122"/>
              </a:rPr>
              <a:t>竖井工程，以及盾构法施工的盾构机安装、拆除、掘进、管片制作、试拼装、同步注浆、盾构过站及相关工程、措施项目工程，共</a:t>
            </a:r>
            <a:r>
              <a:rPr lang="zh-CN" sz="2000" b="0">
                <a:ea typeface="宋体" panose="02010600030101010101" pitchFamily="2" charset="-122"/>
                <a:cs typeface="Times New Roman" panose="02020603050405020304" pitchFamily="18" charset="0"/>
              </a:rPr>
              <a:t>10章211个子目。具体章节划分见下表：</a:t>
            </a:r>
            <a:endParaRPr lang="zh-CN" altLang="en-US" sz="2000"/>
          </a:p>
        </p:txBody>
      </p:sp>
    </p:spTree>
  </p:cSld>
  <p:clrMapOvr>
    <a:masterClrMapping/>
  </p:clrMapOvr>
  <p:transition>
    <p:random/>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435100" y="711517"/>
            <a:ext cx="5080000" cy="398780"/>
          </a:xfrm>
          <a:prstGeom prst="rect">
            <a:avLst/>
          </a:prstGeom>
          <a:noFill/>
          <a:ln w="9525">
            <a:noFill/>
          </a:ln>
        </p:spPr>
        <p:txBody>
          <a:bodyPr>
            <a:spAutoFit/>
          </a:bodyPr>
          <a:p>
            <a:pPr marL="0" indent="262255"/>
            <a:r>
              <a:rPr lang="zh-CN" sz="2000" b="1">
                <a:latin typeface="Calibri" panose="020F0502020204030204" pitchFamily="34" charset="0"/>
                <a:ea typeface="宋体" panose="02010600030101010101" pitchFamily="2" charset="-122"/>
              </a:rPr>
              <a:t>二、定额内容</a:t>
            </a:r>
            <a:endParaRPr lang="zh-CN" altLang="en-US" sz="2000"/>
          </a:p>
        </p:txBody>
      </p:sp>
      <p:graphicFrame>
        <p:nvGraphicFramePr>
          <p:cNvPr id="5" name="表格 4"/>
          <p:cNvGraphicFramePr/>
          <p:nvPr/>
        </p:nvGraphicFramePr>
        <p:xfrm>
          <a:off x="1257935" y="1106170"/>
          <a:ext cx="6755765" cy="3634740"/>
        </p:xfrm>
        <a:graphic>
          <a:graphicData uri="http://schemas.openxmlformats.org/drawingml/2006/table">
            <a:tbl>
              <a:tblPr firstRow="1" bandRow="1">
                <a:tableStyleId>{5940675A-B579-460E-94D1-54222C63F5DA}</a:tableStyleId>
              </a:tblPr>
              <a:tblGrid>
                <a:gridCol w="903605"/>
                <a:gridCol w="4500245"/>
                <a:gridCol w="1351915"/>
              </a:tblGrid>
              <a:tr h="30289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章</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名    称</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子目个数</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289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一</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矿山法隧道开挖</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14</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289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二</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矿山法隧道初期支护</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53</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289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三</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矿山法隧道衬砌</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6</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289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四</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疏散平台</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12</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289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五</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竖井工程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23</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289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六</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防水、回填、拆除工程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21</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289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七</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盾构机安装、拆除及掘进</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24</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289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八</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管片</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12</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289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九</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盾构其他工程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18</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2895">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十</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措施项目工程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28</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2895">
                <a:tc>
                  <a:txBody>
                    <a:bodyPr/>
                    <a:p>
                      <a:pPr indent="0" algn="ctr">
                        <a:buNone/>
                      </a:pPr>
                      <a:r>
                        <a:rPr lang="en-US" sz="1800" b="0">
                          <a:latin typeface="Calibri" panose="020F0502020204030204" pitchFamily="34" charset="0"/>
                          <a:cs typeface="Calibri" panose="020F0502020204030204" pitchFamily="34" charset="0"/>
                        </a:rPr>
                        <a:t> </a:t>
                      </a:r>
                      <a:endParaRPr lang="en-US" altLang="en-US" sz="18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总    计</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211</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1258570" y="4838065"/>
            <a:ext cx="6755130" cy="1176020"/>
          </a:xfrm>
          <a:prstGeom prst="rect">
            <a:avLst/>
          </a:prstGeom>
          <a:noFill/>
          <a:ln w="9525">
            <a:noFill/>
          </a:ln>
        </p:spPr>
        <p:txBody>
          <a:bodyPr wrap="square">
            <a:spAutoFit/>
          </a:bodyPr>
          <a:p>
            <a:pPr marL="0" indent="262255"/>
            <a:endParaRPr lang="zh-CN" sz="1050" b="1">
              <a:latin typeface="Calibri" panose="020F0502020204030204" pitchFamily="34" charset="0"/>
              <a:ea typeface="宋体" panose="02010600030101010101" pitchFamily="2" charset="-122"/>
            </a:endParaRPr>
          </a:p>
          <a:p>
            <a:pPr marL="0" indent="262255"/>
            <a:r>
              <a:rPr lang="zh-CN" sz="2000" b="1">
                <a:latin typeface="Calibri" panose="020F0502020204030204" pitchFamily="34" charset="0"/>
                <a:ea typeface="宋体" panose="02010600030101010101" pitchFamily="2" charset="-122"/>
              </a:rPr>
              <a:t>三、适用范围</a:t>
            </a:r>
            <a:r>
              <a:rPr lang="zh-CN" sz="2000" b="0">
                <a:ea typeface="宋体" panose="02010600030101010101" pitchFamily="2" charset="-122"/>
              </a:rPr>
              <a:t>本册定额适用于城市轨道交通工程中矿山法施工的单双线隧道以及盾构法施工的隧道工程。</a:t>
            </a:r>
            <a:endParaRPr lang="zh-CN" altLang="en-US" sz="2000"/>
          </a:p>
        </p:txBody>
      </p:sp>
    </p:spTree>
  </p:cSld>
  <p:clrMapOvr>
    <a:masterClrMapping/>
  </p:clrMapOvr>
  <p:transition>
    <p:random/>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562100" y="758190"/>
            <a:ext cx="5080000" cy="706755"/>
          </a:xfrm>
          <a:prstGeom prst="rect">
            <a:avLst/>
          </a:prstGeom>
          <a:noFill/>
          <a:ln w="9525">
            <a:noFill/>
          </a:ln>
        </p:spPr>
        <p:txBody>
          <a:bodyPr>
            <a:spAutoFit/>
          </a:bodyPr>
          <a:p>
            <a:pPr marL="0" indent="262255"/>
            <a:r>
              <a:rPr lang="zh-CN" sz="2000" b="1">
                <a:latin typeface="Calibri" panose="020F0502020204030204" pitchFamily="34" charset="0"/>
                <a:ea typeface="宋体" panose="02010600030101010101" pitchFamily="2" charset="-122"/>
              </a:rPr>
              <a:t>四、定额变化情况</a:t>
            </a:r>
            <a:r>
              <a:rPr lang="zh-CN" sz="2000" b="0">
                <a:latin typeface="Calibri" panose="020F0502020204030204" pitchFamily="34" charset="0"/>
                <a:ea typeface="宋体" panose="02010600030101010101" pitchFamily="2" charset="-122"/>
              </a:rPr>
              <a:t>（一）定额数量变化</a:t>
            </a:r>
            <a:endParaRPr lang="zh-CN" altLang="en-US" sz="2000"/>
          </a:p>
        </p:txBody>
      </p:sp>
      <p:graphicFrame>
        <p:nvGraphicFramePr>
          <p:cNvPr id="5" name="表格 4"/>
          <p:cNvGraphicFramePr/>
          <p:nvPr/>
        </p:nvGraphicFramePr>
        <p:xfrm>
          <a:off x="1332865" y="1400810"/>
          <a:ext cx="6676390" cy="4267200"/>
        </p:xfrm>
        <a:graphic>
          <a:graphicData uri="http://schemas.openxmlformats.org/drawingml/2006/table">
            <a:tbl>
              <a:tblPr firstRow="1" bandRow="1">
                <a:tableStyleId>{5940675A-B579-460E-94D1-54222C63F5DA}</a:tableStyleId>
              </a:tblPr>
              <a:tblGrid>
                <a:gridCol w="668655"/>
                <a:gridCol w="2890520"/>
                <a:gridCol w="1111885"/>
                <a:gridCol w="1113155"/>
                <a:gridCol w="892175"/>
              </a:tblGrid>
              <a:tr h="74676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章</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名    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新定额子目（2019）</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现行定额子目（2011）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增减子目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0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一</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矿山法隧道开挖</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0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二</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矿山法隧道初期支护</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pitchFamily="34" charset="0"/>
                          <a:cs typeface="Calibri" panose="020F0502020204030204" pitchFamily="34" charset="0"/>
                        </a:rPr>
                        <a:t>+</a:t>
                      </a:r>
                      <a:r>
                        <a:rPr lang="en-US" sz="1600" b="0">
                          <a:latin typeface="宋体" panose="02010600030101010101" pitchFamily="2" charset="-122"/>
                          <a:ea typeface="宋体" panose="02010600030101010101" pitchFamily="2" charset="-122"/>
                          <a:cs typeface="宋体" panose="02010600030101010101" pitchFamily="2" charset="-122"/>
                        </a:rPr>
                        <a:t>20</a:t>
                      </a:r>
                      <a:endParaRPr lang="en-US" altLang="en-US" sz="16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0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三</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矿山法隧道衬砌</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0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疏散平台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pitchFamily="34" charset="0"/>
                          <a:cs typeface="Calibri" panose="020F0502020204030204" pitchFamily="34" charset="0"/>
                        </a:rPr>
                        <a:t>+</a:t>
                      </a:r>
                      <a:r>
                        <a:rPr lang="en-US" sz="1600" b="0">
                          <a:latin typeface="宋体" panose="02010600030101010101" pitchFamily="2" charset="-122"/>
                          <a:ea typeface="宋体" panose="02010600030101010101" pitchFamily="2" charset="-122"/>
                          <a:cs typeface="宋体" panose="02010600030101010101" pitchFamily="2" charset="-122"/>
                        </a:rPr>
                        <a:t>12</a:t>
                      </a:r>
                      <a:endParaRPr lang="en-US" altLang="en-US" sz="16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0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五</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竖井工程</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0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六</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防水、回填、拆除工程</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0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七</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盾构机安装、拆除及掘进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0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八</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管片</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8</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pitchFamily="34" charset="0"/>
                          <a:cs typeface="Calibri" panose="020F0502020204030204" pitchFamily="34" charset="0"/>
                        </a:rPr>
                        <a:t>+</a:t>
                      </a:r>
                      <a:r>
                        <a:rPr lang="en-US" sz="1600" b="0">
                          <a:latin typeface="宋体" panose="02010600030101010101" pitchFamily="2" charset="-122"/>
                          <a:ea typeface="宋体" panose="02010600030101010101" pitchFamily="2" charset="-122"/>
                          <a:cs typeface="宋体" panose="02010600030101010101" pitchFamily="2" charset="-122"/>
                        </a:rPr>
                        <a:t>4</a:t>
                      </a:r>
                      <a:endParaRPr lang="en-US" altLang="en-US" sz="16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0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九</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盾构其他工程</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18</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18</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0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措施项目工程</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28</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pitchFamily="34" charset="0"/>
                          <a:cs typeface="Calibri" panose="020F0502020204030204" pitchFamily="34" charset="0"/>
                        </a:rPr>
                        <a:t>+</a:t>
                      </a:r>
                      <a:r>
                        <a:rPr lang="en-US" sz="1600" b="0">
                          <a:latin typeface="宋体" panose="02010600030101010101" pitchFamily="2" charset="-122"/>
                          <a:ea typeface="宋体" panose="02010600030101010101" pitchFamily="2" charset="-122"/>
                          <a:cs typeface="宋体" panose="02010600030101010101" pitchFamily="2" charset="-122"/>
                        </a:rPr>
                        <a:t>2</a:t>
                      </a:r>
                      <a:endParaRPr lang="en-US" altLang="en-US" sz="16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040">
                <a:tc>
                  <a:txBody>
                    <a:bodyPr/>
                    <a:p>
                      <a:pPr indent="0">
                        <a:buNone/>
                      </a:pPr>
                      <a:r>
                        <a:rPr lang="en-US" sz="1600" b="0">
                          <a:latin typeface="Calibri" panose="020F0502020204030204" pitchFamily="34" charset="0"/>
                          <a:cs typeface="Calibri" panose="020F0502020204030204" pitchFamily="34" charset="0"/>
                        </a:rPr>
                        <a:t> </a:t>
                      </a:r>
                      <a:endParaRPr lang="en-US" altLang="en-US" sz="16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总    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211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173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pitchFamily="34" charset="0"/>
                          <a:cs typeface="Calibri" panose="020F0502020204030204" pitchFamily="34" charset="0"/>
                        </a:rPr>
                        <a:t>+</a:t>
                      </a:r>
                      <a:r>
                        <a:rPr lang="en-US" sz="1600" b="0">
                          <a:latin typeface="宋体" panose="02010600030101010101" pitchFamily="2" charset="-122"/>
                          <a:ea typeface="宋体" panose="02010600030101010101" pitchFamily="2" charset="-122"/>
                          <a:cs typeface="宋体" panose="02010600030101010101" pitchFamily="2" charset="-122"/>
                        </a:rPr>
                        <a:t>38</a:t>
                      </a:r>
                      <a:endParaRPr lang="en-US" altLang="en-US" sz="16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003300" y="848360"/>
            <a:ext cx="7353300" cy="5015865"/>
          </a:xfrm>
          <a:prstGeom prst="rect">
            <a:avLst/>
          </a:prstGeom>
          <a:noFill/>
          <a:ln w="9525">
            <a:noFill/>
          </a:ln>
        </p:spPr>
        <p:txBody>
          <a:bodyPr wrap="square">
            <a:spAutoFit/>
          </a:bodyPr>
          <a:p>
            <a:pPr marL="0" indent="266700"/>
            <a:r>
              <a:rPr lang="zh-CN" sz="2000" b="0">
                <a:latin typeface="Calibri" panose="020F0502020204030204" pitchFamily="34" charset="0"/>
                <a:ea typeface="宋体" panose="02010600030101010101" pitchFamily="2" charset="-122"/>
              </a:rPr>
              <a:t>（二）定额项目变化情况</a:t>
            </a:r>
            <a:endParaRPr lang="zh-CN" sz="2000" b="0">
              <a:latin typeface="Calibri" panose="020F0502020204030204" pitchFamily="34" charset="0"/>
              <a:ea typeface="宋体" panose="02010600030101010101" pitchFamily="2" charset="-122"/>
            </a:endParaRPr>
          </a:p>
          <a:p>
            <a:pPr marL="0" indent="266700"/>
            <a:endParaRPr lang="zh-CN" sz="2000" b="0">
              <a:latin typeface="Calibri" panose="020F0502020204030204" pitchFamily="34" charset="0"/>
              <a:ea typeface="宋体" panose="02010600030101010101" pitchFamily="2" charset="-122"/>
            </a:endParaRPr>
          </a:p>
          <a:p>
            <a:pPr marL="0" indent="266700"/>
            <a:r>
              <a:rPr lang="zh-CN" sz="2000" b="1">
                <a:latin typeface="Calibri" panose="020F0502020204030204" pitchFamily="34" charset="0"/>
                <a:ea typeface="宋体" panose="02010600030101010101" pitchFamily="2" charset="-122"/>
              </a:rPr>
              <a:t>第一章</a:t>
            </a:r>
            <a:r>
              <a:rPr lang="en-US" sz="2000" b="1">
                <a:latin typeface="Calibri" panose="020F0502020204030204" pitchFamily="34" charset="0"/>
                <a:ea typeface="宋体" panose="02010600030101010101" pitchFamily="2" charset="-122"/>
                <a:cs typeface="Times New Roman" panose="02020603050405020304" pitchFamily="18" charset="0"/>
              </a:rPr>
              <a:t>  </a:t>
            </a:r>
            <a:r>
              <a:rPr lang="zh-CN" sz="2000" b="1">
                <a:latin typeface="Calibri" panose="020F0502020204030204" pitchFamily="34" charset="0"/>
                <a:ea typeface="宋体" panose="02010600030101010101" pitchFamily="2" charset="-122"/>
              </a:rPr>
              <a:t>矿山法隧道开挖</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cs typeface="Times New Roman" panose="02020603050405020304" pitchFamily="18" charset="0"/>
              </a:rPr>
              <a:t>           “单线隧道开挖 机械开挖松石”和“单线隧道开挖 机械施工 次坚石、普坚石、特坚石”（共</a:t>
            </a:r>
            <a:r>
              <a:rPr lang="en-US" sz="2000" b="0">
                <a:latin typeface="Calibri" panose="020F0502020204030204" pitchFamily="34" charset="0"/>
                <a:ea typeface="宋体" panose="02010600030101010101" pitchFamily="2" charset="-122"/>
              </a:rPr>
              <a:t>4</a:t>
            </a:r>
            <a:r>
              <a:rPr lang="zh-CN" sz="2000" b="0">
                <a:latin typeface="Calibri" panose="020F0502020204030204" pitchFamily="34" charset="0"/>
                <a:ea typeface="宋体" panose="02010600030101010101" pitchFamily="2" charset="-122"/>
              </a:rPr>
              <a:t>个子目）、“双线隧道开挖 机械开挖松石、次坚石、普坚石、特坚石”（共</a:t>
            </a:r>
            <a:r>
              <a:rPr lang="en-US" sz="2000" b="0">
                <a:latin typeface="Calibri" panose="020F0502020204030204" pitchFamily="34" charset="0"/>
                <a:ea typeface="宋体" panose="02010600030101010101" pitchFamily="2" charset="-122"/>
              </a:rPr>
              <a:t>4</a:t>
            </a:r>
            <a:r>
              <a:rPr lang="zh-CN" sz="2000" b="0">
                <a:latin typeface="Calibri" panose="020F0502020204030204" pitchFamily="34" charset="0"/>
                <a:ea typeface="宋体" panose="02010600030101010101" pitchFamily="2" charset="-122"/>
              </a:rPr>
              <a:t>个子目）定额项目中的岩石分类名称重新进行了对应调整。</a:t>
            </a:r>
            <a:endParaRPr lang="zh-CN" sz="2000" b="0">
              <a:latin typeface="Calibri" panose="020F0502020204030204" pitchFamily="34" charset="0"/>
              <a:ea typeface="宋体" panose="02010600030101010101" pitchFamily="2" charset="-122"/>
            </a:endParaRPr>
          </a:p>
          <a:p>
            <a:pPr marL="0" indent="266700"/>
            <a:endParaRPr lang="zh-CN" sz="2000" b="0">
              <a:latin typeface="Calibri" panose="020F0502020204030204" pitchFamily="34" charset="0"/>
              <a:ea typeface="宋体" panose="02010600030101010101" pitchFamily="2" charset="-122"/>
            </a:endParaRPr>
          </a:p>
          <a:p>
            <a:pPr marL="0" indent="266700"/>
            <a:r>
              <a:rPr lang="zh-CN" sz="2000" b="1">
                <a:latin typeface="Calibri" panose="020F0502020204030204" pitchFamily="34" charset="0"/>
                <a:ea typeface="宋体" panose="02010600030101010101" pitchFamily="2" charset="-122"/>
              </a:rPr>
              <a:t>第二章</a:t>
            </a:r>
            <a:r>
              <a:rPr lang="en-US" sz="2000" b="1">
                <a:latin typeface="Calibri" panose="020F0502020204030204" pitchFamily="34" charset="0"/>
                <a:ea typeface="宋体" panose="02010600030101010101" pitchFamily="2" charset="-122"/>
                <a:cs typeface="Times New Roman" panose="02020603050405020304" pitchFamily="18" charset="0"/>
              </a:rPr>
              <a:t>  </a:t>
            </a:r>
            <a:r>
              <a:rPr lang="zh-CN" sz="2000" b="1">
                <a:latin typeface="Calibri" panose="020F0502020204030204" pitchFamily="34" charset="0"/>
                <a:ea typeface="宋体" panose="02010600030101010101" pitchFamily="2" charset="-122"/>
              </a:rPr>
              <a:t>矿山法隧道初期支护</a:t>
            </a:r>
            <a:r>
              <a:rPr lang="zh-CN" sz="2000" b="0">
                <a:latin typeface="Calibri" panose="020F0502020204030204" pitchFamily="34" charset="0"/>
                <a:ea typeface="宋体" panose="02010600030101010101" pitchFamily="2" charset="-122"/>
              </a:rPr>
              <a:t>                删除</a:t>
            </a:r>
            <a:r>
              <a:rPr lang="zh-CN" sz="2000" b="0">
                <a:latin typeface="Calibri" panose="020F0502020204030204" pitchFamily="34" charset="0"/>
                <a:ea typeface="宋体" panose="02010600030101010101" pitchFamily="2" charset="-122"/>
                <a:cs typeface="Times New Roman" panose="02020603050405020304" pitchFamily="18" charset="0"/>
              </a:rPr>
              <a:t>“钢格栅（圆钢）”和“钢格栅（螺纹钢）”、“管棚”定额项目（</a:t>
            </a:r>
            <a:r>
              <a:rPr lang="en-US" sz="2000" b="0">
                <a:latin typeface="Calibri" panose="020F0502020204030204" pitchFamily="34" charset="0"/>
                <a:ea typeface="宋体" panose="02010600030101010101" pitchFamily="2" charset="-122"/>
              </a:rPr>
              <a:t>8</a:t>
            </a:r>
            <a:r>
              <a:rPr lang="zh-CN" sz="2000" b="0">
                <a:latin typeface="Calibri" panose="020F0502020204030204" pitchFamily="34" charset="0"/>
                <a:ea typeface="宋体" panose="02010600030101010101" pitchFamily="2" charset="-122"/>
              </a:rPr>
              <a:t>个）。</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增加补充</a:t>
            </a:r>
            <a:r>
              <a:rPr lang="zh-CN" sz="2000" b="0">
                <a:latin typeface="Calibri" panose="020F0502020204030204" pitchFamily="34" charset="0"/>
                <a:ea typeface="宋体" panose="02010600030101010101" pitchFamily="2" charset="-122"/>
                <a:cs typeface="Times New Roman" panose="02020603050405020304" pitchFamily="18" charset="0"/>
              </a:rPr>
              <a:t>“钢支撑格栅钢架制作、安装、拆除”定额项目（</a:t>
            </a:r>
            <a:r>
              <a:rPr lang="en-US" sz="2000" b="0">
                <a:latin typeface="Calibri" panose="020F0502020204030204" pitchFamily="34" charset="0"/>
                <a:ea typeface="宋体" panose="02010600030101010101" pitchFamily="2" charset="-122"/>
              </a:rPr>
              <a:t>3</a:t>
            </a:r>
            <a:r>
              <a:rPr lang="zh-CN" sz="2000" b="0">
                <a:latin typeface="Calibri" panose="020F0502020204030204" pitchFamily="34" charset="0"/>
                <a:ea typeface="宋体" panose="02010600030101010101" pitchFamily="2" charset="-122"/>
              </a:rPr>
              <a:t>个）。</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借用</a:t>
            </a:r>
            <a:r>
              <a:rPr lang="en-US" sz="2000" b="0">
                <a:latin typeface="Calibri" panose="020F0502020204030204" pitchFamily="34" charset="0"/>
                <a:ea typeface="宋体" panose="02010600030101010101" pitchFamily="2" charset="-122"/>
                <a:cs typeface="Times New Roman" panose="02020603050405020304" pitchFamily="18" charset="0"/>
              </a:rPr>
              <a:t>2018</a:t>
            </a:r>
            <a:r>
              <a:rPr lang="zh-CN" sz="2000" b="0">
                <a:latin typeface="Calibri" panose="020F0502020204030204" pitchFamily="34" charset="0"/>
                <a:ea typeface="宋体" panose="02010600030101010101" pitchFamily="2" charset="-122"/>
              </a:rPr>
              <a:t>版《湖北省市政工程消耗量定额及全费用基价表》隧道工程册的第二章隧道衬砌十、钢支撑“钢支撑格栅钢架、制作、安装、拆除”定额子目。</a:t>
            </a:r>
            <a:endParaRPr lang="zh-CN" altLang="en-US" sz="2000"/>
          </a:p>
        </p:txBody>
      </p:sp>
    </p:spTree>
  </p:cSld>
  <p:clrMapOvr>
    <a:masterClrMapping/>
  </p:clrMapOvr>
  <p:transition>
    <p:random/>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979170" y="1183005"/>
            <a:ext cx="6945630" cy="4092575"/>
          </a:xfrm>
          <a:prstGeom prst="rect">
            <a:avLst/>
          </a:prstGeom>
          <a:noFill/>
          <a:ln w="9525">
            <a:noFill/>
          </a:ln>
        </p:spPr>
        <p:txBody>
          <a:bodyPr wrap="square">
            <a:spAutoFit/>
          </a:bodyPr>
          <a:p>
            <a:pPr marL="0" indent="266700"/>
            <a:r>
              <a:rPr lang="en-US" altLang="zh-CN" sz="2000" b="0">
                <a:latin typeface="Calibri" panose="020F0502020204030204" pitchFamily="34" charset="0"/>
                <a:ea typeface="宋体" panose="02010600030101010101" pitchFamily="2" charset="-122"/>
              </a:rPr>
              <a:t>           </a:t>
            </a:r>
            <a:r>
              <a:rPr lang="zh-CN" sz="2000" b="0">
                <a:latin typeface="Calibri" panose="020F0502020204030204" pitchFamily="34" charset="0"/>
                <a:ea typeface="宋体" panose="02010600030101010101" pitchFamily="2" charset="-122"/>
              </a:rPr>
              <a:t>增加补充</a:t>
            </a:r>
            <a:r>
              <a:rPr lang="zh-CN" sz="2000" b="0">
                <a:latin typeface="Calibri" panose="020F0502020204030204" pitchFamily="34" charset="0"/>
                <a:ea typeface="宋体" panose="02010600030101010101" pitchFamily="2" charset="-122"/>
                <a:cs typeface="Times New Roman" panose="02020603050405020304" pitchFamily="18" charset="0"/>
              </a:rPr>
              <a:t>“大管棚”（钻机成孔、套管跟进成孔、夯管成孔、顶管成孔）定额项目（</a:t>
            </a:r>
            <a:r>
              <a:rPr lang="en-US" sz="2000" b="0">
                <a:latin typeface="Calibri" panose="020F0502020204030204" pitchFamily="34" charset="0"/>
                <a:ea typeface="宋体" panose="02010600030101010101" pitchFamily="2" charset="-122"/>
              </a:rPr>
              <a:t>24</a:t>
            </a:r>
            <a:r>
              <a:rPr lang="zh-CN" sz="2000" b="0">
                <a:latin typeface="Calibri" panose="020F0502020204030204" pitchFamily="34" charset="0"/>
                <a:ea typeface="宋体" panose="02010600030101010101" pitchFamily="2" charset="-122"/>
              </a:rPr>
              <a:t>个）。编制说明：大管棚定额项目是参照</a:t>
            </a:r>
            <a:r>
              <a:rPr lang="en-US" sz="2000" b="0">
                <a:latin typeface="Calibri" panose="020F0502020204030204" pitchFamily="34" charset="0"/>
                <a:ea typeface="宋体" panose="02010600030101010101" pitchFamily="2" charset="-122"/>
              </a:rPr>
              <a:t>2012</a:t>
            </a:r>
            <a:r>
              <a:rPr lang="zh-CN" sz="2000" b="0">
                <a:latin typeface="Calibri" panose="020F0502020204030204" pitchFamily="34" charset="0"/>
                <a:ea typeface="宋体" panose="02010600030101010101" pitchFamily="2" charset="-122"/>
              </a:rPr>
              <a:t>年北京轨道交通工程预算定额，其定额子目的综合工日参照</a:t>
            </a:r>
            <a:r>
              <a:rPr lang="en-US" sz="2000" b="0">
                <a:latin typeface="Calibri" panose="020F0502020204030204" pitchFamily="34" charset="0"/>
                <a:ea typeface="宋体" panose="02010600030101010101" pitchFamily="2" charset="-122"/>
              </a:rPr>
              <a:t>2011</a:t>
            </a:r>
            <a:r>
              <a:rPr lang="zh-CN" sz="2000" b="0">
                <a:latin typeface="Calibri" panose="020F0502020204030204" pitchFamily="34" charset="0"/>
                <a:ea typeface="宋体" panose="02010600030101010101" pitchFamily="2" charset="-122"/>
              </a:rPr>
              <a:t>年武汉轨道定额中第三册隧道工程第二章矿山法隧道初期支护“</a:t>
            </a:r>
            <a:r>
              <a:rPr lang="en-US" sz="2000" b="0">
                <a:latin typeface="Calibri" panose="020F0502020204030204" pitchFamily="34" charset="0"/>
                <a:ea typeface="宋体" panose="02010600030101010101" pitchFamily="2" charset="-122"/>
              </a:rPr>
              <a:t>2.4</a:t>
            </a:r>
            <a:r>
              <a:rPr lang="zh-CN" sz="2000" b="0">
                <a:latin typeface="Calibri" panose="020F0502020204030204" pitchFamily="34" charset="0"/>
                <a:ea typeface="宋体" panose="02010600030101010101" pitchFamily="2" charset="-122"/>
              </a:rPr>
              <a:t>管棚”的人工（普工、技工）</a:t>
            </a:r>
            <a:r>
              <a:rPr lang="en-US" sz="2000" b="0">
                <a:latin typeface="Calibri" panose="020F0502020204030204" pitchFamily="34" charset="0"/>
                <a:ea typeface="宋体" panose="02010600030101010101" pitchFamily="2" charset="-122"/>
              </a:rPr>
              <a:t>4:6</a:t>
            </a:r>
            <a:r>
              <a:rPr lang="zh-CN" sz="2000" b="0">
                <a:latin typeface="Calibri" panose="020F0502020204030204" pitchFamily="34" charset="0"/>
                <a:ea typeface="宋体" panose="02010600030101010101" pitchFamily="2" charset="-122"/>
              </a:rPr>
              <a:t>比例来拆分。人工单价执行</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版湖北省市政定额，按照</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版湖北省市政定额隧道工程册管棚定额的水平进行重新测算调整子目消耗量。</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增加补充</a:t>
            </a:r>
            <a:r>
              <a:rPr lang="zh-CN" sz="2000" b="0">
                <a:latin typeface="Calibri" panose="020F0502020204030204" pitchFamily="34" charset="0"/>
                <a:ea typeface="宋体" panose="02010600030101010101" pitchFamily="2" charset="-122"/>
                <a:cs typeface="Times New Roman" panose="02020603050405020304" pitchFamily="18" charset="0"/>
              </a:rPr>
              <a:t>“中空注浆锚杆”定额项目（</a:t>
            </a:r>
            <a:r>
              <a:rPr lang="en-US" sz="2000" b="0">
                <a:latin typeface="Calibri" panose="020F0502020204030204" pitchFamily="34" charset="0"/>
                <a:ea typeface="宋体" panose="02010600030101010101" pitchFamily="2" charset="-122"/>
              </a:rPr>
              <a:t>1</a:t>
            </a:r>
            <a:r>
              <a:rPr lang="zh-CN" sz="2000" b="0">
                <a:latin typeface="Calibri" panose="020F0502020204030204" pitchFamily="34" charset="0"/>
                <a:ea typeface="宋体" panose="02010600030101010101" pitchFamily="2" charset="-122"/>
              </a:rPr>
              <a:t>个）。借用</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版《湖北省市政工程消耗量定额及全费用基价表》第四册隧道工程第二章隧道衬砌九、喷射混凝土支护、锚杆中“</a:t>
            </a:r>
            <a:r>
              <a:rPr lang="en-US" sz="2000" b="0">
                <a:latin typeface="Calibri" panose="020F0502020204030204" pitchFamily="34" charset="0"/>
                <a:ea typeface="宋体" panose="02010600030101010101" pitchFamily="2" charset="-122"/>
              </a:rPr>
              <a:t>D4-2-64 </a:t>
            </a:r>
            <a:r>
              <a:rPr lang="zh-CN" sz="2000" b="0">
                <a:latin typeface="Calibri" panose="020F0502020204030204" pitchFamily="34" charset="0"/>
                <a:ea typeface="宋体" panose="02010600030101010101" pitchFamily="2" charset="-122"/>
              </a:rPr>
              <a:t>锚杆 中空注浆锚杆”定额子目。</a:t>
            </a:r>
            <a:endParaRPr lang="zh-CN" altLang="en-US" sz="2000"/>
          </a:p>
        </p:txBody>
      </p:sp>
    </p:spTree>
  </p:cSld>
  <p:clrMapOvr>
    <a:masterClrMapping/>
  </p:clrMapOvr>
  <p:transition>
    <p:random/>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876300" y="925195"/>
            <a:ext cx="7340600" cy="4092575"/>
          </a:xfrm>
          <a:prstGeom prst="rect">
            <a:avLst/>
          </a:prstGeom>
          <a:noFill/>
          <a:ln w="9525">
            <a:noFill/>
          </a:ln>
        </p:spPr>
        <p:txBody>
          <a:bodyPr wrap="square">
            <a:spAutoFit/>
          </a:bodyPr>
          <a:p>
            <a:pPr marL="0" indent="266700"/>
            <a:r>
              <a:rPr lang="zh-CN" sz="2000" b="0">
                <a:latin typeface="Calibri" panose="020F0502020204030204" pitchFamily="34" charset="0"/>
                <a:ea typeface="宋体" panose="02010600030101010101" pitchFamily="2" charset="-122"/>
              </a:rPr>
              <a:t>第四章</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疏散平台                在原</a:t>
            </a:r>
            <a:r>
              <a:rPr lang="en-US" sz="2000" b="0">
                <a:latin typeface="Calibri" panose="020F0502020204030204" pitchFamily="34" charset="0"/>
                <a:ea typeface="宋体" panose="02010600030101010101" pitchFamily="2" charset="-122"/>
                <a:cs typeface="Times New Roman" panose="02020603050405020304" pitchFamily="18" charset="0"/>
              </a:rPr>
              <a:t>2011</a:t>
            </a:r>
            <a:r>
              <a:rPr lang="zh-CN" sz="2000" b="0">
                <a:latin typeface="Calibri" panose="020F0502020204030204" pitchFamily="34" charset="0"/>
                <a:ea typeface="宋体" panose="02010600030101010101" pitchFamily="2" charset="-122"/>
              </a:rPr>
              <a:t>武汉轨道交通工程定额第三册隧道工程第三章“矿山法隧道衬砌”后面单独新增补充一章为第四章：疏散平台【混凝土定型化学锚栓安装、疏散平台支架安装、疏散平台面板安装、疏散平台扶手安装、爬梯安装、疏散平台导向标识安装，共计：</a:t>
            </a:r>
            <a:r>
              <a:rPr lang="en-US" sz="2000" b="0">
                <a:latin typeface="Calibri" panose="020F0502020204030204" pitchFamily="34" charset="0"/>
                <a:ea typeface="宋体" panose="02010600030101010101" pitchFamily="2" charset="-122"/>
              </a:rPr>
              <a:t>12</a:t>
            </a:r>
            <a:r>
              <a:rPr lang="zh-CN" sz="2000" b="0">
                <a:latin typeface="Calibri" panose="020F0502020204030204" pitchFamily="34" charset="0"/>
                <a:ea typeface="宋体" panose="02010600030101010101" pitchFamily="2" charset="-122"/>
              </a:rPr>
              <a:t>个子目】，新增章节属于</a:t>
            </a:r>
            <a:r>
              <a:rPr lang="en-US" sz="2000" b="0">
                <a:latin typeface="Calibri" panose="020F0502020204030204" pitchFamily="34" charset="0"/>
                <a:ea typeface="宋体" panose="02010600030101010101" pitchFamily="2" charset="-122"/>
              </a:rPr>
              <a:t>2011</a:t>
            </a:r>
            <a:r>
              <a:rPr lang="zh-CN" sz="2000" b="0">
                <a:latin typeface="Calibri" panose="020F0502020204030204" pitchFamily="34" charset="0"/>
                <a:ea typeface="宋体" panose="02010600030101010101" pitchFamily="2" charset="-122"/>
              </a:rPr>
              <a:t>年武汉轨道交通工程定额中缺项定额子目，借用</a:t>
            </a:r>
            <a:r>
              <a:rPr lang="en-US" sz="2000" b="0">
                <a:latin typeface="Calibri" panose="020F0502020204030204" pitchFamily="34" charset="0"/>
                <a:ea typeface="宋体" panose="02010600030101010101" pitchFamily="2" charset="-122"/>
              </a:rPr>
              <a:t>2012</a:t>
            </a:r>
            <a:r>
              <a:rPr lang="zh-CN" sz="2000" b="0">
                <a:latin typeface="Calibri" panose="020F0502020204030204" pitchFamily="34" charset="0"/>
                <a:ea typeface="宋体" panose="02010600030101010101" pitchFamily="2" charset="-122"/>
              </a:rPr>
              <a:t>年《北京市城市轨道交通工程预算定额》第四册供电工程的第十一章疏散平台的相应定额子目，其定额子目综合工日参照湖北省市政定额中工艺相近或相似子目的人工拆分比例，最后确定为普工：技工</a:t>
            </a:r>
            <a:r>
              <a:rPr lang="en-US" sz="2000" b="0">
                <a:latin typeface="Calibri" panose="020F0502020204030204" pitchFamily="34" charset="0"/>
                <a:ea typeface="宋体" panose="02010600030101010101" pitchFamily="2" charset="-122"/>
              </a:rPr>
              <a:t>=0.43</a:t>
            </a:r>
            <a:r>
              <a:rPr lang="zh-CN" sz="2000" b="0">
                <a:latin typeface="Calibri" panose="020F0502020204030204" pitchFamily="34" charset="0"/>
                <a:ea typeface="宋体" panose="02010600030101010101" pitchFamily="2" charset="-122"/>
              </a:rPr>
              <a:t>：</a:t>
            </a:r>
            <a:r>
              <a:rPr lang="en-US" sz="2000" b="0">
                <a:latin typeface="Calibri" panose="020F0502020204030204" pitchFamily="34" charset="0"/>
                <a:ea typeface="宋体" panose="02010600030101010101" pitchFamily="2" charset="-122"/>
              </a:rPr>
              <a:t>0.57</a:t>
            </a:r>
            <a:r>
              <a:rPr lang="zh-CN" sz="2000" b="0">
                <a:latin typeface="Calibri" panose="020F0502020204030204" pitchFamily="34" charset="0"/>
                <a:ea typeface="宋体" panose="02010600030101010101" pitchFamily="2" charset="-122"/>
              </a:rPr>
              <a:t>进行调整人工消耗量。人工单价执行</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版湖北省市政定额。按照</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版湖北省市政定额隧道工程册定额子目的水平进行重新测算调整新增补充定额子目的消耗量。</a:t>
            </a:r>
            <a:endParaRPr lang="zh-CN" altLang="en-US" sz="2000"/>
          </a:p>
        </p:txBody>
      </p:sp>
    </p:spTree>
  </p:cSld>
  <p:clrMapOvr>
    <a:masterClrMapping/>
  </p:clrMapOvr>
  <p:transition>
    <p:random/>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826135" y="869950"/>
            <a:ext cx="7580630" cy="4092575"/>
          </a:xfrm>
          <a:prstGeom prst="rect">
            <a:avLst/>
          </a:prstGeom>
          <a:noFill/>
          <a:ln w="9525">
            <a:noFill/>
          </a:ln>
        </p:spPr>
        <p:txBody>
          <a:bodyPr wrap="square">
            <a:spAutoFit/>
          </a:bodyPr>
          <a:p>
            <a:pPr marL="0" indent="266700"/>
            <a:r>
              <a:rPr lang="zh-CN" sz="2000" b="0">
                <a:latin typeface="Calibri" panose="020F0502020204030204" pitchFamily="34" charset="0"/>
                <a:ea typeface="宋体" panose="02010600030101010101" pitchFamily="2" charset="-122"/>
              </a:rPr>
              <a:t>第五章</a:t>
            </a:r>
            <a:r>
              <a:rPr lang="en-US" sz="2000" b="0">
                <a:latin typeface="Calibri" panose="020F0502020204030204" pitchFamily="34" charset="0"/>
                <a:ea typeface="宋体" panose="02010600030101010101" pitchFamily="2" charset="-122"/>
                <a:cs typeface="Times New Roman" panose="02020603050405020304" pitchFamily="18" charset="0"/>
              </a:rPr>
              <a:t>  </a:t>
            </a:r>
            <a:endParaRPr lang="en-US" sz="2000" b="0">
              <a:latin typeface="Calibri" panose="020F0502020204030204" pitchFamily="34" charset="0"/>
              <a:ea typeface="宋体" panose="02010600030101010101" pitchFamily="2" charset="-122"/>
              <a:cs typeface="Times New Roman" panose="02020603050405020304" pitchFamily="18" charset="0"/>
            </a:endParaRPr>
          </a:p>
          <a:p>
            <a:pPr marL="0" indent="266700"/>
            <a:endParaRPr lang="en-US" sz="2000" b="0">
              <a:latin typeface="Calibri" panose="020F0502020204030204" pitchFamily="34" charset="0"/>
              <a:ea typeface="宋体" panose="02010600030101010101" pitchFamily="2" charset="-122"/>
              <a:cs typeface="Times New Roman" panose="02020603050405020304" pitchFamily="18" charset="0"/>
            </a:endParaRPr>
          </a:p>
          <a:p>
            <a:pPr marL="0" indent="266700"/>
            <a:r>
              <a:rPr lang="zh-CN" sz="2000" b="0">
                <a:latin typeface="Calibri" panose="020F0502020204030204" pitchFamily="34" charset="0"/>
                <a:ea typeface="宋体" panose="02010600030101010101" pitchFamily="2" charset="-122"/>
              </a:rPr>
              <a:t>              竖井工程，</a:t>
            </a:r>
            <a:r>
              <a:rPr lang="zh-CN" sz="2000" b="0">
                <a:latin typeface="Calibri" panose="020F0502020204030204" pitchFamily="34" charset="0"/>
                <a:ea typeface="宋体" panose="02010600030101010101" pitchFamily="2" charset="-122"/>
                <a:cs typeface="Times New Roman" panose="02020603050405020304" pitchFamily="18" charset="0"/>
              </a:rPr>
              <a:t> “机械开挖深度</a:t>
            </a:r>
            <a:r>
              <a:rPr lang="en-US" sz="2000" b="0">
                <a:latin typeface="Calibri" panose="020F0502020204030204" pitchFamily="34" charset="0"/>
                <a:ea typeface="宋体" panose="02010600030101010101" pitchFamily="2" charset="-122"/>
              </a:rPr>
              <a:t>20m</a:t>
            </a:r>
            <a:r>
              <a:rPr lang="zh-CN" sz="2000" b="0">
                <a:latin typeface="Calibri" panose="020F0502020204030204" pitchFamily="34" charset="0"/>
                <a:ea typeface="宋体" panose="02010600030101010101" pitchFamily="2" charset="-122"/>
              </a:rPr>
              <a:t>以内  次坚石、普坚石、特坚石”（共</a:t>
            </a:r>
            <a:r>
              <a:rPr lang="en-US" sz="2000" b="0">
                <a:latin typeface="Calibri" panose="020F0502020204030204" pitchFamily="34" charset="0"/>
                <a:ea typeface="宋体" panose="02010600030101010101" pitchFamily="2" charset="-122"/>
              </a:rPr>
              <a:t>3</a:t>
            </a:r>
            <a:r>
              <a:rPr lang="zh-CN" sz="2000" b="0">
                <a:latin typeface="Calibri" panose="020F0502020204030204" pitchFamily="34" charset="0"/>
                <a:ea typeface="宋体" panose="02010600030101010101" pitchFamily="2" charset="-122"/>
              </a:rPr>
              <a:t>个子目）、“机械开挖深度</a:t>
            </a:r>
            <a:r>
              <a:rPr lang="en-US" sz="2000" b="0">
                <a:latin typeface="Calibri" panose="020F0502020204030204" pitchFamily="34" charset="0"/>
                <a:ea typeface="宋体" panose="02010600030101010101" pitchFamily="2" charset="-122"/>
              </a:rPr>
              <a:t>30m</a:t>
            </a:r>
            <a:r>
              <a:rPr lang="zh-CN" sz="2000" b="0">
                <a:latin typeface="Calibri" panose="020F0502020204030204" pitchFamily="34" charset="0"/>
                <a:ea typeface="宋体" panose="02010600030101010101" pitchFamily="2" charset="-122"/>
              </a:rPr>
              <a:t>以内  次坚石、普坚石、特坚石”（共</a:t>
            </a:r>
            <a:r>
              <a:rPr lang="en-US" sz="2000" b="0">
                <a:latin typeface="Calibri" panose="020F0502020204030204" pitchFamily="34" charset="0"/>
                <a:ea typeface="宋体" panose="02010600030101010101" pitchFamily="2" charset="-122"/>
              </a:rPr>
              <a:t>3</a:t>
            </a:r>
            <a:r>
              <a:rPr lang="zh-CN" sz="2000" b="0">
                <a:latin typeface="Calibri" panose="020F0502020204030204" pitchFamily="34" charset="0"/>
                <a:ea typeface="宋体" panose="02010600030101010101" pitchFamily="2" charset="-122"/>
              </a:rPr>
              <a:t>个子目）、“机械开挖深度</a:t>
            </a:r>
            <a:r>
              <a:rPr lang="en-US" sz="2000" b="0">
                <a:latin typeface="Calibri" panose="020F0502020204030204" pitchFamily="34" charset="0"/>
                <a:ea typeface="宋体" panose="02010600030101010101" pitchFamily="2" charset="-122"/>
              </a:rPr>
              <a:t>30m</a:t>
            </a:r>
            <a:r>
              <a:rPr lang="zh-CN" sz="2000" b="0">
                <a:latin typeface="Calibri" panose="020F0502020204030204" pitchFamily="34" charset="0"/>
                <a:ea typeface="宋体" panose="02010600030101010101" pitchFamily="2" charset="-122"/>
              </a:rPr>
              <a:t>以外 次坚石、普坚石、特坚石”（共</a:t>
            </a:r>
            <a:r>
              <a:rPr lang="en-US" sz="2000" b="0">
                <a:latin typeface="Calibri" panose="020F0502020204030204" pitchFamily="34" charset="0"/>
                <a:ea typeface="宋体" panose="02010600030101010101" pitchFamily="2" charset="-122"/>
              </a:rPr>
              <a:t>3</a:t>
            </a:r>
            <a:r>
              <a:rPr lang="zh-CN" sz="2000" b="0">
                <a:latin typeface="Calibri" panose="020F0502020204030204" pitchFamily="34" charset="0"/>
                <a:ea typeface="宋体" panose="02010600030101010101" pitchFamily="2" charset="-122"/>
              </a:rPr>
              <a:t>个子目）定额项目中的岩石分类名称重新进行了对应调整。</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竖井钢筋制作安装</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圆钢</a:t>
            </a:r>
            <a:r>
              <a:rPr lang="en-US" sz="2000" b="0">
                <a:latin typeface="宋体" panose="02010600030101010101" pitchFamily="2" charset="-122"/>
                <a:ea typeface="宋体" panose="02010600030101010101" pitchFamily="2" charset="-122"/>
                <a:cs typeface="Times New Roman" panose="02020603050405020304" pitchFamily="18" charset="0"/>
              </a:rPr>
              <a:t>Φ</a:t>
            </a:r>
            <a:r>
              <a:rPr lang="en-US" sz="2000" b="0">
                <a:latin typeface="Calibri" panose="020F0502020204030204" pitchFamily="34" charset="0"/>
                <a:ea typeface="宋体" panose="02010600030101010101" pitchFamily="2" charset="-122"/>
                <a:cs typeface="Times New Roman" panose="02020603050405020304" pitchFamily="18" charset="0"/>
              </a:rPr>
              <a:t>10</a:t>
            </a:r>
            <a:r>
              <a:rPr lang="zh-CN" sz="2000" b="0">
                <a:latin typeface="Calibri" panose="020F0502020204030204" pitchFamily="34" charset="0"/>
                <a:ea typeface="宋体" panose="02010600030101010101" pitchFamily="2" charset="-122"/>
              </a:rPr>
              <a:t>以内的定额子目材料：镀锌铁丝</a:t>
            </a:r>
            <a:r>
              <a:rPr lang="zh-CN" sz="2000" b="0">
                <a:ea typeface="宋体" panose="02010600030101010101" pitchFamily="2" charset="-122"/>
                <a:cs typeface="Times New Roman" panose="02020603050405020304" pitchFamily="18" charset="0"/>
              </a:rPr>
              <a:t>Φ1.2，</a:t>
            </a:r>
            <a:r>
              <a:rPr lang="zh-CN" sz="2000" b="0">
                <a:latin typeface="Calibri" panose="020F0502020204030204" pitchFamily="34" charset="0"/>
                <a:ea typeface="宋体" panose="02010600030101010101" pitchFamily="2" charset="-122"/>
              </a:rPr>
              <a:t>单位：</a:t>
            </a:r>
            <a:r>
              <a:rPr lang="en-US" sz="2000" b="0">
                <a:latin typeface="Calibri" panose="020F0502020204030204" pitchFamily="34" charset="0"/>
                <a:ea typeface="宋体" panose="02010600030101010101" pitchFamily="2" charset="-122"/>
                <a:cs typeface="Times New Roman" panose="02020603050405020304" pitchFamily="18" charset="0"/>
              </a:rPr>
              <a:t>KG</a:t>
            </a:r>
            <a:r>
              <a:rPr lang="zh-CN" sz="2000" b="0">
                <a:latin typeface="Calibri" panose="020F0502020204030204" pitchFamily="34" charset="0"/>
                <a:ea typeface="宋体" panose="02010600030101010101" pitchFamily="2" charset="-122"/>
              </a:rPr>
              <a:t>的含量不合理，本次修编参照</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版湖北省市政定额钢筋工程册进行调整。（</a:t>
            </a:r>
            <a:r>
              <a:rPr lang="en-US" sz="2000" b="0">
                <a:latin typeface="Calibri" panose="020F0502020204030204" pitchFamily="34" charset="0"/>
                <a:ea typeface="宋体" panose="02010600030101010101" pitchFamily="2" charset="-122"/>
              </a:rPr>
              <a:t>2011</a:t>
            </a:r>
            <a:r>
              <a:rPr lang="zh-CN" sz="2000" b="0">
                <a:latin typeface="Calibri" panose="020F0502020204030204" pitchFamily="34" charset="0"/>
                <a:ea typeface="宋体" panose="02010600030101010101" pitchFamily="2" charset="-122"/>
              </a:rPr>
              <a:t>武汉轨道交通工程定额中“竖井钢筋制作、安装”定额子目中的材料“镀锌铁丝</a:t>
            </a:r>
            <a:r>
              <a:rPr lang="en-US" sz="2000" b="0">
                <a:latin typeface="宋体" panose="02010600030101010101" pitchFamily="2" charset="-122"/>
                <a:ea typeface="宋体" panose="02010600030101010101" pitchFamily="2" charset="-122"/>
                <a:cs typeface="Times New Roman" panose="02020603050405020304" pitchFamily="18" charset="0"/>
              </a:rPr>
              <a:t>Φ1.2”</a:t>
            </a:r>
            <a:r>
              <a:rPr lang="zh-CN" sz="2000" b="0">
                <a:ea typeface="宋体" panose="02010600030101010101" pitchFamily="2" charset="-122"/>
              </a:rPr>
              <a:t>的含量</a:t>
            </a:r>
            <a:r>
              <a:rPr lang="en-US" sz="2000" b="0">
                <a:latin typeface="Calibri" panose="020F0502020204030204" pitchFamily="34" charset="0"/>
                <a:ea typeface="宋体" panose="02010600030101010101" pitchFamily="2" charset="-122"/>
                <a:cs typeface="Times New Roman" panose="02020603050405020304" pitchFamily="18" charset="0"/>
              </a:rPr>
              <a:t>5.170</a:t>
            </a:r>
            <a:r>
              <a:rPr lang="zh-CN" sz="2000" b="0">
                <a:latin typeface="Calibri" panose="020F0502020204030204" pitchFamily="34" charset="0"/>
                <a:ea typeface="宋体" panose="02010600030101010101" pitchFamily="2" charset="-122"/>
              </a:rPr>
              <a:t>调为</a:t>
            </a:r>
            <a:r>
              <a:rPr lang="en-US" sz="2000" b="0">
                <a:latin typeface="Calibri" panose="020F0502020204030204" pitchFamily="34" charset="0"/>
                <a:ea typeface="宋体" panose="02010600030101010101" pitchFamily="2" charset="-122"/>
              </a:rPr>
              <a:t>9.8</a:t>
            </a:r>
            <a:r>
              <a:rPr lang="zh-CN" sz="2000" b="0">
                <a:latin typeface="Calibri" panose="020F0502020204030204" pitchFamily="34" charset="0"/>
                <a:ea typeface="宋体" panose="02010600030101010101" pitchFamily="2" charset="-122"/>
              </a:rPr>
              <a:t>，</a:t>
            </a:r>
            <a:r>
              <a:rPr lang="en-US" sz="2000" b="0">
                <a:latin typeface="Calibri" panose="020F0502020204030204" pitchFamily="34" charset="0"/>
                <a:ea typeface="宋体" panose="02010600030101010101" pitchFamily="2" charset="-122"/>
              </a:rPr>
              <a:t>0.930</a:t>
            </a:r>
            <a:r>
              <a:rPr lang="zh-CN" sz="2000" b="0">
                <a:latin typeface="Calibri" panose="020F0502020204030204" pitchFamily="34" charset="0"/>
                <a:ea typeface="宋体" panose="02010600030101010101" pitchFamily="2" charset="-122"/>
              </a:rPr>
              <a:t>调为</a:t>
            </a:r>
            <a:r>
              <a:rPr lang="en-US" sz="2000" b="0">
                <a:latin typeface="Calibri" panose="020F0502020204030204" pitchFamily="34" charset="0"/>
                <a:ea typeface="宋体" panose="02010600030101010101" pitchFamily="2" charset="-122"/>
              </a:rPr>
              <a:t>9.3</a:t>
            </a:r>
            <a:r>
              <a:rPr lang="zh-CN" sz="2000" b="0">
                <a:latin typeface="Calibri" panose="020F0502020204030204" pitchFamily="34" charset="0"/>
                <a:ea typeface="宋体" panose="02010600030101010101" pitchFamily="2" charset="-122"/>
              </a:rPr>
              <a:t>，</a:t>
            </a:r>
            <a:r>
              <a:rPr lang="en-US" sz="2000" b="0">
                <a:latin typeface="Calibri" panose="020F0502020204030204" pitchFamily="34" charset="0"/>
                <a:ea typeface="宋体" panose="02010600030101010101" pitchFamily="2" charset="-122"/>
              </a:rPr>
              <a:t>0.930</a:t>
            </a:r>
            <a:r>
              <a:rPr lang="zh-CN" sz="2000" b="0">
                <a:latin typeface="Calibri" panose="020F0502020204030204" pitchFamily="34" charset="0"/>
                <a:ea typeface="宋体" panose="02010600030101010101" pitchFamily="2" charset="-122"/>
              </a:rPr>
              <a:t>调为</a:t>
            </a:r>
            <a:r>
              <a:rPr lang="en-US" sz="2000" b="0">
                <a:latin typeface="Calibri" panose="020F0502020204030204" pitchFamily="34" charset="0"/>
                <a:ea typeface="宋体" panose="02010600030101010101" pitchFamily="2" charset="-122"/>
              </a:rPr>
              <a:t>9.3</a:t>
            </a:r>
            <a:r>
              <a:rPr lang="zh-CN" sz="2000" b="0">
                <a:latin typeface="Calibri" panose="020F0502020204030204" pitchFamily="34" charset="0"/>
                <a:ea typeface="宋体" panose="02010600030101010101" pitchFamily="2" charset="-122"/>
              </a:rPr>
              <a:t>，</a:t>
            </a:r>
            <a:r>
              <a:rPr lang="en-US" sz="2000" b="0">
                <a:latin typeface="Calibri" panose="020F0502020204030204" pitchFamily="34" charset="0"/>
                <a:ea typeface="宋体" panose="02010600030101010101" pitchFamily="2" charset="-122"/>
              </a:rPr>
              <a:t>0.349</a:t>
            </a:r>
            <a:r>
              <a:rPr lang="zh-CN" sz="2000" b="0">
                <a:latin typeface="Calibri" panose="020F0502020204030204" pitchFamily="34" charset="0"/>
                <a:ea typeface="宋体" panose="02010600030101010101" pitchFamily="2" charset="-122"/>
              </a:rPr>
              <a:t>调为</a:t>
            </a:r>
            <a:r>
              <a:rPr lang="en-US" sz="2000" b="0">
                <a:latin typeface="Calibri" panose="020F0502020204030204" pitchFamily="34" charset="0"/>
                <a:ea typeface="宋体" panose="02010600030101010101" pitchFamily="2" charset="-122"/>
              </a:rPr>
              <a:t>3.49</a:t>
            </a:r>
            <a:r>
              <a:rPr lang="zh-CN" sz="2000" b="0">
                <a:latin typeface="Calibri" panose="020F0502020204030204" pitchFamily="34" charset="0"/>
                <a:ea typeface="宋体" panose="02010600030101010101" pitchFamily="2" charset="-122"/>
              </a:rPr>
              <a:t>）</a:t>
            </a:r>
            <a:endParaRPr lang="zh-CN" altLang="en-US" sz="2000"/>
          </a:p>
        </p:txBody>
      </p:sp>
    </p:spTree>
  </p:cSld>
  <p:clrMapOvr>
    <a:masterClrMapping/>
  </p:clrMapOvr>
  <p:transition>
    <p:random/>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207135" y="1231900"/>
            <a:ext cx="6718300" cy="3784600"/>
          </a:xfrm>
          <a:prstGeom prst="rect">
            <a:avLst/>
          </a:prstGeom>
          <a:noFill/>
          <a:ln w="9525">
            <a:noFill/>
          </a:ln>
        </p:spPr>
        <p:txBody>
          <a:bodyPr wrap="square">
            <a:spAutoFit/>
          </a:bodyPr>
          <a:p>
            <a:pPr marL="0" indent="266700"/>
            <a:r>
              <a:rPr lang="en-US" altLang="zh-CN" sz="2000" b="0">
                <a:latin typeface="Calibri" panose="020F0502020204030204" pitchFamily="34" charset="0"/>
                <a:ea typeface="宋体" panose="02010600030101010101" pitchFamily="2" charset="-122"/>
              </a:rPr>
              <a:t>               </a:t>
            </a:r>
            <a:r>
              <a:rPr lang="zh-CN" sz="2000" b="0">
                <a:latin typeface="Calibri" panose="020F0502020204030204" pitchFamily="34" charset="0"/>
                <a:ea typeface="宋体" panose="02010600030101010101" pitchFamily="2" charset="-122"/>
              </a:rPr>
              <a:t>删除竖井钢爬梯制作、安装定额项目（</a:t>
            </a:r>
            <a:r>
              <a:rPr lang="en-US" sz="2000" b="0">
                <a:latin typeface="Calibri" panose="020F0502020204030204" pitchFamily="34" charset="0"/>
                <a:ea typeface="宋体" panose="02010600030101010101" pitchFamily="2" charset="-122"/>
                <a:cs typeface="Times New Roman" panose="02020603050405020304" pitchFamily="18" charset="0"/>
              </a:rPr>
              <a:t>1</a:t>
            </a:r>
            <a:r>
              <a:rPr lang="zh-CN" sz="2000" b="0">
                <a:latin typeface="Calibri" panose="020F0502020204030204" pitchFamily="34" charset="0"/>
                <a:ea typeface="宋体" panose="02010600030101010101" pitchFamily="2" charset="-122"/>
              </a:rPr>
              <a:t>个）。注：原</a:t>
            </a:r>
            <a:r>
              <a:rPr lang="en-US" sz="2000" b="0">
                <a:latin typeface="Calibri" panose="020F0502020204030204" pitchFamily="34" charset="0"/>
                <a:ea typeface="宋体" panose="02010600030101010101" pitchFamily="2" charset="-122"/>
              </a:rPr>
              <a:t>2011</a:t>
            </a:r>
            <a:r>
              <a:rPr lang="zh-CN" sz="2000" b="0">
                <a:latin typeface="Calibri" panose="020F0502020204030204" pitchFamily="34" charset="0"/>
                <a:ea typeface="宋体" panose="02010600030101010101" pitchFamily="2" charset="-122"/>
              </a:rPr>
              <a:t>年武汉城市轨道交通工程消耗量定额“竖井钢爬梯制作、安装定额”子目中所含钢材的消耗量与实际不符，建议修改定额项目，</a:t>
            </a:r>
            <a:r>
              <a:rPr lang="zh-CN" sz="2000" b="0">
                <a:latin typeface="Times New Roman" panose="02020603050405020304" pitchFamily="18" charset="0"/>
                <a:ea typeface="宋体" panose="02010600030101010101" pitchFamily="2" charset="-122"/>
              </a:rPr>
              <a:t>与</a:t>
            </a:r>
            <a:r>
              <a:rPr lang="en-US" sz="2000" b="0">
                <a:latin typeface="Times New Roman" panose="02020603050405020304" pitchFamily="18" charset="0"/>
                <a:ea typeface="宋体" panose="02010600030101010101" pitchFamily="2" charset="-122"/>
                <a:cs typeface="Times New Roman" panose="02020603050405020304" pitchFamily="18" charset="0"/>
              </a:rPr>
              <a:t>2018</a:t>
            </a:r>
            <a:r>
              <a:rPr lang="zh-CN" sz="2000" b="0">
                <a:latin typeface="Times New Roman" panose="02020603050405020304" pitchFamily="18" charset="0"/>
                <a:ea typeface="宋体" panose="02010600030101010101" pitchFamily="2" charset="-122"/>
              </a:rPr>
              <a:t>湖北省《湖北省房屋建筑与装饰工程消耗量定额及全费用基价表》</a:t>
            </a:r>
            <a:r>
              <a:rPr lang="en-US" sz="2000" b="0">
                <a:latin typeface="Times New Roman" panose="02020603050405020304" pitchFamily="18" charset="0"/>
                <a:ea typeface="宋体" panose="02010600030101010101" pitchFamily="2" charset="-122"/>
              </a:rPr>
              <a:t>A3-38</a:t>
            </a:r>
            <a:r>
              <a:rPr lang="zh-CN" sz="2000" b="0">
                <a:latin typeface="Times New Roman" panose="02020603050405020304" pitchFamily="18" charset="0"/>
                <a:ea typeface="宋体" panose="02010600030101010101" pitchFamily="2" charset="-122"/>
              </a:rPr>
              <a:t>同步（按成品考虑）。</a:t>
            </a:r>
            <a:endParaRPr lang="zh-CN" sz="2000" b="0">
              <a:latin typeface="Times New Roman" panose="02020603050405020304" pitchFamily="18" charset="0"/>
              <a:ea typeface="宋体" panose="02010600030101010101" pitchFamily="2" charset="-122"/>
            </a:endParaRPr>
          </a:p>
          <a:p>
            <a:pPr marL="0" indent="266700"/>
            <a:endParaRPr lang="zh-CN" sz="2000" b="0">
              <a:latin typeface="Times New Roman" panose="02020603050405020304" pitchFamily="18"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增加钢楼梯爬式定额项目（</a:t>
            </a:r>
            <a:r>
              <a:rPr lang="en-US" sz="2000" b="0">
                <a:latin typeface="Calibri" panose="020F0502020204030204" pitchFamily="34" charset="0"/>
                <a:ea typeface="宋体" panose="02010600030101010101" pitchFamily="2" charset="-122"/>
                <a:cs typeface="Times New Roman" panose="02020603050405020304" pitchFamily="18" charset="0"/>
              </a:rPr>
              <a:t>1</a:t>
            </a:r>
            <a:r>
              <a:rPr lang="zh-CN" sz="2000" b="0">
                <a:latin typeface="Calibri" panose="020F0502020204030204" pitchFamily="34" charset="0"/>
                <a:ea typeface="宋体" panose="02010600030101010101" pitchFamily="2" charset="-122"/>
              </a:rPr>
              <a:t>个）。借用</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《湖北省房屋建筑与装饰工程消耗量定额及全费用基价表》第三章金属结构工程一、预制钢构件安装</a:t>
            </a:r>
            <a:r>
              <a:rPr lang="en-US" sz="2000" b="0">
                <a:latin typeface="Calibri" panose="020F0502020204030204" pitchFamily="34" charset="0"/>
                <a:ea typeface="宋体" panose="02010600030101010101" pitchFamily="2" charset="-122"/>
              </a:rPr>
              <a:t>(5)</a:t>
            </a:r>
            <a:r>
              <a:rPr lang="zh-CN" sz="2000" b="0">
                <a:latin typeface="Calibri" panose="020F0502020204030204" pitchFamily="34" charset="0"/>
                <a:ea typeface="宋体" panose="02010600030101010101" pitchFamily="2" charset="-122"/>
              </a:rPr>
              <a:t>钢平台（走道）、钢楼梯“</a:t>
            </a:r>
            <a:r>
              <a:rPr lang="en-US" sz="2000" b="0">
                <a:latin typeface="Calibri" panose="020F0502020204030204" pitchFamily="34" charset="0"/>
                <a:ea typeface="宋体" panose="02010600030101010101" pitchFamily="2" charset="-122"/>
              </a:rPr>
              <a:t>A3-38 </a:t>
            </a:r>
            <a:r>
              <a:rPr lang="zh-CN" sz="2000" b="0">
                <a:latin typeface="Calibri" panose="020F0502020204030204" pitchFamily="34" charset="0"/>
                <a:ea typeface="宋体" panose="02010600030101010101" pitchFamily="2" charset="-122"/>
              </a:rPr>
              <a:t>钢楼梯 爬式”</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定额子目。</a:t>
            </a:r>
            <a:endParaRPr lang="zh-CN" altLang="en-US" sz="2000"/>
          </a:p>
        </p:txBody>
      </p:sp>
    </p:spTree>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p:cNvSpPr>
          <p:nvPr>
            <p:ph type="body" idx="4294967295"/>
          </p:nvPr>
        </p:nvSpPr>
        <p:spPr>
          <a:xfrm>
            <a:off x="456883" y="937578"/>
            <a:ext cx="8229600" cy="4983162"/>
          </a:xfrm>
        </p:spPr>
        <p:txBody>
          <a:bodyPr/>
          <a:lstStyle/>
          <a:p>
            <a:pPr>
              <a:buFont typeface="Wingdings 2" panose="05020102010507070707" pitchFamily="18" charset="2"/>
              <a:buNone/>
            </a:pPr>
            <a:r>
              <a:rPr lang="en-US" altLang="zh-CN" sz="2400" smtClean="0">
                <a:latin typeface="宋体" panose="02010600030101010101" pitchFamily="2" charset="-122"/>
              </a:rPr>
              <a:t>     </a:t>
            </a:r>
            <a:r>
              <a:rPr lang="en-US" altLang="zh-CN" sz="2200" smtClean="0">
                <a:latin typeface="宋体" panose="02010600030101010101" pitchFamily="2" charset="-122"/>
              </a:rPr>
              <a:t> </a:t>
            </a:r>
            <a:r>
              <a:rPr lang="zh-CN" altLang="en-US" sz="2200" smtClean="0">
                <a:latin typeface="宋体" panose="02010600030101010101" pitchFamily="2" charset="-122"/>
              </a:rPr>
              <a:t>增加补充“现浇导墙混凝土”定额项目（1个）。借用2018版《湖北省建设工程公共专业消耗量定额及全费用基价表》第二章地基处理与边坡支护工程二、基坑支护与边坡工程中的相关定额项目。</a:t>
            </a:r>
            <a:endParaRPr lang="zh-CN" altLang="en-US" sz="2200" smtClean="0">
              <a:latin typeface="宋体" panose="02010600030101010101" pitchFamily="2" charset="-122"/>
            </a:endParaRPr>
          </a:p>
          <a:p>
            <a:pPr>
              <a:buFont typeface="Wingdings 2" panose="05020102010507070707" pitchFamily="18" charset="2"/>
              <a:buNone/>
            </a:pPr>
            <a:r>
              <a:rPr lang="zh-CN" altLang="en-US" sz="2200" smtClean="0">
                <a:latin typeface="宋体" panose="02010600030101010101" pitchFamily="2" charset="-122"/>
              </a:rPr>
              <a:t>       增加补充“地下连续墙 双轮铣成槽”定额项目（5个）。借用2018《广东省城市轨道交通工程综合定额》第一册 路基、围护结构及地基处理工程第二章防护、支护、围护工程2.4地下连续墙2.4.2连续墙成槽“地下连续墙双轮铣成槽”定额相关项目，该定额项目岩石分类是按照普氏分类法进行设置，参照新的国家标准《工程岩体分级标准》（GB50218-94）和《岩土工程勘察规范》（GB50021-2001）（2009年版）对应修改为极软岩、软岩、较软岩、较硬岩、坚硬岩，参照武汉轨道工程定额同类子目确定人工工日拆分比例为普工：技工＝3：7，并按照2018年湖北省建设工程公共专业定额的人工单价水平重新调整人工消耗量。</a:t>
            </a:r>
            <a:endParaRPr lang="zh-CN" altLang="en-US" sz="2200" smtClean="0">
              <a:latin typeface="宋体" panose="02010600030101010101" pitchFamily="2" charset="-122"/>
            </a:endParaRPr>
          </a:p>
        </p:txBody>
      </p:sp>
    </p:spTree>
  </p:cSld>
  <p:clrMapOvr>
    <a:masterClrMapping/>
  </p:clrMapOvr>
  <p:transition>
    <p:rand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104900" y="1697355"/>
            <a:ext cx="6718300" cy="2553335"/>
          </a:xfrm>
          <a:prstGeom prst="rect">
            <a:avLst/>
          </a:prstGeom>
          <a:noFill/>
          <a:ln w="9525">
            <a:noFill/>
          </a:ln>
        </p:spPr>
        <p:txBody>
          <a:bodyPr wrap="square">
            <a:spAutoFit/>
          </a:bodyPr>
          <a:p>
            <a:pPr marL="0" indent="266700"/>
            <a:r>
              <a:rPr lang="zh-CN" sz="2000" b="0">
                <a:latin typeface="Calibri" panose="020F0502020204030204" pitchFamily="34" charset="0"/>
                <a:ea typeface="宋体" panose="02010600030101010101" pitchFamily="2" charset="-122"/>
              </a:rPr>
              <a:t>第六章</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防水、回填、拆除工程</a:t>
            </a:r>
            <a:endParaRPr lang="zh-CN" sz="2000" b="0">
              <a:latin typeface="Calibri" panose="020F0502020204030204" pitchFamily="34" charset="0"/>
              <a:ea typeface="宋体" panose="02010600030101010101" pitchFamily="2" charset="-122"/>
            </a:endParaRPr>
          </a:p>
          <a:p>
            <a:pPr marL="0" indent="266700"/>
            <a:r>
              <a:rPr lang="en-US" sz="2000" b="0">
                <a:latin typeface="Calibri" panose="020F0502020204030204" pitchFamily="34" charset="0"/>
                <a:ea typeface="宋体" panose="02010600030101010101" pitchFamily="2" charset="-122"/>
                <a:cs typeface="Times New Roman" panose="02020603050405020304" pitchFamily="18" charset="0"/>
              </a:rPr>
              <a:t>             6.1</a:t>
            </a:r>
            <a:r>
              <a:rPr lang="zh-CN" sz="2000" b="0">
                <a:latin typeface="Calibri" panose="020F0502020204030204" pitchFamily="34" charset="0"/>
                <a:ea typeface="宋体" panose="02010600030101010101" pitchFamily="2" charset="-122"/>
              </a:rPr>
              <a:t>防水工程定额项目中的“防水找平层”子目中的材料“</a:t>
            </a:r>
            <a:r>
              <a:rPr lang="zh-CN" sz="2000" b="0">
                <a:ea typeface="宋体" panose="02010600030101010101" pitchFamily="2" charset="-122"/>
              </a:rPr>
              <a:t>水泥砂浆1：2.5</a:t>
            </a:r>
            <a:r>
              <a:rPr lang="en-US" sz="2000" b="0">
                <a:latin typeface="宋体" panose="02010600030101010101" pitchFamily="2" charset="-122"/>
                <a:ea typeface="宋体" panose="02010600030101010101" pitchFamily="2" charset="-122"/>
              </a:rPr>
              <a:t>”</a:t>
            </a:r>
            <a:r>
              <a:rPr lang="zh-CN" sz="2000" b="0">
                <a:ea typeface="宋体" panose="02010600030101010101" pitchFamily="2" charset="-122"/>
              </a:rPr>
              <a:t>单位为</a:t>
            </a:r>
            <a:r>
              <a:rPr lang="en-US" sz="2000" b="0">
                <a:latin typeface="宋体" panose="02010600030101010101" pitchFamily="2" charset="-122"/>
                <a:ea typeface="宋体" panose="02010600030101010101" pitchFamily="2" charset="-122"/>
              </a:rPr>
              <a:t>M</a:t>
            </a:r>
            <a:r>
              <a:rPr lang="en-US" sz="2000" b="0" baseline="30000">
                <a:latin typeface="宋体" panose="02010600030101010101" pitchFamily="2" charset="-122"/>
                <a:ea typeface="宋体" panose="02010600030101010101" pitchFamily="2" charset="-122"/>
              </a:rPr>
              <a:t>2</a:t>
            </a:r>
            <a:r>
              <a:rPr lang="zh-CN" sz="2000" b="0">
                <a:ea typeface="宋体" panose="02010600030101010101" pitchFamily="2" charset="-122"/>
              </a:rPr>
              <a:t>（同2008国版《城市轨道交通工程预算定额》3-104子目）,但水泥砂浆价格为M</a:t>
            </a:r>
            <a:r>
              <a:rPr lang="en-US" sz="2000" b="0" baseline="30000">
                <a:latin typeface="宋体" panose="02010600030101010101" pitchFamily="2" charset="-122"/>
                <a:ea typeface="宋体" panose="02010600030101010101" pitchFamily="2" charset="-122"/>
              </a:rPr>
              <a:t>3</a:t>
            </a:r>
            <a:r>
              <a:rPr lang="zh-CN" sz="2000" b="0">
                <a:ea typeface="宋体" panose="02010600030101010101" pitchFamily="2" charset="-122"/>
              </a:rPr>
              <a:t>，错误。本次修编按2018《广东省城市轨道交通工程综合定额》M3-5-3防水砂浆1：2.5含量0.204M</a:t>
            </a:r>
            <a:r>
              <a:rPr lang="en-US" sz="2000" b="0" baseline="30000">
                <a:latin typeface="宋体" panose="02010600030101010101" pitchFamily="2" charset="-122"/>
                <a:ea typeface="宋体" panose="02010600030101010101" pitchFamily="2" charset="-122"/>
              </a:rPr>
              <a:t>3</a:t>
            </a:r>
            <a:r>
              <a:rPr lang="en-US" sz="2000" b="0">
                <a:latin typeface="宋体" panose="02010600030101010101" pitchFamily="2" charset="-122"/>
                <a:ea typeface="宋体" panose="02010600030101010101" pitchFamily="2" charset="-122"/>
              </a:rPr>
              <a:t>/10M</a:t>
            </a:r>
            <a:r>
              <a:rPr lang="en-US" sz="2000" b="0" baseline="30000">
                <a:latin typeface="宋体" panose="02010600030101010101" pitchFamily="2" charset="-122"/>
                <a:ea typeface="宋体" panose="02010600030101010101" pitchFamily="2" charset="-122"/>
              </a:rPr>
              <a:t>2</a:t>
            </a:r>
            <a:r>
              <a:rPr lang="zh-CN" sz="2000" b="0">
                <a:ea typeface="宋体" panose="02010600030101010101" pitchFamily="2" charset="-122"/>
              </a:rPr>
              <a:t>，同步调整</a:t>
            </a:r>
            <a:r>
              <a:rPr lang="zh-CN" sz="2000" b="0">
                <a:latin typeface="Calibri" panose="020F0502020204030204" pitchFamily="34" charset="0"/>
                <a:ea typeface="宋体" panose="02010600030101010101" pitchFamily="2" charset="-122"/>
                <a:cs typeface="Times New Roman" panose="02020603050405020304" pitchFamily="18" charset="0"/>
              </a:rPr>
              <a:t>“防水找平层”</a:t>
            </a:r>
            <a:r>
              <a:rPr lang="zh-CN" sz="2000" b="0">
                <a:ea typeface="宋体" panose="02010600030101010101" pitchFamily="2" charset="-122"/>
              </a:rPr>
              <a:t>子目单位和砂浆含量。</a:t>
            </a:r>
            <a:endParaRPr lang="zh-CN" altLang="en-US" sz="2000"/>
          </a:p>
        </p:txBody>
      </p:sp>
    </p:spTree>
  </p:cSld>
  <p:clrMapOvr>
    <a:masterClrMapping/>
  </p:clrMapOvr>
  <p:transition>
    <p:random/>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042035" y="755015"/>
            <a:ext cx="7289165" cy="2030095"/>
          </a:xfrm>
          <a:prstGeom prst="rect">
            <a:avLst/>
          </a:prstGeom>
          <a:noFill/>
          <a:ln w="9525">
            <a:noFill/>
          </a:ln>
        </p:spPr>
        <p:txBody>
          <a:bodyPr wrap="square">
            <a:spAutoFit/>
          </a:bodyPr>
          <a:p>
            <a:pPr marL="0" indent="266700"/>
            <a:r>
              <a:rPr lang="zh-CN" sz="1800" b="0">
                <a:latin typeface="Calibri" panose="020F0502020204030204" pitchFamily="34" charset="0"/>
                <a:ea typeface="宋体" panose="02010600030101010101" pitchFamily="2" charset="-122"/>
              </a:rPr>
              <a:t>第七章</a:t>
            </a:r>
            <a:r>
              <a:rPr lang="en-US" sz="1800" b="0">
                <a:latin typeface="Calibri" panose="020F0502020204030204" pitchFamily="34" charset="0"/>
                <a:ea typeface="宋体" panose="02010600030101010101" pitchFamily="2" charset="-122"/>
                <a:cs typeface="Times New Roman" panose="02020603050405020304" pitchFamily="18" charset="0"/>
              </a:rPr>
              <a:t>  </a:t>
            </a:r>
            <a:r>
              <a:rPr lang="zh-CN" sz="1800" b="0">
                <a:latin typeface="Calibri" panose="020F0502020204030204" pitchFamily="34" charset="0"/>
                <a:ea typeface="宋体" panose="02010600030101010101" pitchFamily="2" charset="-122"/>
              </a:rPr>
              <a:t>盾构机安装、拆除及掘进</a:t>
            </a:r>
            <a:r>
              <a:rPr lang="en-US" sz="1800" b="0">
                <a:latin typeface="Calibri" panose="020F0502020204030204" pitchFamily="34" charset="0"/>
                <a:ea typeface="宋体" panose="02010600030101010101" pitchFamily="2" charset="-122"/>
                <a:cs typeface="Times New Roman" panose="02020603050405020304" pitchFamily="18" charset="0"/>
              </a:rPr>
              <a:t>  </a:t>
            </a:r>
            <a:r>
              <a:rPr lang="zh-CN" sz="1800" b="0">
                <a:latin typeface="Calibri" panose="020F0502020204030204" pitchFamily="34" charset="0"/>
                <a:ea typeface="宋体" panose="02010600030101010101" pitchFamily="2" charset="-122"/>
              </a:rPr>
              <a:t>本章</a:t>
            </a:r>
            <a:r>
              <a:rPr lang="en-US" sz="1800" b="0">
                <a:latin typeface="Calibri" panose="020F0502020204030204" pitchFamily="34" charset="0"/>
                <a:ea typeface="宋体" panose="02010600030101010101" pitchFamily="2" charset="-122"/>
                <a:cs typeface="Times New Roman" panose="02020603050405020304" pitchFamily="18" charset="0"/>
              </a:rPr>
              <a:t>φ≤</a:t>
            </a:r>
            <a:r>
              <a:rPr lang="en-US" sz="1800" b="0">
                <a:latin typeface="Calibri" panose="020F0502020204030204" pitchFamily="34" charset="0"/>
                <a:ea typeface="宋体" panose="02010600030101010101" pitchFamily="2" charset="-122"/>
              </a:rPr>
              <a:t>7000</a:t>
            </a:r>
            <a:r>
              <a:rPr lang="zh-CN" sz="1800" b="0">
                <a:latin typeface="Calibri" panose="020F0502020204030204" pitchFamily="34" charset="0"/>
                <a:ea typeface="宋体" panose="02010600030101010101" pitchFamily="2" charset="-122"/>
              </a:rPr>
              <a:t>土压平衡式盾构掘进、φ≤</a:t>
            </a:r>
            <a:r>
              <a:rPr lang="en-US" sz="1800" b="0">
                <a:latin typeface="Calibri" panose="020F0502020204030204" pitchFamily="34" charset="0"/>
                <a:ea typeface="宋体" panose="02010600030101010101" pitchFamily="2" charset="-122"/>
              </a:rPr>
              <a:t>7000</a:t>
            </a:r>
            <a:r>
              <a:rPr lang="zh-CN" sz="1800" b="0">
                <a:latin typeface="Calibri" panose="020F0502020204030204" pitchFamily="34" charset="0"/>
                <a:ea typeface="宋体" panose="02010600030101010101" pitchFamily="2" charset="-122"/>
              </a:rPr>
              <a:t>泥水平衡式盾构掘进的定额子目中机械“土压平衡式盾构机”、“泥水平衡式盾构机”的机械台班含量不合理，</a:t>
            </a:r>
            <a:r>
              <a:rPr lang="zh-CN" sz="1800" b="0">
                <a:ea typeface="宋体" panose="02010600030101010101" pitchFamily="2" charset="-122"/>
              </a:rPr>
              <a:t>通过现行定额与同期发布的其它地市轨道交通工程定额对比分析，结合武汉地区的地质情况，</a:t>
            </a:r>
            <a:r>
              <a:rPr lang="zh-CN" sz="1800" b="0">
                <a:latin typeface="Calibri" panose="020F0502020204030204" pitchFamily="34" charset="0"/>
                <a:ea typeface="宋体" panose="02010600030101010101" pitchFamily="2" charset="-122"/>
              </a:rPr>
              <a:t>按照国版</a:t>
            </a:r>
            <a:r>
              <a:rPr lang="zh-CN" sz="1800" b="0">
                <a:ea typeface="宋体" panose="02010600030101010101" pitchFamily="2" charset="-122"/>
              </a:rPr>
              <a:t>《城市轨道交通工程预算定额》</a:t>
            </a:r>
            <a:r>
              <a:rPr lang="zh-CN" sz="1800" b="0">
                <a:ea typeface="宋体" panose="02010600030101010101" pitchFamily="2" charset="-122"/>
                <a:cs typeface="Times New Roman" panose="02020603050405020304" pitchFamily="18" charset="0"/>
              </a:rPr>
              <a:t>GCG103-2008中相应定额子目的</a:t>
            </a:r>
            <a:r>
              <a:rPr lang="zh-CN" sz="1800" b="0">
                <a:latin typeface="Calibri" panose="020F0502020204030204" pitchFamily="34" charset="0"/>
                <a:ea typeface="宋体" panose="02010600030101010101" pitchFamily="2" charset="-122"/>
              </a:rPr>
              <a:t>盾构机</a:t>
            </a:r>
            <a:r>
              <a:rPr lang="zh-CN" sz="1800" b="0">
                <a:ea typeface="宋体" panose="02010600030101010101" pitchFamily="2" charset="-122"/>
              </a:rPr>
              <a:t>含量调整。</a:t>
            </a:r>
            <a:endParaRPr lang="zh-CN" sz="1800" b="0">
              <a:ea typeface="宋体" panose="02010600030101010101" pitchFamily="2" charset="-122"/>
            </a:endParaRPr>
          </a:p>
          <a:p>
            <a:pPr marL="0" indent="266700"/>
            <a:r>
              <a:rPr lang="zh-CN" sz="1800" b="0">
                <a:latin typeface="Calibri" panose="020F0502020204030204" pitchFamily="34" charset="0"/>
                <a:ea typeface="宋体" panose="02010600030101010101" pitchFamily="2" charset="-122"/>
              </a:rPr>
              <a:t>                                               含量调整对应见下表：</a:t>
            </a:r>
            <a:endParaRPr lang="zh-CN" altLang="en-US" sz="1800"/>
          </a:p>
        </p:txBody>
      </p:sp>
      <p:graphicFrame>
        <p:nvGraphicFramePr>
          <p:cNvPr id="5" name="表格 4"/>
          <p:cNvGraphicFramePr/>
          <p:nvPr/>
        </p:nvGraphicFramePr>
        <p:xfrm>
          <a:off x="1042670" y="2785110"/>
          <a:ext cx="7289165" cy="3453765"/>
        </p:xfrm>
        <a:graphic>
          <a:graphicData uri="http://schemas.openxmlformats.org/drawingml/2006/table">
            <a:tbl>
              <a:tblPr firstRow="1" bandRow="1">
                <a:tableStyleId>{5940675A-B579-460E-94D1-54222C63F5DA}</a:tableStyleId>
              </a:tblPr>
              <a:tblGrid>
                <a:gridCol w="2380615"/>
                <a:gridCol w="1245235"/>
                <a:gridCol w="1242060"/>
                <a:gridCol w="744855"/>
                <a:gridCol w="832485"/>
                <a:gridCol w="843915"/>
              </a:tblGrid>
              <a:tr h="1060450">
                <a:tc gridSpan="2">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定额项目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机械名称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计量单位</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2011武汉轨道工程定额含量</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调整后含量</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90525">
                <a:tc rowSpan="4">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φ≤7000土压平衡式盾构掘进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负环段掘进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土压平衡式盾构机</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台班</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1.834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pitchFamily="34" charset="0"/>
                          <a:cs typeface="Calibri" panose="020F0502020204030204" pitchFamily="34" charset="0"/>
                        </a:rPr>
                        <a:t>0.4</a:t>
                      </a:r>
                      <a:r>
                        <a:rPr lang="en-US" sz="1600" b="0">
                          <a:latin typeface="宋体" panose="02010600030101010101" pitchFamily="2" charset="-122"/>
                          <a:ea typeface="宋体" panose="02010600030101010101" pitchFamily="2" charset="-122"/>
                          <a:cs typeface="宋体" panose="02010600030101010101" pitchFamily="2" charset="-122"/>
                        </a:rPr>
                        <a:t>00</a:t>
                      </a:r>
                      <a:endParaRPr lang="en-US" altLang="en-US" sz="16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6543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始发段掘进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台班</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0.448</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pitchFamily="34" charset="0"/>
                          <a:cs typeface="Calibri" panose="020F0502020204030204" pitchFamily="34" charset="0"/>
                        </a:rPr>
                        <a:t>0.65</a:t>
                      </a: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6479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正常段掘进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台班</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0.359</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pitchFamily="34" charset="0"/>
                          <a:cs typeface="Calibri" panose="020F0502020204030204" pitchFamily="34" charset="0"/>
                        </a:rPr>
                        <a:t>0.525</a:t>
                      </a:r>
                      <a:endParaRPr lang="en-US" altLang="en-US" sz="16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6543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到达段掘进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台班</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0.417</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pitchFamily="34" charset="0"/>
                          <a:cs typeface="Calibri" panose="020F0502020204030204" pitchFamily="34" charset="0"/>
                        </a:rPr>
                        <a:t>0.605</a:t>
                      </a:r>
                      <a:endParaRPr lang="en-US" altLang="en-US" sz="16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2115">
                <a:tc rowSpan="4">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φ≤7000泥水平衡式盾构掘进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负环段掘进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泥水平衡式盾构机</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台班</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1.467</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pitchFamily="34" charset="0"/>
                          <a:cs typeface="Calibri" panose="020F0502020204030204" pitchFamily="34" charset="0"/>
                        </a:rPr>
                        <a:t>0.32</a:t>
                      </a: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6479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始发段掘进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台班</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0.717</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pitchFamily="34" charset="0"/>
                          <a:cs typeface="Calibri" panose="020F0502020204030204" pitchFamily="34" charset="0"/>
                        </a:rPr>
                        <a:t>0.98</a:t>
                      </a: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6543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正常段掘进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台班</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0.333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pitchFamily="34" charset="0"/>
                          <a:cs typeface="Calibri" panose="020F0502020204030204" pitchFamily="34" charset="0"/>
                        </a:rPr>
                        <a:t>0.455</a:t>
                      </a:r>
                      <a:endParaRPr lang="en-US" altLang="en-US" sz="16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6479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到达段掘进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台班</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0.556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pitchFamily="34" charset="0"/>
                          <a:cs typeface="Calibri" panose="020F0502020204030204" pitchFamily="34" charset="0"/>
                        </a:rPr>
                        <a:t>0.76</a:t>
                      </a:r>
                      <a:r>
                        <a:rPr lang="en-US" sz="1600" b="0">
                          <a:latin typeface="宋体" panose="02010600030101010101" pitchFamily="2" charset="-122"/>
                          <a:ea typeface="宋体" panose="02010600030101010101" pitchFamily="2" charset="-122"/>
                          <a:cs typeface="宋体" panose="02010600030101010101" pitchFamily="2" charset="-122"/>
                        </a:rPr>
                        <a:t>0</a:t>
                      </a:r>
                      <a:endParaRPr lang="en-US" altLang="en-US" sz="16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042035" y="1200150"/>
            <a:ext cx="7048500" cy="4399915"/>
          </a:xfrm>
          <a:prstGeom prst="rect">
            <a:avLst/>
          </a:prstGeom>
          <a:noFill/>
          <a:ln w="9525">
            <a:noFill/>
          </a:ln>
        </p:spPr>
        <p:txBody>
          <a:bodyPr wrap="square">
            <a:spAutoFit/>
          </a:bodyPr>
          <a:p>
            <a:pPr marL="0" indent="266700"/>
            <a:r>
              <a:rPr lang="zh-CN" sz="2000" b="0">
                <a:latin typeface="Calibri" panose="020F0502020204030204" pitchFamily="34" charset="0"/>
                <a:ea typeface="宋体" panose="02010600030101010101" pitchFamily="2" charset="-122"/>
              </a:rPr>
              <a:t>第八章</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管片</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本章预制钢筋混凝土管片制作</a:t>
            </a:r>
            <a:r>
              <a:rPr lang="en-US" sz="2000" b="0">
                <a:latin typeface="Calibri" panose="020F0502020204030204" pitchFamily="34" charset="0"/>
                <a:ea typeface="宋体" panose="02010600030101010101" pitchFamily="2" charset="-122"/>
                <a:cs typeface="Times New Roman" panose="02020603050405020304" pitchFamily="18" charset="0"/>
              </a:rPr>
              <a:t>φ≤</a:t>
            </a:r>
            <a:r>
              <a:rPr lang="en-US" sz="2000" b="0">
                <a:latin typeface="Calibri" panose="020F0502020204030204" pitchFamily="34" charset="0"/>
                <a:ea typeface="宋体" panose="02010600030101010101" pitchFamily="2" charset="-122"/>
              </a:rPr>
              <a:t>7000</a:t>
            </a:r>
            <a:r>
              <a:rPr lang="zh-CN" sz="2000" b="0">
                <a:latin typeface="Calibri" panose="020F0502020204030204" pitchFamily="34" charset="0"/>
                <a:ea typeface="宋体" panose="02010600030101010101" pitchFamily="2" charset="-122"/>
              </a:rPr>
              <a:t>定额项目，</a:t>
            </a:r>
            <a:r>
              <a:rPr lang="zh-CN" sz="2000" b="0">
                <a:ea typeface="宋体" panose="02010600030101010101" pitchFamily="2" charset="-122"/>
              </a:rPr>
              <a:t>根据施工实际在材料中增加“螺栓预埋套管</a:t>
            </a:r>
            <a:r>
              <a:rPr lang="en-US" sz="2000" b="0">
                <a:latin typeface="宋体" panose="02010600030101010101" pitchFamily="2" charset="-122"/>
                <a:ea typeface="宋体" panose="02010600030101010101" pitchFamily="2" charset="-122"/>
              </a:rPr>
              <a:t>”</a:t>
            </a:r>
            <a:r>
              <a:rPr lang="zh-CN" sz="2000" b="0">
                <a:ea typeface="宋体" panose="02010600030101010101" pitchFamily="2" charset="-122"/>
              </a:rPr>
              <a:t>，一环管片56个（约8-9立方混凝土），定额材料消耗量56/9＝6.22个/m3，价格为3元/个（含税价）</a:t>
            </a:r>
            <a:r>
              <a:rPr lang="zh-CN" sz="2000" b="0">
                <a:latin typeface="Calibri" panose="020F0502020204030204" pitchFamily="34" charset="0"/>
                <a:ea typeface="宋体" panose="02010600030101010101" pitchFamily="2" charset="-122"/>
              </a:rPr>
              <a:t>。</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本章删除</a:t>
            </a:r>
            <a:r>
              <a:rPr lang="zh-CN" sz="2000" b="0">
                <a:latin typeface="Calibri" panose="020F0502020204030204" pitchFamily="34" charset="0"/>
                <a:ea typeface="宋体" panose="02010600030101010101" pitchFamily="2" charset="-122"/>
                <a:cs typeface="Times New Roman" panose="02020603050405020304" pitchFamily="18" charset="0"/>
              </a:rPr>
              <a:t>“管片钢筋”、“管片设置密封条”、“管片嵌缝”定额项目（</a:t>
            </a:r>
            <a:r>
              <a:rPr lang="en-US" sz="2000" b="0">
                <a:latin typeface="Calibri" panose="020F0502020204030204" pitchFamily="34" charset="0"/>
                <a:ea typeface="宋体" panose="02010600030101010101" pitchFamily="2" charset="-122"/>
              </a:rPr>
              <a:t>4</a:t>
            </a:r>
            <a:r>
              <a:rPr lang="zh-CN" sz="2000" b="0">
                <a:latin typeface="Calibri" panose="020F0502020204030204" pitchFamily="34" charset="0"/>
                <a:ea typeface="宋体" panose="02010600030101010101" pitchFamily="2" charset="-122"/>
              </a:rPr>
              <a:t>个）。</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本章增加补充</a:t>
            </a:r>
            <a:r>
              <a:rPr lang="zh-CN" sz="2000" b="0">
                <a:latin typeface="Calibri" panose="020F0502020204030204" pitchFamily="34" charset="0"/>
                <a:ea typeface="宋体" panose="02010600030101010101" pitchFamily="2" charset="-122"/>
                <a:cs typeface="Times New Roman" panose="02020603050405020304" pitchFamily="18" charset="0"/>
              </a:rPr>
              <a:t>“预制钢筋混凝土管片 钢筋制作”</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定额项目（</a:t>
            </a:r>
            <a:r>
              <a:rPr lang="en-US" sz="2000" b="0">
                <a:latin typeface="Calibri" panose="020F0502020204030204" pitchFamily="34" charset="0"/>
                <a:ea typeface="宋体" panose="02010600030101010101" pitchFamily="2" charset="-122"/>
                <a:cs typeface="Times New Roman" panose="02020603050405020304" pitchFamily="18" charset="0"/>
              </a:rPr>
              <a:t>1</a:t>
            </a:r>
            <a:r>
              <a:rPr lang="zh-CN" sz="2000" b="0">
                <a:latin typeface="Calibri" panose="020F0502020204030204" pitchFamily="34" charset="0"/>
                <a:ea typeface="宋体" panose="02010600030101010101" pitchFamily="2" charset="-122"/>
              </a:rPr>
              <a:t>个）。借用</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版《湖北省市政工程消耗量定额及全费基价表》第四册隧道工程第四章盾构法掘进四、预制钢筋混凝土管片相关定额子目。</a:t>
            </a:r>
            <a:endParaRPr lang="zh-CN" altLang="en-US" sz="2000"/>
          </a:p>
        </p:txBody>
      </p:sp>
    </p:spTree>
  </p:cSld>
  <p:clrMapOvr>
    <a:masterClrMapping/>
  </p:clrMapOvr>
  <p:transition>
    <p:random/>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232535" y="900430"/>
            <a:ext cx="6996430" cy="4399915"/>
          </a:xfrm>
          <a:prstGeom prst="rect">
            <a:avLst/>
          </a:prstGeom>
          <a:noFill/>
          <a:ln w="9525">
            <a:noFill/>
          </a:ln>
        </p:spPr>
        <p:txBody>
          <a:bodyPr wrap="square">
            <a:spAutoFit/>
          </a:bodyPr>
          <a:p>
            <a:pPr marL="0" indent="266700"/>
            <a:r>
              <a:rPr lang="en-US" altLang="zh-CN" sz="2000" b="0">
                <a:latin typeface="Calibri" panose="020F0502020204030204" pitchFamily="34" charset="0"/>
                <a:ea typeface="宋体" panose="02010600030101010101" pitchFamily="2" charset="-122"/>
              </a:rPr>
              <a:t>          </a:t>
            </a:r>
            <a:r>
              <a:rPr lang="zh-CN" sz="2000" b="0">
                <a:latin typeface="Calibri" panose="020F0502020204030204" pitchFamily="34" charset="0"/>
                <a:ea typeface="宋体" panose="02010600030101010101" pitchFamily="2" charset="-122"/>
              </a:rPr>
              <a:t>新增补充</a:t>
            </a:r>
            <a:r>
              <a:rPr lang="zh-CN" sz="2000" b="0">
                <a:latin typeface="Calibri" panose="020F0502020204030204" pitchFamily="34" charset="0"/>
                <a:ea typeface="宋体" panose="02010600030101010101" pitchFamily="2" charset="-122"/>
                <a:cs typeface="Times New Roman" panose="02020603050405020304" pitchFamily="18" charset="0"/>
              </a:rPr>
              <a:t>“管片场外运输”（预制钢筋混凝土管片 </a:t>
            </a:r>
            <a:r>
              <a:rPr lang="en-US" sz="2000" b="0">
                <a:latin typeface="Calibri" panose="020F0502020204030204" pitchFamily="34" charset="0"/>
                <a:ea typeface="宋体" panose="02010600030101010101" pitchFamily="2" charset="-122"/>
              </a:rPr>
              <a:t>5km</a:t>
            </a:r>
            <a:r>
              <a:rPr lang="zh-CN" sz="2000" b="0">
                <a:latin typeface="Calibri" panose="020F0502020204030204" pitchFamily="34" charset="0"/>
                <a:ea typeface="宋体" panose="02010600030101010101" pitchFamily="2" charset="-122"/>
              </a:rPr>
              <a:t>以内、每增</a:t>
            </a:r>
            <a:r>
              <a:rPr lang="en-US" sz="2000" b="0">
                <a:latin typeface="Calibri" panose="020F0502020204030204" pitchFamily="34" charset="0"/>
                <a:ea typeface="宋体" panose="02010600030101010101" pitchFamily="2" charset="-122"/>
              </a:rPr>
              <a:t>1km</a:t>
            </a:r>
            <a:r>
              <a:rPr lang="zh-CN" sz="2000" b="0">
                <a:latin typeface="Calibri" panose="020F0502020204030204" pitchFamily="34" charset="0"/>
                <a:ea typeface="宋体" panose="02010600030101010101" pitchFamily="2" charset="-122"/>
              </a:rPr>
              <a:t>；钢管片 </a:t>
            </a:r>
            <a:r>
              <a:rPr lang="en-US" sz="2000" b="0">
                <a:latin typeface="Calibri" panose="020F0502020204030204" pitchFamily="34" charset="0"/>
                <a:ea typeface="宋体" panose="02010600030101010101" pitchFamily="2" charset="-122"/>
              </a:rPr>
              <a:t>5km</a:t>
            </a:r>
            <a:r>
              <a:rPr lang="zh-CN" sz="2000" b="0">
                <a:latin typeface="Calibri" panose="020F0502020204030204" pitchFamily="34" charset="0"/>
                <a:ea typeface="宋体" panose="02010600030101010101" pitchFamily="2" charset="-122"/>
              </a:rPr>
              <a:t>以内、每增</a:t>
            </a:r>
            <a:r>
              <a:rPr lang="en-US" sz="2000" b="0">
                <a:latin typeface="Calibri" panose="020F0502020204030204" pitchFamily="34" charset="0"/>
                <a:ea typeface="宋体" panose="02010600030101010101" pitchFamily="2" charset="-122"/>
              </a:rPr>
              <a:t>1km</a:t>
            </a:r>
            <a:r>
              <a:rPr lang="zh-CN" sz="2000" b="0">
                <a:latin typeface="Calibri" panose="020F0502020204030204" pitchFamily="34" charset="0"/>
                <a:ea typeface="宋体" panose="02010600030101010101" pitchFamily="2" charset="-122"/>
              </a:rPr>
              <a:t>）定额项目（</a:t>
            </a:r>
            <a:r>
              <a:rPr lang="en-US" sz="2000" b="0">
                <a:latin typeface="Calibri" panose="020F0502020204030204" pitchFamily="34" charset="0"/>
                <a:ea typeface="宋体" panose="02010600030101010101" pitchFamily="2" charset="-122"/>
              </a:rPr>
              <a:t>4</a:t>
            </a:r>
            <a:r>
              <a:rPr lang="zh-CN" sz="2000" b="0">
                <a:latin typeface="Calibri" panose="020F0502020204030204" pitchFamily="34" charset="0"/>
                <a:ea typeface="宋体" panose="02010600030101010101" pitchFamily="2" charset="-122"/>
              </a:rPr>
              <a:t>个）。编制说明：属于</a:t>
            </a:r>
            <a:r>
              <a:rPr lang="en-US" sz="2000" b="0">
                <a:latin typeface="Calibri" panose="020F0502020204030204" pitchFamily="34" charset="0"/>
                <a:ea typeface="宋体" panose="02010600030101010101" pitchFamily="2" charset="-122"/>
              </a:rPr>
              <a:t>2011</a:t>
            </a:r>
            <a:r>
              <a:rPr lang="zh-CN" sz="2000" b="0">
                <a:latin typeface="Calibri" panose="020F0502020204030204" pitchFamily="34" charset="0"/>
                <a:ea typeface="宋体" panose="02010600030101010101" pitchFamily="2" charset="-122"/>
              </a:rPr>
              <a:t>年武汉轨道交通工程定额中缺项定额子目，借用</a:t>
            </a:r>
            <a:r>
              <a:rPr lang="en-US" sz="2000" b="0">
                <a:latin typeface="Calibri" panose="020F0502020204030204" pitchFamily="34" charset="0"/>
                <a:ea typeface="宋体" panose="02010600030101010101" pitchFamily="2" charset="-122"/>
              </a:rPr>
              <a:t>2012</a:t>
            </a:r>
            <a:r>
              <a:rPr lang="zh-CN" sz="2000" b="0">
                <a:latin typeface="Calibri" panose="020F0502020204030204" pitchFamily="34" charset="0"/>
                <a:ea typeface="宋体" panose="02010600030101010101" pitchFamily="2" charset="-122"/>
              </a:rPr>
              <a:t>年《北京市城市轨道交通工程预算定额》第一册土建工程的第十三章盾构工程 第四节盾构管片（四、管片场外运输）定额子目 </a:t>
            </a:r>
            <a:r>
              <a:rPr lang="en-US" sz="2000" b="0">
                <a:latin typeface="Calibri" panose="020F0502020204030204" pitchFamily="34" charset="0"/>
                <a:ea typeface="宋体" panose="02010600030101010101" pitchFamily="2" charset="-122"/>
              </a:rPr>
              <a:t>13-43</a:t>
            </a:r>
            <a:r>
              <a:rPr lang="zh-CN" sz="2000" b="0">
                <a:latin typeface="Calibri" panose="020F0502020204030204" pitchFamily="34" charset="0"/>
                <a:ea typeface="宋体" panose="02010600030101010101" pitchFamily="2" charset="-122"/>
              </a:rPr>
              <a:t>、</a:t>
            </a:r>
            <a:r>
              <a:rPr lang="en-US" sz="2000" b="0">
                <a:latin typeface="Calibri" panose="020F0502020204030204" pitchFamily="34" charset="0"/>
                <a:ea typeface="宋体" panose="02010600030101010101" pitchFamily="2" charset="-122"/>
              </a:rPr>
              <a:t>13-44</a:t>
            </a:r>
            <a:r>
              <a:rPr lang="zh-CN" sz="2000" b="0">
                <a:latin typeface="Calibri" panose="020F0502020204030204" pitchFamily="34" charset="0"/>
                <a:ea typeface="宋体" panose="02010600030101010101" pitchFamily="2" charset="-122"/>
              </a:rPr>
              <a:t>、</a:t>
            </a:r>
            <a:r>
              <a:rPr lang="en-US" sz="2000" b="0">
                <a:latin typeface="Calibri" panose="020F0502020204030204" pitchFamily="34" charset="0"/>
                <a:ea typeface="宋体" panose="02010600030101010101" pitchFamily="2" charset="-122"/>
              </a:rPr>
              <a:t>13-45</a:t>
            </a:r>
            <a:r>
              <a:rPr lang="zh-CN" sz="2000" b="0">
                <a:latin typeface="Calibri" panose="020F0502020204030204" pitchFamily="34" charset="0"/>
                <a:ea typeface="宋体" panose="02010600030101010101" pitchFamily="2" charset="-122"/>
              </a:rPr>
              <a:t>、</a:t>
            </a:r>
            <a:r>
              <a:rPr lang="en-US" sz="2000" b="0">
                <a:latin typeface="Calibri" panose="020F0502020204030204" pitchFamily="34" charset="0"/>
                <a:ea typeface="宋体" panose="02010600030101010101" pitchFamily="2" charset="-122"/>
              </a:rPr>
              <a:t>13-46</a:t>
            </a:r>
            <a:r>
              <a:rPr lang="zh-CN" sz="2000" b="0">
                <a:latin typeface="Calibri" panose="020F0502020204030204" pitchFamily="34" charset="0"/>
                <a:ea typeface="宋体" panose="02010600030101010101" pitchFamily="2" charset="-122"/>
              </a:rPr>
              <a:t>。参照</a:t>
            </a:r>
            <a:r>
              <a:rPr lang="en-US" sz="2000" b="0">
                <a:latin typeface="Calibri" panose="020F0502020204030204" pitchFamily="34" charset="0"/>
                <a:ea typeface="宋体" panose="02010600030101010101" pitchFamily="2" charset="-122"/>
              </a:rPr>
              <a:t>2012</a:t>
            </a:r>
            <a:r>
              <a:rPr lang="zh-CN" sz="2000" b="0">
                <a:latin typeface="Calibri" panose="020F0502020204030204" pitchFamily="34" charset="0"/>
                <a:ea typeface="宋体" panose="02010600030101010101" pitchFamily="2" charset="-122"/>
              </a:rPr>
              <a:t>年北京轨道交通工程定额，其定额子目综合工日参照</a:t>
            </a:r>
            <a:r>
              <a:rPr lang="en-US" sz="2000" b="0">
                <a:latin typeface="Calibri" panose="020F0502020204030204" pitchFamily="34" charset="0"/>
                <a:ea typeface="宋体" panose="02010600030101010101" pitchFamily="2" charset="-122"/>
              </a:rPr>
              <a:t>2011</a:t>
            </a:r>
            <a:r>
              <a:rPr lang="zh-CN" sz="2000" b="0">
                <a:latin typeface="Calibri" panose="020F0502020204030204" pitchFamily="34" charset="0"/>
                <a:ea typeface="宋体" panose="02010600030101010101" pitchFamily="2" charset="-122"/>
              </a:rPr>
              <a:t>年武汉轨道工程定额中第三册隧道工程第七章管片</a:t>
            </a:r>
            <a:r>
              <a:rPr lang="en-US" sz="2000" b="0">
                <a:latin typeface="Calibri" panose="020F0502020204030204" pitchFamily="34" charset="0"/>
                <a:ea typeface="宋体" panose="02010600030101010101" pitchFamily="2" charset="-122"/>
              </a:rPr>
              <a:t>7.1.3</a:t>
            </a:r>
            <a:r>
              <a:rPr lang="zh-CN" sz="2000" b="0">
                <a:latin typeface="Calibri" panose="020F0502020204030204" pitchFamily="34" charset="0"/>
                <a:ea typeface="宋体" panose="02010600030101010101" pitchFamily="2" charset="-122"/>
              </a:rPr>
              <a:t>“管片场内运输”的人工（普工、技工）比例，并结合</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湖北省市政定额隧道册关于管片相关定额子目的人工比例，确定按照普工：技工</a:t>
            </a:r>
            <a:r>
              <a:rPr lang="zh-CN" sz="2000" b="0">
                <a:ea typeface="宋体" panose="02010600030101010101" pitchFamily="2" charset="-122"/>
              </a:rPr>
              <a:t>＝</a:t>
            </a:r>
            <a:r>
              <a:rPr lang="en-US" sz="2000" b="0">
                <a:latin typeface="Calibri" panose="020F0502020204030204" pitchFamily="34" charset="0"/>
                <a:ea typeface="宋体" panose="02010600030101010101" pitchFamily="2" charset="-122"/>
                <a:cs typeface="Times New Roman" panose="02020603050405020304" pitchFamily="18" charset="0"/>
              </a:rPr>
              <a:t>5</a:t>
            </a:r>
            <a:r>
              <a:rPr lang="zh-CN" sz="2000" b="0">
                <a:latin typeface="Calibri" panose="020F0502020204030204" pitchFamily="34" charset="0"/>
                <a:ea typeface="宋体" panose="02010600030101010101" pitchFamily="2" charset="-122"/>
              </a:rPr>
              <a:t>：</a:t>
            </a:r>
            <a:r>
              <a:rPr lang="en-US" sz="2000" b="0">
                <a:latin typeface="Calibri" panose="020F0502020204030204" pitchFamily="34" charset="0"/>
                <a:ea typeface="宋体" panose="02010600030101010101" pitchFamily="2" charset="-122"/>
              </a:rPr>
              <a:t>5</a:t>
            </a:r>
            <a:r>
              <a:rPr lang="zh-CN" sz="2000" b="0">
                <a:latin typeface="Calibri" panose="020F0502020204030204" pitchFamily="34" charset="0"/>
                <a:ea typeface="宋体" panose="02010600030101010101" pitchFamily="2" charset="-122"/>
              </a:rPr>
              <a:t>来拆分。人工单价执行</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版湖北省市政定额。按照</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版湖北省市政定额隧道工程册第四章盾构法掘进中钢管片相应定额的水平进行重新测算调整定额子目消耗量。</a:t>
            </a:r>
            <a:endParaRPr lang="zh-CN" altLang="en-US" sz="2000"/>
          </a:p>
        </p:txBody>
      </p:sp>
    </p:spTree>
  </p:cSld>
  <p:clrMapOvr>
    <a:masterClrMapping/>
  </p:clrMapOvr>
  <p:transition>
    <p:random/>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104900" y="1400810"/>
            <a:ext cx="6731000" cy="2861310"/>
          </a:xfrm>
          <a:prstGeom prst="rect">
            <a:avLst/>
          </a:prstGeom>
          <a:noFill/>
          <a:ln w="9525">
            <a:noFill/>
          </a:ln>
        </p:spPr>
        <p:txBody>
          <a:bodyPr wrap="square">
            <a:spAutoFit/>
          </a:bodyPr>
          <a:p>
            <a:pPr marL="0" indent="266700"/>
            <a:r>
              <a:rPr lang="en-US" altLang="zh-CN" sz="2000" b="0">
                <a:latin typeface="Calibri" panose="020F0502020204030204" pitchFamily="34" charset="0"/>
                <a:ea typeface="宋体" panose="02010600030101010101" pitchFamily="2" charset="-122"/>
              </a:rPr>
              <a:t>          </a:t>
            </a:r>
            <a:r>
              <a:rPr lang="zh-CN" sz="2000" b="0">
                <a:latin typeface="Calibri" panose="020F0502020204030204" pitchFamily="34" charset="0"/>
                <a:ea typeface="宋体" panose="02010600030101010101" pitchFamily="2" charset="-122"/>
              </a:rPr>
              <a:t>本章增加补充管片设置密封条</a:t>
            </a:r>
            <a:r>
              <a:rPr lang="zh-CN" sz="2000" b="0">
                <a:latin typeface="Calibri" panose="020F0502020204030204" pitchFamily="34" charset="0"/>
                <a:ea typeface="宋体" panose="02010600030101010101" pitchFamily="2" charset="-122"/>
                <a:cs typeface="Times New Roman" panose="02020603050405020304" pitchFamily="18" charset="0"/>
              </a:rPr>
              <a:t>“三元乙丙橡胶密封条 Φ</a:t>
            </a:r>
            <a:r>
              <a:rPr lang="en-US" sz="2000" b="0">
                <a:latin typeface="Calibri" panose="020F0502020204030204" pitchFamily="34" charset="0"/>
                <a:ea typeface="宋体" panose="02010600030101010101" pitchFamily="2" charset="-122"/>
              </a:rPr>
              <a:t>7000</a:t>
            </a:r>
            <a:r>
              <a:rPr lang="zh-CN" sz="2000" b="0">
                <a:latin typeface="Calibri" panose="020F0502020204030204" pitchFamily="34" charset="0"/>
                <a:ea typeface="宋体" panose="02010600030101010101" pitchFamily="2" charset="-122"/>
              </a:rPr>
              <a:t>以内” 定额项目（</a:t>
            </a:r>
            <a:r>
              <a:rPr lang="en-US" sz="2000" b="0">
                <a:latin typeface="Calibri" panose="020F0502020204030204" pitchFamily="34" charset="0"/>
                <a:ea typeface="宋体" panose="02010600030101010101" pitchFamily="2" charset="-122"/>
              </a:rPr>
              <a:t>1</a:t>
            </a:r>
            <a:r>
              <a:rPr lang="zh-CN" sz="2000" b="0">
                <a:latin typeface="Calibri" panose="020F0502020204030204" pitchFamily="34" charset="0"/>
                <a:ea typeface="宋体" panose="02010600030101010101" pitchFamily="2" charset="-122"/>
              </a:rPr>
              <a:t>个）。借用</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版《湖北省市政工程消耗量定额及全费基价表》第四册隧道工程第四章盾构法掘进六、管片设置密封条相关定额子目。</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本章新增补充</a:t>
            </a:r>
            <a:r>
              <a:rPr lang="zh-CN" sz="2000" b="0">
                <a:latin typeface="Calibri" panose="020F0502020204030204" pitchFamily="34" charset="0"/>
                <a:ea typeface="宋体" panose="02010600030101010101" pitchFamily="2" charset="-122"/>
                <a:cs typeface="Times New Roman" panose="02020603050405020304" pitchFamily="18" charset="0"/>
              </a:rPr>
              <a:t>“管片嵌缝Φ</a:t>
            </a:r>
            <a:r>
              <a:rPr lang="en-US" sz="2000" b="0">
                <a:latin typeface="Calibri" panose="020F0502020204030204" pitchFamily="34" charset="0"/>
                <a:ea typeface="宋体" panose="02010600030101010101" pitchFamily="2" charset="-122"/>
              </a:rPr>
              <a:t>6000</a:t>
            </a:r>
            <a:r>
              <a:rPr lang="zh-CN" sz="2000" b="0">
                <a:latin typeface="Calibri" panose="020F0502020204030204" pitchFamily="34" charset="0"/>
                <a:ea typeface="宋体" panose="02010600030101010101" pitchFamily="2" charset="-122"/>
              </a:rPr>
              <a:t>以内”、“管片嵌缝Φ</a:t>
            </a:r>
            <a:r>
              <a:rPr lang="en-US" sz="2000" b="0">
                <a:latin typeface="Calibri" panose="020F0502020204030204" pitchFamily="34" charset="0"/>
                <a:ea typeface="宋体" panose="02010600030101010101" pitchFamily="2" charset="-122"/>
              </a:rPr>
              <a:t>7000</a:t>
            </a:r>
            <a:r>
              <a:rPr lang="zh-CN" sz="2000" b="0">
                <a:latin typeface="Calibri" panose="020F0502020204030204" pitchFamily="34" charset="0"/>
                <a:ea typeface="宋体" panose="02010600030101010101" pitchFamily="2" charset="-122"/>
              </a:rPr>
              <a:t>以内”定额项目（</a:t>
            </a:r>
            <a:r>
              <a:rPr lang="en-US" sz="2000" b="0">
                <a:latin typeface="Calibri" panose="020F0502020204030204" pitchFamily="34" charset="0"/>
                <a:ea typeface="宋体" panose="02010600030101010101" pitchFamily="2" charset="-122"/>
              </a:rPr>
              <a:t>2</a:t>
            </a:r>
            <a:r>
              <a:rPr lang="zh-CN" sz="2000" b="0">
                <a:latin typeface="Calibri" panose="020F0502020204030204" pitchFamily="34" charset="0"/>
                <a:ea typeface="宋体" panose="02010600030101010101" pitchFamily="2" charset="-122"/>
              </a:rPr>
              <a:t>个）。借用</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版《湖北省市政工程消耗量定额及全费用基价表》隧道工程册的第四章盾构法掘进八、管片嵌缝相关定额子目。</a:t>
            </a:r>
            <a:endParaRPr lang="zh-CN" sz="2000" b="0">
              <a:latin typeface="Calibri" panose="020F0502020204030204" pitchFamily="34" charset="0"/>
              <a:ea typeface="宋体" panose="02010600030101010101" pitchFamily="2" charset="-122"/>
            </a:endParaRPr>
          </a:p>
        </p:txBody>
      </p:sp>
    </p:spTree>
  </p:cSld>
  <p:clrMapOvr>
    <a:masterClrMapping/>
  </p:clrMapOvr>
  <p:transition>
    <p:random/>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372235" y="1549400"/>
            <a:ext cx="6551930" cy="3169285"/>
          </a:xfrm>
          <a:prstGeom prst="rect">
            <a:avLst/>
          </a:prstGeom>
          <a:noFill/>
          <a:ln w="9525">
            <a:noFill/>
          </a:ln>
        </p:spPr>
        <p:txBody>
          <a:bodyPr wrap="square">
            <a:spAutoFit/>
          </a:bodyPr>
          <a:p>
            <a:pPr marL="0" indent="266700"/>
            <a:r>
              <a:rPr lang="zh-CN" sz="2000" b="0">
                <a:latin typeface="Calibri" panose="020F0502020204030204" pitchFamily="34" charset="0"/>
                <a:ea typeface="宋体" panose="02010600030101010101" pitchFamily="2" charset="-122"/>
              </a:rPr>
              <a:t>第九章</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盾构其他工程</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本章删除</a:t>
            </a:r>
            <a:r>
              <a:rPr lang="zh-CN" sz="2000" b="0">
                <a:latin typeface="Calibri" panose="020F0502020204030204" pitchFamily="34" charset="0"/>
                <a:ea typeface="宋体" panose="02010600030101010101" pitchFamily="2" charset="-122"/>
                <a:cs typeface="Times New Roman" panose="02020603050405020304" pitchFamily="18" charset="0"/>
              </a:rPr>
              <a:t>“衬砌壁后压浆 水泥粉煤灰”和“衬砌壁后压浆 水泥砂浆”定额项目（</a:t>
            </a:r>
            <a:r>
              <a:rPr lang="en-US" sz="2000" b="0">
                <a:latin typeface="Calibri" panose="020F0502020204030204" pitchFamily="34" charset="0"/>
                <a:ea typeface="宋体" panose="02010600030101010101" pitchFamily="2" charset="-122"/>
              </a:rPr>
              <a:t>2</a:t>
            </a:r>
            <a:r>
              <a:rPr lang="zh-CN" sz="2000" b="0">
                <a:latin typeface="Calibri" panose="020F0502020204030204" pitchFamily="34" charset="0"/>
                <a:ea typeface="宋体" panose="02010600030101010101" pitchFamily="2" charset="-122"/>
              </a:rPr>
              <a:t>个）。</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本章新增</a:t>
            </a:r>
            <a:r>
              <a:rPr lang="zh-CN" sz="2000" b="0">
                <a:latin typeface="Calibri" panose="020F0502020204030204" pitchFamily="34" charset="0"/>
                <a:ea typeface="宋体" panose="02010600030101010101" pitchFamily="2" charset="-122"/>
                <a:cs typeface="Times New Roman" panose="02020603050405020304" pitchFamily="18" charset="0"/>
              </a:rPr>
              <a:t>“衬砌壁后压浆  同步压浆 水泥：粉煤灰 </a:t>
            </a:r>
            <a:r>
              <a:rPr lang="en-US" sz="2000" b="0">
                <a:latin typeface="Calibri" panose="020F0502020204030204" pitchFamily="34" charset="0"/>
                <a:ea typeface="宋体" panose="02010600030101010101" pitchFamily="2" charset="-122"/>
              </a:rPr>
              <a:t>1</a:t>
            </a:r>
            <a:r>
              <a:rPr lang="zh-CN" sz="2000" b="0">
                <a:latin typeface="Calibri" panose="020F0502020204030204" pitchFamily="34" charset="0"/>
                <a:ea typeface="宋体" panose="02010600030101010101" pitchFamily="2" charset="-122"/>
              </a:rPr>
              <a:t>：</a:t>
            </a:r>
            <a:r>
              <a:rPr lang="en-US" sz="2000" b="0">
                <a:latin typeface="Calibri" panose="020F0502020204030204" pitchFamily="34" charset="0"/>
                <a:ea typeface="宋体" panose="02010600030101010101" pitchFamily="2" charset="-122"/>
              </a:rPr>
              <a:t>5.8</a:t>
            </a:r>
            <a:r>
              <a:rPr lang="zh-CN" sz="2000" b="0">
                <a:latin typeface="Calibri" panose="020F0502020204030204" pitchFamily="34" charset="0"/>
                <a:ea typeface="宋体" panose="02010600030101010101" pitchFamily="2" charset="-122"/>
              </a:rPr>
              <a:t>”和“衬砌壁后压浆  同步压浆水泥砂浆 </a:t>
            </a:r>
            <a:r>
              <a:rPr lang="en-US" sz="2000" b="0">
                <a:latin typeface="Calibri" panose="020F0502020204030204" pitchFamily="34" charset="0"/>
                <a:ea typeface="宋体" panose="02010600030101010101" pitchFamily="2" charset="-122"/>
              </a:rPr>
              <a:t>1</a:t>
            </a:r>
            <a:r>
              <a:rPr lang="zh-CN" sz="2000" b="0">
                <a:latin typeface="Calibri" panose="020F0502020204030204" pitchFamily="34" charset="0"/>
                <a:ea typeface="宋体" panose="02010600030101010101" pitchFamily="2" charset="-122"/>
              </a:rPr>
              <a:t>：</a:t>
            </a:r>
            <a:r>
              <a:rPr lang="en-US" sz="2000" b="0">
                <a:latin typeface="Calibri" panose="020F0502020204030204" pitchFamily="34" charset="0"/>
                <a:ea typeface="宋体" panose="02010600030101010101" pitchFamily="2" charset="-122"/>
              </a:rPr>
              <a:t>2.5</a:t>
            </a:r>
            <a:r>
              <a:rPr lang="zh-CN" sz="2000" b="0">
                <a:latin typeface="Calibri" panose="020F0502020204030204" pitchFamily="34" charset="0"/>
                <a:ea typeface="宋体" panose="02010600030101010101" pitchFamily="2" charset="-122"/>
              </a:rPr>
              <a:t>” 定额项目（</a:t>
            </a:r>
            <a:r>
              <a:rPr lang="en-US" sz="2000" b="0">
                <a:latin typeface="Calibri" panose="020F0502020204030204" pitchFamily="34" charset="0"/>
                <a:ea typeface="宋体" panose="02010600030101010101" pitchFamily="2" charset="-122"/>
              </a:rPr>
              <a:t>2</a:t>
            </a:r>
            <a:r>
              <a:rPr lang="zh-CN" sz="2000" b="0">
                <a:latin typeface="Calibri" panose="020F0502020204030204" pitchFamily="34" charset="0"/>
                <a:ea typeface="宋体" panose="02010600030101010101" pitchFamily="2" charset="-122"/>
              </a:rPr>
              <a:t>个）。借用</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版《湖北省市政工程消耗量定额及全费用基价表》隧道工程册的第四章盾构法掘进三、衬砌壁后压浆相关定额子目。</a:t>
            </a:r>
            <a:endParaRPr lang="zh-CN" altLang="en-US" sz="2000"/>
          </a:p>
        </p:txBody>
      </p:sp>
    </p:spTree>
  </p:cSld>
  <p:clrMapOvr>
    <a:masterClrMapping/>
  </p:clrMapOvr>
  <p:transition>
    <p:random/>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358265" y="1645920"/>
            <a:ext cx="6667500" cy="2245360"/>
          </a:xfrm>
          <a:prstGeom prst="rect">
            <a:avLst/>
          </a:prstGeom>
          <a:noFill/>
          <a:ln w="9525">
            <a:noFill/>
          </a:ln>
        </p:spPr>
        <p:txBody>
          <a:bodyPr wrap="square">
            <a:spAutoFit/>
          </a:bodyPr>
          <a:p>
            <a:pPr marL="0" indent="266700"/>
            <a:r>
              <a:rPr lang="zh-CN" sz="2000" b="0">
                <a:latin typeface="Calibri" panose="020F0502020204030204" pitchFamily="34" charset="0"/>
                <a:ea typeface="宋体" panose="02010600030101010101" pitchFamily="2" charset="-122"/>
              </a:rPr>
              <a:t>第十章</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措施项目工程</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本章新增补充</a:t>
            </a:r>
            <a:r>
              <a:rPr lang="zh-CN" sz="2000" b="0">
                <a:latin typeface="Calibri" panose="020F0502020204030204" pitchFamily="34" charset="0"/>
                <a:ea typeface="宋体" panose="02010600030101010101" pitchFamily="2" charset="-122"/>
                <a:cs typeface="Times New Roman" panose="02020603050405020304" pitchFamily="18" charset="0"/>
              </a:rPr>
              <a:t>“镀锌钢管（水管）Φ</a:t>
            </a:r>
            <a:r>
              <a:rPr lang="en-US" sz="2000" b="0">
                <a:latin typeface="Calibri" panose="020F0502020204030204" pitchFamily="34" charset="0"/>
                <a:ea typeface="宋体" panose="02010600030101010101" pitchFamily="2" charset="-122"/>
              </a:rPr>
              <a:t>80</a:t>
            </a:r>
            <a:r>
              <a:rPr lang="zh-CN" sz="2000" b="0">
                <a:latin typeface="Calibri" panose="020F0502020204030204" pitchFamily="34" charset="0"/>
                <a:ea typeface="宋体" panose="02010600030101010101" pitchFamily="2" charset="-122"/>
              </a:rPr>
              <a:t>以内，一年内”和“镀锌钢管（水管）Φ</a:t>
            </a:r>
            <a:r>
              <a:rPr lang="en-US" sz="2000" b="0">
                <a:latin typeface="Calibri" panose="020F0502020204030204" pitchFamily="34" charset="0"/>
                <a:ea typeface="宋体" panose="02010600030101010101" pitchFamily="2" charset="-122"/>
              </a:rPr>
              <a:t>80</a:t>
            </a:r>
            <a:r>
              <a:rPr lang="zh-CN" sz="2000" b="0">
                <a:latin typeface="Calibri" panose="020F0502020204030204" pitchFamily="34" charset="0"/>
                <a:ea typeface="宋体" panose="02010600030101010101" pitchFamily="2" charset="-122"/>
              </a:rPr>
              <a:t>以内，每增加一季”定额项目（</a:t>
            </a:r>
            <a:r>
              <a:rPr lang="en-US" sz="2000" b="0">
                <a:latin typeface="Calibri" panose="020F0502020204030204" pitchFamily="34" charset="0"/>
                <a:ea typeface="宋体" panose="02010600030101010101" pitchFamily="2" charset="-122"/>
              </a:rPr>
              <a:t>2</a:t>
            </a:r>
            <a:r>
              <a:rPr lang="zh-CN" sz="2000" b="0">
                <a:latin typeface="Calibri" panose="020F0502020204030204" pitchFamily="34" charset="0"/>
                <a:ea typeface="宋体" panose="02010600030101010101" pitchFamily="2" charset="-122"/>
              </a:rPr>
              <a:t>个）。借用</a:t>
            </a:r>
            <a:r>
              <a:rPr lang="en-US" sz="2000" b="0">
                <a:latin typeface="Calibri" panose="020F0502020204030204" pitchFamily="34" charset="0"/>
                <a:ea typeface="宋体" panose="02010600030101010101" pitchFamily="2" charset="-122"/>
              </a:rPr>
              <a:t>2018</a:t>
            </a:r>
            <a:r>
              <a:rPr lang="zh-CN" sz="2000" b="0">
                <a:latin typeface="Calibri" panose="020F0502020204030204" pitchFamily="34" charset="0"/>
                <a:ea typeface="宋体" panose="02010600030101010101" pitchFamily="2" charset="-122"/>
              </a:rPr>
              <a:t>版《湖北省市政工程消耗量定额及全费用基价表》隧道工程册的第三章临时工程三、洞内风、水管道安、拆年摊销的相关定额子目。</a:t>
            </a:r>
            <a:endParaRPr lang="zh-CN" altLang="en-US" sz="2000"/>
          </a:p>
        </p:txBody>
      </p:sp>
    </p:spTree>
  </p:cSld>
  <p:clrMapOvr>
    <a:masterClrMapping/>
  </p:clrMapOvr>
  <p:transition>
    <p:random/>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028700" y="781050"/>
            <a:ext cx="7428865" cy="5631180"/>
          </a:xfrm>
          <a:prstGeom prst="rect">
            <a:avLst/>
          </a:prstGeom>
          <a:noFill/>
          <a:ln w="9525">
            <a:noFill/>
          </a:ln>
        </p:spPr>
        <p:txBody>
          <a:bodyPr wrap="square">
            <a:spAutoFit/>
          </a:bodyPr>
          <a:p>
            <a:pPr marL="0" indent="266700"/>
            <a:r>
              <a:rPr lang="zh-CN" sz="2000" b="0">
                <a:latin typeface="Calibri" panose="020F0502020204030204" pitchFamily="34" charset="0"/>
                <a:ea typeface="宋体" panose="02010600030101010101" pitchFamily="2" charset="-122"/>
              </a:rPr>
              <a:t>（三）定额说明和工程量计算规则主要变化情况</a:t>
            </a:r>
            <a:r>
              <a:rPr lang="en-US" sz="2000" b="0">
                <a:latin typeface="Calibri" panose="020F0502020204030204" pitchFamily="34" charset="0"/>
                <a:ea typeface="宋体" panose="02010600030101010101" pitchFamily="2" charset="-122"/>
                <a:cs typeface="Times New Roman" panose="02020603050405020304" pitchFamily="18" charset="0"/>
              </a:rPr>
              <a:t>1</a:t>
            </a:r>
            <a:r>
              <a:rPr lang="zh-CN" sz="2000" b="0">
                <a:latin typeface="Calibri" panose="020F0502020204030204" pitchFamily="34" charset="0"/>
                <a:ea typeface="宋体" panose="02010600030101010101" pitchFamily="2" charset="-122"/>
              </a:rPr>
              <a:t>、定额说明的变化第二章</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矿山法隧道初期支护</a:t>
            </a:r>
            <a:r>
              <a:rPr lang="zh-CN" sz="2000" b="0">
                <a:ea typeface="宋体" panose="02010600030101010101" pitchFamily="2" charset="-122"/>
              </a:rPr>
              <a:t>           本章删除说明</a:t>
            </a:r>
            <a:r>
              <a:rPr lang="zh-CN" sz="2000" b="0">
                <a:ea typeface="宋体" panose="02010600030101010101" pitchFamily="2" charset="-122"/>
                <a:cs typeface="Times New Roman" panose="02020603050405020304" pitchFamily="18" charset="0"/>
              </a:rPr>
              <a:t>“管棚长度按40m以内考虑，超过40m时可作调整”。</a:t>
            </a:r>
            <a:r>
              <a:rPr lang="zh-CN" sz="2000" b="0">
                <a:ea typeface="宋体" panose="02010600030101010101" pitchFamily="2" charset="-122"/>
              </a:rPr>
              <a:t>         本章新增补充大管棚定额的说明：          大管棚超前支护法，是一种在软弱围岩中进行隧道掘进的。在软岩隧道施工中穿越破碎带、松散带、软弱地层，涌水、涌砂层等。</a:t>
            </a:r>
            <a:r>
              <a:rPr lang="zh-CN" sz="2000" b="0">
                <a:ea typeface="宋体" panose="02010600030101010101" pitchFamily="2" charset="-122"/>
                <a:cs typeface="Times New Roman" panose="02020603050405020304" pitchFamily="18" charset="0"/>
              </a:rPr>
              <a:t>    1. 大管棚根据不同孔径按钻机成孔、套管跟进成孔、夯管、顶管四种工艺编制。    2. 大管棚适用于暗挖结构洞内施工，若在洞外作业或地面作业（穿铁路路基）时，人工、机械消耗量乘以系数0.9。    3. 大管棚的土方外弃执行土石方工程相应子目。    4. 大管棚主材规格、壁厚与设计不同时，允许换算；管内不含填充材料，可另行计算。    5. 大管棚不分土质类别综合编制。管棚如遇岩石钻孔，费用另行计取。</a:t>
            </a:r>
            <a:endParaRPr lang="zh-CN" altLang="en-US" sz="2000"/>
          </a:p>
        </p:txBody>
      </p:sp>
    </p:spTree>
  </p:cSld>
  <p:clrMapOvr>
    <a:masterClrMapping/>
  </p:clrMapOvr>
  <p:transition>
    <p:random/>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270000" y="782320"/>
            <a:ext cx="6374765" cy="2553335"/>
          </a:xfrm>
          <a:prstGeom prst="rect">
            <a:avLst/>
          </a:prstGeom>
          <a:noFill/>
          <a:ln w="9525">
            <a:noFill/>
          </a:ln>
        </p:spPr>
        <p:txBody>
          <a:bodyPr wrap="square">
            <a:spAutoFit/>
          </a:bodyPr>
          <a:p>
            <a:pPr marL="0" indent="266700"/>
            <a:r>
              <a:rPr lang="zh-CN" sz="2000" b="0">
                <a:latin typeface="Calibri" panose="020F0502020204030204" pitchFamily="34" charset="0"/>
                <a:ea typeface="宋体" panose="02010600030101010101" pitchFamily="2" charset="-122"/>
              </a:rPr>
              <a:t>本章新增钢支撑的相关说明：</a:t>
            </a:r>
            <a:endParaRPr lang="zh-CN" sz="2000" b="0">
              <a:latin typeface="Calibri" panose="020F0502020204030204" pitchFamily="34" charset="0"/>
              <a:ea typeface="宋体" panose="02010600030101010101" pitchFamily="2" charset="-122"/>
            </a:endParaRPr>
          </a:p>
          <a:p>
            <a:pPr marL="0" indent="266700"/>
            <a:r>
              <a:rPr lang="zh-CN" sz="2000" b="0">
                <a:ea typeface="宋体" panose="02010600030101010101" pitchFamily="2" charset="-122"/>
              </a:rPr>
              <a:t>            临时钢支撑仍执行钢支撑相应定额项目。若临时钢支撑不具有再次使用价值时，可扣除钢支撑残值后一次摊销处理。</a:t>
            </a:r>
            <a:endParaRPr lang="zh-CN" sz="2000" b="0">
              <a:ea typeface="宋体" panose="02010600030101010101" pitchFamily="2" charset="-122"/>
            </a:endParaRPr>
          </a:p>
          <a:p>
            <a:pPr marL="0" indent="266700"/>
            <a:r>
              <a:rPr lang="zh-CN" sz="2000" b="0">
                <a:ea typeface="宋体" panose="02010600030101010101" pitchFamily="2" charset="-122"/>
              </a:rPr>
              <a:t>           钢支撑中未包含连接钢筋数量，连接钢筋执行本定额中《钢筋工程》相应定额项目。</a:t>
            </a:r>
            <a:endParaRPr lang="zh-CN" altLang="en-US" sz="2000"/>
          </a:p>
        </p:txBody>
      </p:sp>
    </p:spTree>
  </p:cSld>
  <p:clrMapOvr>
    <a:masterClrMapping/>
  </p:clrMapOvr>
  <p:transition>
    <p:random/>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004570" y="997585"/>
            <a:ext cx="7212330" cy="5015865"/>
          </a:xfrm>
          <a:prstGeom prst="rect">
            <a:avLst/>
          </a:prstGeom>
          <a:noFill/>
          <a:ln w="9525">
            <a:noFill/>
          </a:ln>
        </p:spPr>
        <p:txBody>
          <a:bodyPr wrap="square">
            <a:spAutoFit/>
          </a:bodyPr>
          <a:p>
            <a:pPr marL="0" indent="266700"/>
            <a:r>
              <a:rPr lang="zh-CN" sz="2000" b="0">
                <a:latin typeface="Calibri" panose="020F0502020204030204" pitchFamily="34" charset="0"/>
                <a:ea typeface="宋体" panose="02010600030101010101" pitchFamily="2" charset="-122"/>
              </a:rPr>
              <a:t>第四章</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疏散平台（属于新增章节）</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本章新增补充说明：</a:t>
            </a:r>
            <a:r>
              <a:rPr lang="zh-CN" sz="2000" b="0">
                <a:ea typeface="宋体" panose="02010600030101010101" pitchFamily="2" charset="-122"/>
              </a:rPr>
              <a:t>                疏散平台包括混凝土定型化学锚栓安装、疏散平台安装、疏散平台扶手安装、爬梯安装、疏散平台导向标识安装等，共6节12个子目。</a:t>
            </a:r>
            <a:endParaRPr lang="zh-CN" sz="2000" b="0">
              <a:ea typeface="宋体" panose="02010600030101010101" pitchFamily="2" charset="-122"/>
            </a:endParaRPr>
          </a:p>
          <a:p>
            <a:pPr marL="0" indent="266700"/>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疏散平台支架及面板均按照水泥基复合材料及钢质材料考虑。</a:t>
            </a:r>
            <a:endParaRPr lang="zh-CN" sz="2000" b="0">
              <a:latin typeface="Calibri" panose="020F0502020204030204" pitchFamily="34" charset="0"/>
              <a:ea typeface="宋体" panose="02010600030101010101" pitchFamily="2" charset="-122"/>
            </a:endParaRPr>
          </a:p>
          <a:p>
            <a:pPr marL="0" indent="266700"/>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爬梯安装分别按照钢爬梯和铝合金爬梯考虑。</a:t>
            </a:r>
            <a:endParaRPr lang="zh-CN" sz="2000" b="0">
              <a:latin typeface="Calibri" panose="020F0502020204030204" pitchFamily="34" charset="0"/>
              <a:ea typeface="宋体" panose="02010600030101010101" pitchFamily="2" charset="-122"/>
            </a:endParaRPr>
          </a:p>
          <a:p>
            <a:pPr marL="0" indent="266700"/>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钢面板按照</a:t>
            </a:r>
            <a:r>
              <a:rPr lang="en-US" sz="2000" b="0">
                <a:latin typeface="Calibri" panose="020F0502020204030204" pitchFamily="34" charset="0"/>
                <a:ea typeface="宋体" panose="02010600030101010101" pitchFamily="2" charset="-122"/>
                <a:cs typeface="Times New Roman" panose="02020603050405020304" pitchFamily="18" charset="0"/>
              </a:rPr>
              <a:t>1m</a:t>
            </a:r>
            <a:r>
              <a:rPr lang="en-US" sz="2000" b="0">
                <a:latin typeface="Calibri" panose="020F0502020204030204" pitchFamily="34" charset="0"/>
                <a:ea typeface="宋体" panose="02010600030101010101" pitchFamily="2" charset="-122"/>
              </a:rPr>
              <a:t>×1m×0.04m</a:t>
            </a:r>
            <a:r>
              <a:rPr lang="zh-CN" sz="2000" b="0">
                <a:latin typeface="Calibri" panose="020F0502020204030204" pitchFamily="34" charset="0"/>
                <a:ea typeface="宋体" panose="02010600030101010101" pitchFamily="2" charset="-122"/>
              </a:rPr>
              <a:t>规格计算重量。</a:t>
            </a:r>
            <a:endParaRPr lang="zh-CN" sz="2000" b="0">
              <a:latin typeface="Calibri" panose="020F0502020204030204" pitchFamily="34" charset="0"/>
              <a:ea typeface="宋体" panose="02010600030101010101" pitchFamily="2" charset="-122"/>
            </a:endParaRPr>
          </a:p>
          <a:p>
            <a:pPr marL="0" indent="266700"/>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水泥基复合材料面板的厚度按</a:t>
            </a:r>
            <a:r>
              <a:rPr lang="en-US" sz="2000" b="0">
                <a:latin typeface="Calibri" panose="020F0502020204030204" pitchFamily="34" charset="0"/>
                <a:ea typeface="宋体" panose="02010600030101010101" pitchFamily="2" charset="-122"/>
                <a:cs typeface="Times New Roman" panose="02020603050405020304" pitchFamily="18" charset="0"/>
              </a:rPr>
              <a:t>5cm</a:t>
            </a:r>
            <a:r>
              <a:rPr lang="zh-CN" sz="2000" b="0">
                <a:latin typeface="Calibri" panose="020F0502020204030204" pitchFamily="34" charset="0"/>
                <a:ea typeface="宋体" panose="02010600030101010101" pitchFamily="2" charset="-122"/>
              </a:rPr>
              <a:t>考虑，如与设计规定不同时，可以调整。</a:t>
            </a:r>
            <a:endParaRPr lang="zh-CN" altLang="en-US" sz="2000"/>
          </a:p>
        </p:txBody>
      </p:sp>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p:cNvSpPr>
          <p:nvPr>
            <p:ph type="body" idx="4294967295"/>
          </p:nvPr>
        </p:nvSpPr>
        <p:spPr>
          <a:xfrm>
            <a:off x="250825" y="613410"/>
            <a:ext cx="8642350" cy="5711190"/>
          </a:xfrm>
        </p:spPr>
        <p:txBody>
          <a:bodyPr/>
          <a:lstStyle/>
          <a:p>
            <a:pPr>
              <a:lnSpc>
                <a:spcPct val="105000"/>
              </a:lnSpc>
              <a:spcBef>
                <a:spcPct val="25000"/>
              </a:spcBef>
              <a:buFont typeface="Wingdings 2" panose="05020102010507070707" pitchFamily="18" charset="2"/>
              <a:buNone/>
            </a:pPr>
            <a:endParaRPr lang="zh-CN" altLang="en-US" sz="2200" b="1" smtClean="0">
              <a:latin typeface="宋体" panose="02010600030101010101" pitchFamily="2" charset="-122"/>
            </a:endParaRPr>
          </a:p>
          <a:p>
            <a:endParaRPr lang="zh-CN" altLang="en-US" sz="2200" b="1" smtClean="0">
              <a:latin typeface="宋体" panose="02010600030101010101" pitchFamily="2" charset="-122"/>
            </a:endParaRPr>
          </a:p>
        </p:txBody>
      </p:sp>
      <p:sp>
        <p:nvSpPr>
          <p:cNvPr id="4" name="文本框 3"/>
          <p:cNvSpPr txBox="1"/>
          <p:nvPr/>
        </p:nvSpPr>
        <p:spPr>
          <a:xfrm>
            <a:off x="1085850" y="1012825"/>
            <a:ext cx="7138670" cy="4892675"/>
          </a:xfrm>
          <a:prstGeom prst="rect">
            <a:avLst/>
          </a:prstGeom>
          <a:noFill/>
          <a:ln w="9525">
            <a:noFill/>
          </a:ln>
        </p:spPr>
        <p:txBody>
          <a:bodyPr wrap="square">
            <a:spAutoFit/>
          </a:bodyPr>
          <a:p>
            <a:pPr marL="0" indent="266700"/>
            <a:r>
              <a:rPr lang="en-US" altLang="zh-CN" sz="2400" b="0">
                <a:latin typeface="Calibri" panose="020F0502020204030204" pitchFamily="34" charset="0"/>
                <a:ea typeface="宋体" panose="02010600030101010101" pitchFamily="2" charset="-122"/>
              </a:rPr>
              <a:t>      </a:t>
            </a:r>
            <a:r>
              <a:rPr lang="zh-CN" sz="2400" b="0">
                <a:latin typeface="Calibri" panose="020F0502020204030204" pitchFamily="34" charset="0"/>
                <a:ea typeface="宋体" panose="02010600030101010101" pitchFamily="2" charset="-122"/>
              </a:rPr>
              <a:t>增加补充</a:t>
            </a:r>
            <a:r>
              <a:rPr lang="zh-CN" sz="2400" b="0">
                <a:latin typeface="Calibri" panose="020F0502020204030204" pitchFamily="34" charset="0"/>
                <a:ea typeface="宋体" panose="02010600030101010101" pitchFamily="2" charset="-122"/>
                <a:cs typeface="Times New Roman" panose="02020603050405020304" pitchFamily="18" charset="0"/>
              </a:rPr>
              <a:t>“凿地下连续墙超灌混凝土”、“型钢水泥土搅拌墙”、“陆上挖掘机打拔槽型钢板桩”、“打拔拉森钢板桩（</a:t>
            </a:r>
            <a:r>
              <a:rPr lang="en-US" sz="2400" b="0">
                <a:latin typeface="Calibri" panose="020F0502020204030204" pitchFamily="34" charset="0"/>
                <a:ea typeface="宋体" panose="02010600030101010101" pitchFamily="2" charset="-122"/>
              </a:rPr>
              <a:t>SP-IV</a:t>
            </a:r>
            <a:r>
              <a:rPr lang="zh-CN" sz="2400" b="0">
                <a:latin typeface="Calibri" panose="020F0502020204030204" pitchFamily="34" charset="0"/>
                <a:ea typeface="宋体" panose="02010600030101010101" pitchFamily="2" charset="-122"/>
              </a:rPr>
              <a:t>型）”定额项目（</a:t>
            </a:r>
            <a:r>
              <a:rPr lang="en-US" sz="2400" b="0">
                <a:latin typeface="Calibri" panose="020F0502020204030204" pitchFamily="34" charset="0"/>
                <a:ea typeface="宋体" panose="02010600030101010101" pitchFamily="2" charset="-122"/>
              </a:rPr>
              <a:t>9</a:t>
            </a:r>
            <a:r>
              <a:rPr lang="zh-CN" sz="2400" b="0">
                <a:latin typeface="Calibri" panose="020F0502020204030204" pitchFamily="34" charset="0"/>
                <a:ea typeface="宋体" panose="02010600030101010101" pitchFamily="2" charset="-122"/>
              </a:rPr>
              <a:t>个）。借用《湖北省建设工程公共专业消耗量定额及全费用基价表》第二章 地基处理与边坡支护工程二、基坑支护与边坡工程中的相关定额项目。</a:t>
            </a:r>
            <a:endParaRPr lang="zh-CN" sz="2400" b="0">
              <a:latin typeface="Calibri" panose="020F0502020204030204" pitchFamily="34" charset="0"/>
              <a:ea typeface="宋体" panose="02010600030101010101" pitchFamily="2" charset="-122"/>
            </a:endParaRPr>
          </a:p>
          <a:p>
            <a:pPr marL="0" indent="266700"/>
            <a:r>
              <a:rPr lang="en-US" sz="2400" b="0">
                <a:latin typeface="Calibri" panose="020F0502020204030204" pitchFamily="34" charset="0"/>
                <a:ea typeface="宋体" panose="02010600030101010101" pitchFamily="2" charset="-122"/>
                <a:cs typeface="Times New Roman" panose="02020603050405020304" pitchFamily="18" charset="0"/>
              </a:rPr>
              <a:t>           2.3.4 </a:t>
            </a:r>
            <a:r>
              <a:rPr lang="zh-CN" sz="2400" b="0">
                <a:latin typeface="Calibri" panose="020F0502020204030204" pitchFamily="34" charset="0"/>
                <a:ea typeface="宋体" panose="02010600030101010101" pitchFamily="2" charset="-122"/>
              </a:rPr>
              <a:t>可回收式锚索定额项目中的“压浆”子目，</a:t>
            </a:r>
            <a:r>
              <a:rPr lang="zh-CN" sz="2400" b="0">
                <a:ea typeface="宋体" panose="02010600030101010101" pitchFamily="2" charset="-122"/>
              </a:rPr>
              <a:t>其他机械费76.799元，占机械费比例为33%，结合对相关工程项目施工实际调查了解，可回收式锚索注浆机械只有灰浆搅拌机和注浆机，没有其他的特殊机具（施工方案备查），本次修编取消该子目中的其他机械费。</a:t>
            </a:r>
            <a:endParaRPr lang="zh-CN" altLang="en-US" sz="2400"/>
          </a:p>
        </p:txBody>
      </p:sp>
    </p:spTree>
  </p:cSld>
  <p:clrMapOvr>
    <a:masterClrMapping/>
  </p:clrMapOvr>
  <p:transition>
    <p:random/>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194435" y="1308100"/>
            <a:ext cx="6437630" cy="2553335"/>
          </a:xfrm>
          <a:prstGeom prst="rect">
            <a:avLst/>
          </a:prstGeom>
          <a:noFill/>
          <a:ln w="9525">
            <a:noFill/>
          </a:ln>
        </p:spPr>
        <p:txBody>
          <a:bodyPr wrap="square">
            <a:spAutoFit/>
          </a:bodyPr>
          <a:p>
            <a:pPr marL="0" indent="266700"/>
            <a:r>
              <a:rPr lang="zh-CN" sz="2000" b="0">
                <a:latin typeface="Calibri" panose="020F0502020204030204" pitchFamily="34" charset="0"/>
                <a:ea typeface="宋体" panose="02010600030101010101" pitchFamily="2" charset="-122"/>
              </a:rPr>
              <a:t>第六章</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防水、回填、拆除工程</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本章新增补充说明：</a:t>
            </a:r>
            <a:endParaRPr lang="zh-CN" sz="2000" b="0">
              <a:latin typeface="Calibri" panose="020F0502020204030204" pitchFamily="34" charset="0"/>
              <a:ea typeface="宋体" panose="02010600030101010101" pitchFamily="2" charset="-122"/>
            </a:endParaRPr>
          </a:p>
          <a:p>
            <a:pPr marL="0" indent="266700"/>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a:t>
            </a:r>
            <a:r>
              <a:rPr lang="zh-CN" sz="2000" b="0">
                <a:ea typeface="宋体" panose="02010600030101010101" pitchFamily="2" charset="-122"/>
              </a:rPr>
              <a:t>隧道防水工程中执行本册定额所列项目时，如有设计按规范要求外另要求施工的防水加强层，防水加强层面积需单独计算；按照施工规范要求的所有搭接已综合考虑在定额消耗量中，不再另行计算面积。</a:t>
            </a:r>
            <a:endParaRPr lang="zh-CN" altLang="en-US" sz="2000"/>
          </a:p>
        </p:txBody>
      </p:sp>
    </p:spTree>
  </p:cSld>
  <p:clrMapOvr>
    <a:masterClrMapping/>
  </p:clrMapOvr>
  <p:transition>
    <p:random/>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927735" y="911860"/>
            <a:ext cx="7505065" cy="5323205"/>
          </a:xfrm>
          <a:prstGeom prst="rect">
            <a:avLst/>
          </a:prstGeom>
          <a:noFill/>
          <a:ln w="9525">
            <a:noFill/>
          </a:ln>
        </p:spPr>
        <p:txBody>
          <a:bodyPr wrap="square">
            <a:spAutoFit/>
          </a:bodyPr>
          <a:p>
            <a:pPr marL="0" indent="266700"/>
            <a:r>
              <a:rPr lang="zh-CN" sz="2000" b="0">
                <a:latin typeface="Calibri" panose="020F0502020204030204" pitchFamily="34" charset="0"/>
                <a:ea typeface="宋体" panose="02010600030101010101" pitchFamily="2" charset="-122"/>
              </a:rPr>
              <a:t>第七章</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盾构机安装、拆除及掘进</a:t>
            </a:r>
            <a:endParaRPr lang="zh-CN" sz="2000" b="0">
              <a:latin typeface="Calibri" panose="020F0502020204030204" pitchFamily="34" charset="0"/>
              <a:ea typeface="宋体" panose="02010600030101010101" pitchFamily="2" charset="-122"/>
            </a:endParaRPr>
          </a:p>
          <a:p>
            <a:pPr marL="0" indent="266700"/>
            <a:r>
              <a:rPr lang="zh-CN" sz="2000" b="0">
                <a:ea typeface="宋体" panose="02010600030101010101" pitchFamily="2" charset="-122"/>
              </a:rPr>
              <a:t>本章新增补充说明如下：</a:t>
            </a:r>
            <a:endParaRPr lang="zh-CN" sz="2000" b="0">
              <a:ea typeface="宋体" panose="02010600030101010101" pitchFamily="2" charset="-122"/>
            </a:endParaRPr>
          </a:p>
          <a:p>
            <a:pPr marL="0" indent="266700"/>
            <a:r>
              <a:rPr lang="zh-CN" sz="2000" b="0">
                <a:ea typeface="宋体" panose="02010600030101010101" pitchFamily="2" charset="-122"/>
              </a:rPr>
              <a:t>              盾构机在掘进过程中如需中途开仓换刀，其费用另计。</a:t>
            </a:r>
            <a:endParaRPr lang="zh-CN" sz="2000" b="0">
              <a:ea typeface="宋体" panose="02010600030101010101" pitchFamily="2" charset="-122"/>
            </a:endParaRPr>
          </a:p>
          <a:p>
            <a:pPr marL="0" indent="266700"/>
            <a:r>
              <a:rPr lang="en-US" sz="2000" b="0">
                <a:latin typeface="宋体" panose="02010600030101010101" pitchFamily="2" charset="-122"/>
                <a:ea typeface="宋体" panose="02010600030101010101" pitchFamily="2" charset="-122"/>
              </a:rPr>
              <a:t>      </a:t>
            </a:r>
            <a:r>
              <a:rPr lang="zh-CN" sz="2000" b="0">
                <a:ea typeface="宋体" panose="02010600030101010101" pitchFamily="2" charset="-122"/>
              </a:rPr>
              <a:t>采用水力出土和泥水平衡盾构掘进时，井口到泥浆沉淀池的管路铺设费用按实另计。泥水平衡盾构掘进所需泥水系统的制作、安拆费用另计。</a:t>
            </a:r>
            <a:endParaRPr lang="zh-CN" sz="2000" b="0">
              <a:ea typeface="宋体" panose="02010600030101010101" pitchFamily="2" charset="-122"/>
            </a:endParaRPr>
          </a:p>
          <a:p>
            <a:pPr marL="0" indent="266700"/>
            <a:r>
              <a:rPr lang="zh-CN" sz="2000" b="0">
                <a:ea typeface="宋体" panose="02010600030101010101" pitchFamily="2" charset="-122"/>
              </a:rPr>
              <a:t>             给排水隧道的盾构壳体废弃费用另计。</a:t>
            </a:r>
            <a:endParaRPr lang="zh-CN" sz="2000" b="0">
              <a:ea typeface="宋体" panose="02010600030101010101" pitchFamily="2" charset="-122"/>
            </a:endParaRPr>
          </a:p>
          <a:p>
            <a:pPr marL="0" indent="266700"/>
            <a:r>
              <a:rPr lang="zh-CN" sz="2000" b="0">
                <a:ea typeface="宋体" panose="02010600030101010101" pitchFamily="2" charset="-122"/>
              </a:rPr>
              <a:t>            盾构掘进定额中已综合考虑了管片的宽度和成环块数等因素，执行定额时不作调整。</a:t>
            </a:r>
            <a:endParaRPr lang="zh-CN" sz="2000" b="0">
              <a:ea typeface="宋体" panose="02010600030101010101" pitchFamily="2" charset="-122"/>
            </a:endParaRPr>
          </a:p>
          <a:p>
            <a:pPr marL="0" indent="266700"/>
            <a:r>
              <a:rPr lang="zh-CN" sz="2000" b="0">
                <a:ea typeface="宋体" panose="02010600030101010101" pitchFamily="2" charset="-122"/>
              </a:rPr>
              <a:t>           盾构掘进定额中含贯通测量费用，不包括设置平面控制网、高程控制网、过江水准及方向、高程传递等测量，发生时费用另计。</a:t>
            </a:r>
            <a:endParaRPr lang="zh-CN" altLang="en-US" sz="2000"/>
          </a:p>
        </p:txBody>
      </p:sp>
    </p:spTree>
  </p:cSld>
  <p:clrMapOvr>
    <a:masterClrMapping/>
  </p:clrMapOvr>
  <p:transition>
    <p:random/>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017270" y="1235710"/>
            <a:ext cx="6906895" cy="3169285"/>
          </a:xfrm>
          <a:prstGeom prst="rect">
            <a:avLst/>
          </a:prstGeom>
          <a:noFill/>
          <a:ln w="9525">
            <a:noFill/>
          </a:ln>
        </p:spPr>
        <p:txBody>
          <a:bodyPr wrap="square">
            <a:spAutoFit/>
          </a:bodyPr>
          <a:p>
            <a:pPr marL="0" indent="266700"/>
            <a:r>
              <a:rPr lang="zh-CN" sz="2000" b="1">
                <a:latin typeface="Calibri" panose="020F0502020204030204" pitchFamily="34" charset="0"/>
                <a:ea typeface="宋体" panose="02010600030101010101" pitchFamily="2" charset="-122"/>
              </a:rPr>
              <a:t>第九章</a:t>
            </a:r>
            <a:r>
              <a:rPr lang="en-US" sz="2000" b="1">
                <a:latin typeface="Calibri" panose="020F0502020204030204" pitchFamily="34" charset="0"/>
                <a:ea typeface="宋体" panose="02010600030101010101" pitchFamily="2" charset="-122"/>
                <a:cs typeface="Times New Roman" panose="02020603050405020304" pitchFamily="18" charset="0"/>
              </a:rPr>
              <a:t>  </a:t>
            </a:r>
            <a:r>
              <a:rPr lang="zh-CN" sz="2000" b="1">
                <a:latin typeface="Calibri" panose="020F0502020204030204" pitchFamily="34" charset="0"/>
                <a:ea typeface="宋体" panose="02010600030101010101" pitchFamily="2" charset="-122"/>
              </a:rPr>
              <a:t>盾构其他工程</a:t>
            </a:r>
            <a:r>
              <a:rPr lang="zh-CN" sz="2000" b="0">
                <a:ea typeface="宋体" panose="02010600030101010101" pitchFamily="2" charset="-122"/>
              </a:rPr>
              <a:t>            本章新增补充说明如下：衬砌壁后压浆中的压浆材料与定额不同时，可以据实调整。压浆中的材料消耗量未考虑充填系数，充填系数依据相关规范和设计确定。</a:t>
            </a:r>
            <a:endParaRPr lang="zh-CN" sz="2000" b="0">
              <a:ea typeface="宋体" panose="02010600030101010101" pitchFamily="2" charset="-122"/>
            </a:endParaRPr>
          </a:p>
          <a:p>
            <a:pPr marL="0" indent="266700"/>
            <a:endParaRPr lang="zh-CN" sz="2000" b="0">
              <a:latin typeface="Calibri" panose="020F0502020204030204" pitchFamily="34" charset="0"/>
              <a:ea typeface="宋体" panose="02010600030101010101" pitchFamily="2" charset="-122"/>
            </a:endParaRPr>
          </a:p>
          <a:p>
            <a:pPr marL="0" indent="266700"/>
            <a:endParaRPr lang="zh-CN" sz="2000" b="0">
              <a:latin typeface="Calibri" panose="020F0502020204030204" pitchFamily="34" charset="0"/>
              <a:ea typeface="宋体" panose="02010600030101010101" pitchFamily="2" charset="-122"/>
            </a:endParaRPr>
          </a:p>
          <a:p>
            <a:pPr marL="0" indent="266700"/>
            <a:r>
              <a:rPr lang="zh-CN" sz="2000" b="1">
                <a:latin typeface="Calibri" panose="020F0502020204030204" pitchFamily="34" charset="0"/>
                <a:ea typeface="宋体" panose="02010600030101010101" pitchFamily="2" charset="-122"/>
              </a:rPr>
              <a:t>   第十章</a:t>
            </a:r>
            <a:r>
              <a:rPr lang="en-US" sz="2000" b="1">
                <a:latin typeface="Calibri" panose="020F0502020204030204" pitchFamily="34" charset="0"/>
                <a:ea typeface="宋体" panose="02010600030101010101" pitchFamily="2" charset="-122"/>
                <a:cs typeface="Times New Roman" panose="02020603050405020304" pitchFamily="18" charset="0"/>
              </a:rPr>
              <a:t>  </a:t>
            </a:r>
            <a:r>
              <a:rPr lang="zh-CN" sz="2000" b="1">
                <a:latin typeface="Calibri" panose="020F0502020204030204" pitchFamily="34" charset="0"/>
                <a:ea typeface="宋体" panose="02010600030101010101" pitchFamily="2" charset="-122"/>
              </a:rPr>
              <a:t>措施项目工程</a:t>
            </a:r>
            <a:r>
              <a:rPr lang="zh-CN" sz="2000" b="0">
                <a:ea typeface="宋体" panose="02010600030101010101" pitchFamily="2" charset="-122"/>
              </a:rPr>
              <a:t>            本章新增补充说明如下：洞长在200m以内的短隧道，一般不考虑洞内通风。如经批准的施工组织设计要求必须通风时，按定额规定计算。</a:t>
            </a:r>
            <a:endParaRPr lang="zh-CN" altLang="en-US" sz="2000"/>
          </a:p>
        </p:txBody>
      </p:sp>
    </p:spTree>
  </p:cSld>
  <p:clrMapOvr>
    <a:masterClrMapping/>
  </p:clrMapOvr>
  <p:transition>
    <p:random/>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927100" y="1310640"/>
            <a:ext cx="6718300" cy="2861310"/>
          </a:xfrm>
          <a:prstGeom prst="rect">
            <a:avLst/>
          </a:prstGeom>
          <a:noFill/>
          <a:ln w="9525">
            <a:noFill/>
          </a:ln>
        </p:spPr>
        <p:txBody>
          <a:bodyPr wrap="square">
            <a:spAutoFit/>
          </a:bodyPr>
          <a:p>
            <a:pPr marL="0" indent="266700"/>
            <a:r>
              <a:rPr lang="en-US" sz="2000" b="0">
                <a:latin typeface="Calibri" panose="020F0502020204030204" pitchFamily="34" charset="0"/>
                <a:ea typeface="宋体" panose="02010600030101010101" pitchFamily="2" charset="-122"/>
                <a:cs typeface="Times New Roman" panose="02020603050405020304" pitchFamily="18" charset="0"/>
              </a:rPr>
              <a:t>2</a:t>
            </a:r>
            <a:r>
              <a:rPr lang="zh-CN" sz="2000" b="0">
                <a:latin typeface="Calibri" panose="020F0502020204030204" pitchFamily="34" charset="0"/>
                <a:ea typeface="宋体" panose="02010600030101010101" pitchFamily="2" charset="-122"/>
              </a:rPr>
              <a:t>、工程量计算规则的主要变化</a:t>
            </a:r>
            <a:endParaRPr lang="zh-CN" sz="2000" b="0">
              <a:latin typeface="Calibri" panose="020F0502020204030204" pitchFamily="34" charset="0"/>
              <a:ea typeface="宋体" panose="02010600030101010101" pitchFamily="2" charset="-122"/>
            </a:endParaRPr>
          </a:p>
          <a:p>
            <a:pPr marL="0" indent="266700"/>
            <a:r>
              <a:rPr lang="zh-CN" sz="2000" b="0">
                <a:latin typeface="Calibri" panose="020F0502020204030204" pitchFamily="34" charset="0"/>
                <a:ea typeface="宋体" panose="02010600030101010101" pitchFamily="2" charset="-122"/>
              </a:rPr>
              <a:t>第二章</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矿山法隧道初期支护</a:t>
            </a:r>
            <a:endParaRPr lang="zh-CN" sz="2000" b="0">
              <a:latin typeface="Calibri" panose="020F0502020204030204" pitchFamily="34" charset="0"/>
              <a:ea typeface="宋体" panose="02010600030101010101" pitchFamily="2" charset="-122"/>
            </a:endParaRPr>
          </a:p>
          <a:p>
            <a:pPr marL="0" indent="266700"/>
            <a:r>
              <a:rPr lang="zh-CN" sz="2000" b="0">
                <a:ea typeface="宋体" panose="02010600030101010101" pitchFamily="2" charset="-122"/>
              </a:rPr>
              <a:t>             本章新增补充</a:t>
            </a:r>
            <a:r>
              <a:rPr lang="zh-CN" sz="2000" b="0">
                <a:ea typeface="宋体" panose="02010600030101010101" pitchFamily="2" charset="-122"/>
                <a:cs typeface="Times New Roman" panose="02020603050405020304" pitchFamily="18" charset="0"/>
              </a:rPr>
              <a:t>“大管棚”定额的工程量计算规则：</a:t>
            </a:r>
            <a:r>
              <a:rPr lang="zh-CN" sz="2000" b="0">
                <a:ea typeface="宋体" panose="02010600030101010101" pitchFamily="2" charset="-122"/>
              </a:rPr>
              <a:t>大管棚按设计图示尺寸以长度</a:t>
            </a:r>
            <a:r>
              <a:rPr lang="zh-CN" sz="2000" b="0">
                <a:ea typeface="宋体" panose="02010600030101010101" pitchFamily="2" charset="-122"/>
                <a:cs typeface="Times New Roman" panose="02020603050405020304" pitchFamily="18" charset="0"/>
              </a:rPr>
              <a:t>“m”为单位计算。</a:t>
            </a:r>
            <a:endParaRPr lang="zh-CN" sz="2000" b="0">
              <a:ea typeface="宋体" panose="02010600030101010101" pitchFamily="2" charset="-122"/>
              <a:cs typeface="Times New Roman" panose="02020603050405020304" pitchFamily="18" charset="0"/>
            </a:endParaRPr>
          </a:p>
          <a:p>
            <a:pPr marL="0" indent="266700"/>
            <a:r>
              <a:rPr lang="zh-CN" sz="2000" b="0">
                <a:ea typeface="宋体" panose="02010600030101010101" pitchFamily="2" charset="-122"/>
              </a:rPr>
              <a:t>            本章新增补充</a:t>
            </a:r>
            <a:r>
              <a:rPr lang="zh-CN" sz="2000" b="0">
                <a:ea typeface="宋体" panose="02010600030101010101" pitchFamily="2" charset="-122"/>
                <a:cs typeface="Times New Roman" panose="02020603050405020304" pitchFamily="18" charset="0"/>
              </a:rPr>
              <a:t>“钢支撑”定额的工程量计算规则：</a:t>
            </a:r>
            <a:r>
              <a:rPr lang="zh-CN" sz="2000" b="0">
                <a:ea typeface="宋体" panose="02010600030101010101" pitchFamily="2" charset="-122"/>
              </a:rPr>
              <a:t>钢支撑按设计图示尺寸理论质量以重量计算。</a:t>
            </a:r>
            <a:endParaRPr lang="zh-CN" altLang="en-US" sz="2000"/>
          </a:p>
        </p:txBody>
      </p:sp>
    </p:spTree>
  </p:cSld>
  <p:clrMapOvr>
    <a:masterClrMapping/>
  </p:clrMapOvr>
  <p:transition>
    <p:random/>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245235" y="1306830"/>
            <a:ext cx="6680200" cy="4092575"/>
          </a:xfrm>
          <a:prstGeom prst="rect">
            <a:avLst/>
          </a:prstGeom>
          <a:noFill/>
          <a:ln w="9525">
            <a:noFill/>
          </a:ln>
        </p:spPr>
        <p:txBody>
          <a:bodyPr wrap="square">
            <a:spAutoFit/>
          </a:bodyPr>
          <a:p>
            <a:pPr marL="0" indent="266700"/>
            <a:r>
              <a:rPr lang="zh-CN" sz="2000" b="0">
                <a:latin typeface="Calibri" panose="020F0502020204030204" pitchFamily="34" charset="0"/>
                <a:ea typeface="宋体" panose="02010600030101010101" pitchFamily="2" charset="-122"/>
              </a:rPr>
              <a:t>第四章</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疏散平台</a:t>
            </a:r>
            <a:endParaRPr lang="zh-CN" sz="2000" b="0">
              <a:latin typeface="Calibri" panose="020F0502020204030204" pitchFamily="34" charset="0"/>
              <a:ea typeface="宋体" panose="02010600030101010101" pitchFamily="2" charset="-122"/>
            </a:endParaRPr>
          </a:p>
          <a:p>
            <a:pPr marL="0" indent="266700"/>
            <a:r>
              <a:rPr lang="zh-CN" sz="2000" b="0">
                <a:ea typeface="宋体" panose="02010600030101010101" pitchFamily="2" charset="-122"/>
              </a:rPr>
              <a:t>              本章新增补充</a:t>
            </a:r>
            <a:r>
              <a:rPr lang="en-US" sz="2000" b="0">
                <a:latin typeface="宋体" panose="02010600030101010101" pitchFamily="2" charset="-122"/>
                <a:ea typeface="宋体" panose="02010600030101010101" pitchFamily="2" charset="-122"/>
                <a:cs typeface="Times New Roman" panose="02020603050405020304" pitchFamily="18" charset="0"/>
              </a:rPr>
              <a:t>“</a:t>
            </a:r>
            <a:r>
              <a:rPr lang="zh-CN" sz="2000" b="0">
                <a:latin typeface="Calibri" panose="020F0502020204030204" pitchFamily="34" charset="0"/>
                <a:ea typeface="宋体" panose="02010600030101010101" pitchFamily="2" charset="-122"/>
              </a:rPr>
              <a:t>疏散平台</a:t>
            </a:r>
            <a:r>
              <a:rPr lang="zh-CN" sz="2000" b="0">
                <a:ea typeface="宋体" panose="02010600030101010101" pitchFamily="2" charset="-122"/>
                <a:cs typeface="Times New Roman" panose="02020603050405020304" pitchFamily="18" charset="0"/>
              </a:rPr>
              <a:t>”相关定额的</a:t>
            </a:r>
            <a:r>
              <a:rPr lang="zh-CN" sz="2000" b="0">
                <a:ea typeface="宋体" panose="02010600030101010101" pitchFamily="2" charset="-122"/>
              </a:rPr>
              <a:t>工程量计算规则：</a:t>
            </a:r>
            <a:r>
              <a:rPr lang="zh-CN" sz="2000" b="0">
                <a:latin typeface="Calibri" panose="020F0502020204030204" pitchFamily="34" charset="0"/>
                <a:ea typeface="宋体" panose="02010600030101010101" pitchFamily="2" charset="-122"/>
              </a:rPr>
              <a:t>             混凝土定型化学锚栓安装按设计图示数量计算。</a:t>
            </a:r>
            <a:endParaRPr lang="zh-CN" sz="2000" b="0">
              <a:latin typeface="Calibri" panose="020F0502020204030204" pitchFamily="34" charset="0"/>
              <a:ea typeface="宋体" panose="02010600030101010101" pitchFamily="2" charset="-122"/>
            </a:endParaRPr>
          </a:p>
          <a:p>
            <a:pPr marL="0" indent="266700"/>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水泥基复合材料疏散平台支架按设计图示数量以套计算，钢质材料疏散平台支架、疏散平台扶手、爬梯按设计图示尺寸以质量计算。</a:t>
            </a:r>
            <a:endParaRPr lang="zh-CN" sz="2000" b="0">
              <a:latin typeface="Calibri" panose="020F0502020204030204" pitchFamily="34" charset="0"/>
              <a:ea typeface="宋体" panose="02010600030101010101" pitchFamily="2" charset="-122"/>
            </a:endParaRPr>
          </a:p>
          <a:p>
            <a:pPr marL="0" indent="266700"/>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疏散平台面板按设计图示尺寸以面积计算。</a:t>
            </a:r>
            <a:endParaRPr lang="zh-CN" sz="2000" b="0">
              <a:latin typeface="Calibri" panose="020F0502020204030204" pitchFamily="34" charset="0"/>
              <a:ea typeface="宋体" panose="02010600030101010101" pitchFamily="2" charset="-122"/>
            </a:endParaRPr>
          </a:p>
          <a:p>
            <a:pPr marL="0" indent="266700"/>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疏散平台导向标识按设计图示数量计算。</a:t>
            </a:r>
            <a:endParaRPr lang="zh-CN" altLang="en-US" sz="2000"/>
          </a:p>
        </p:txBody>
      </p:sp>
    </p:spTree>
  </p:cSld>
  <p:clrMapOvr>
    <a:masterClrMapping/>
  </p:clrMapOvr>
  <p:transition>
    <p:random/>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774700" y="1272540"/>
            <a:ext cx="7441565" cy="4399915"/>
          </a:xfrm>
          <a:prstGeom prst="rect">
            <a:avLst/>
          </a:prstGeom>
          <a:noFill/>
          <a:ln w="9525">
            <a:noFill/>
          </a:ln>
        </p:spPr>
        <p:txBody>
          <a:bodyPr wrap="square">
            <a:spAutoFit/>
          </a:bodyPr>
          <a:p>
            <a:pPr marL="0" indent="266700"/>
            <a:r>
              <a:rPr lang="zh-CN" sz="2000" b="1">
                <a:latin typeface="Calibri" panose="020F0502020204030204" pitchFamily="34" charset="0"/>
                <a:ea typeface="宋体" panose="02010600030101010101" pitchFamily="2" charset="-122"/>
              </a:rPr>
              <a:t>第六章</a:t>
            </a:r>
            <a:r>
              <a:rPr lang="en-US" sz="2000" b="1">
                <a:latin typeface="Calibri" panose="020F0502020204030204" pitchFamily="34" charset="0"/>
                <a:ea typeface="宋体" panose="02010600030101010101" pitchFamily="2" charset="-122"/>
                <a:cs typeface="Times New Roman" panose="02020603050405020304" pitchFamily="18" charset="0"/>
              </a:rPr>
              <a:t>  </a:t>
            </a:r>
            <a:r>
              <a:rPr lang="zh-CN" sz="2000" b="1">
                <a:latin typeface="Calibri" panose="020F0502020204030204" pitchFamily="34" charset="0"/>
                <a:ea typeface="宋体" panose="02010600030101010101" pitchFamily="2" charset="-122"/>
              </a:rPr>
              <a:t>防水、回填、拆除工程</a:t>
            </a:r>
            <a:endParaRPr lang="zh-CN" sz="2000" b="0">
              <a:latin typeface="Calibri" panose="020F0502020204030204" pitchFamily="34" charset="0"/>
              <a:ea typeface="宋体" panose="02010600030101010101" pitchFamily="2" charset="-122"/>
            </a:endParaRPr>
          </a:p>
          <a:p>
            <a:pPr marL="0" indent="266700"/>
            <a:r>
              <a:rPr lang="zh-CN" sz="2000" b="0">
                <a:ea typeface="宋体" panose="02010600030101010101" pitchFamily="2" charset="-122"/>
              </a:rPr>
              <a:t>                本章新增补充工程量计算规则：</a:t>
            </a:r>
            <a:endParaRPr lang="zh-CN" sz="2000" b="0">
              <a:ea typeface="宋体" panose="02010600030101010101" pitchFamily="2" charset="-122"/>
            </a:endParaRPr>
          </a:p>
          <a:p>
            <a:pPr marL="0" indent="266700"/>
            <a:r>
              <a:rPr lang="zh-CN" sz="2000" b="0">
                <a:ea typeface="宋体" panose="02010600030101010101" pitchFamily="2" charset="-122"/>
              </a:rPr>
              <a:t>            防水卷材按设计图示尺寸以</a:t>
            </a:r>
            <a:r>
              <a:rPr lang="en-US" sz="2000" b="0">
                <a:latin typeface="宋体" panose="02010600030101010101" pitchFamily="2" charset="-122"/>
                <a:ea typeface="宋体" panose="02010600030101010101" pitchFamily="2" charset="-122"/>
                <a:cs typeface="Times New Roman" panose="02020603050405020304" pitchFamily="18" charset="0"/>
              </a:rPr>
              <a:t>“m</a:t>
            </a:r>
            <a:r>
              <a:rPr lang="en-US" sz="2000" b="0" baseline="30000">
                <a:latin typeface="宋体" panose="02010600030101010101" pitchFamily="2" charset="-122"/>
                <a:ea typeface="宋体" panose="02010600030101010101" pitchFamily="2" charset="-122"/>
                <a:cs typeface="Times New Roman" panose="02020603050405020304" pitchFamily="18" charset="0"/>
              </a:rPr>
              <a:t>2</a:t>
            </a:r>
            <a:r>
              <a:rPr lang="zh-CN" sz="2000" b="0">
                <a:ea typeface="宋体" panose="02010600030101010101" pitchFamily="2" charset="-122"/>
                <a:cs typeface="Times New Roman" panose="02020603050405020304" pitchFamily="18" charset="0"/>
              </a:rPr>
              <a:t>”为单位计算。卷材设计层数为两层时，主材按相应定额子目乘以系数2</a:t>
            </a:r>
            <a:r>
              <a:rPr lang="en-US" sz="2000" b="0">
                <a:latin typeface="宋体" panose="02010600030101010101" pitchFamily="2" charset="-122"/>
                <a:ea typeface="宋体" panose="02010600030101010101" pitchFamily="2" charset="-122"/>
                <a:cs typeface="Times New Roman" panose="02020603050405020304" pitchFamily="18" charset="0"/>
              </a:rPr>
              <a:t>.0</a:t>
            </a:r>
            <a:r>
              <a:rPr lang="zh-CN" sz="2000" b="0">
                <a:ea typeface="宋体" panose="02010600030101010101" pitchFamily="2" charset="-122"/>
              </a:rPr>
              <a:t>，人工、辅材乘以系数</a:t>
            </a:r>
            <a:r>
              <a:rPr lang="en-US" sz="2000" b="0">
                <a:latin typeface="宋体" panose="02010600030101010101" pitchFamily="2" charset="-122"/>
                <a:ea typeface="宋体" panose="02010600030101010101" pitchFamily="2" charset="-122"/>
                <a:cs typeface="Times New Roman" panose="02020603050405020304" pitchFamily="18" charset="0"/>
              </a:rPr>
              <a:t>1.8</a:t>
            </a:r>
            <a:r>
              <a:rPr lang="zh-CN" sz="2000" b="0">
                <a:ea typeface="宋体" panose="02010600030101010101" pitchFamily="2" charset="-122"/>
              </a:rPr>
              <a:t>。</a:t>
            </a:r>
            <a:endParaRPr lang="zh-CN" sz="2000" b="0">
              <a:ea typeface="宋体" panose="02010600030101010101" pitchFamily="2" charset="-122"/>
            </a:endParaRPr>
          </a:p>
          <a:p>
            <a:pPr marL="0" indent="266700"/>
            <a:endParaRPr lang="zh-CN" sz="2000" b="0">
              <a:latin typeface="Calibri" panose="020F0502020204030204" pitchFamily="34" charset="0"/>
              <a:ea typeface="宋体" panose="02010600030101010101" pitchFamily="2" charset="-122"/>
            </a:endParaRPr>
          </a:p>
          <a:p>
            <a:pPr marL="0" indent="266700"/>
            <a:r>
              <a:rPr lang="zh-CN" sz="2000" b="1">
                <a:latin typeface="Calibri" panose="020F0502020204030204" pitchFamily="34" charset="0"/>
                <a:ea typeface="宋体" panose="02010600030101010101" pitchFamily="2" charset="-122"/>
              </a:rPr>
              <a:t>   第八章</a:t>
            </a:r>
            <a:r>
              <a:rPr lang="en-US" sz="2000" b="1">
                <a:latin typeface="Calibri" panose="020F0502020204030204" pitchFamily="34" charset="0"/>
                <a:ea typeface="宋体" panose="02010600030101010101" pitchFamily="2" charset="-122"/>
                <a:cs typeface="Times New Roman" panose="02020603050405020304" pitchFamily="18" charset="0"/>
              </a:rPr>
              <a:t>  </a:t>
            </a:r>
            <a:r>
              <a:rPr lang="zh-CN" sz="2000" b="1">
                <a:latin typeface="Calibri" panose="020F0502020204030204" pitchFamily="34" charset="0"/>
                <a:ea typeface="宋体" panose="02010600030101010101" pitchFamily="2" charset="-122"/>
              </a:rPr>
              <a:t>管片</a:t>
            </a:r>
            <a:r>
              <a:rPr lang="zh-CN" sz="2000" b="0">
                <a:ea typeface="宋体" panose="02010600030101010101" pitchFamily="2" charset="-122"/>
              </a:rPr>
              <a:t>             本章新增补充工程量计算规则：             管片钢筋制作按设计图示尺寸乘单位理论重量以质量“t”计算。</a:t>
            </a:r>
            <a:endParaRPr lang="zh-CN" sz="2000" b="0">
              <a:ea typeface="宋体" panose="02010600030101010101" pitchFamily="2" charset="-122"/>
            </a:endParaRPr>
          </a:p>
          <a:p>
            <a:pPr marL="0" indent="266700"/>
            <a:r>
              <a:rPr lang="zh-CN" sz="2000" b="0">
                <a:ea typeface="宋体" panose="02010600030101010101" pitchFamily="2" charset="-122"/>
              </a:rPr>
              <a:t>            预制钢筋混凝土管片运输按管片混凝土尺寸以体积计算，</a:t>
            </a:r>
            <a:r>
              <a:rPr lang="zh-CN" sz="2000" b="0">
                <a:latin typeface="Calibri" panose="020F0502020204030204" pitchFamily="34" charset="0"/>
                <a:ea typeface="宋体" panose="02010600030101010101" pitchFamily="2" charset="-122"/>
              </a:rPr>
              <a:t>钢管片运输按钢管片重量计算。</a:t>
            </a:r>
            <a:endParaRPr lang="zh-CN" altLang="en-US" sz="2000"/>
          </a:p>
        </p:txBody>
      </p:sp>
    </p:spTree>
  </p:cSld>
  <p:clrMapOvr>
    <a:masterClrMapping/>
  </p:clrMapOvr>
  <p:transition>
    <p:random/>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283335" y="1434465"/>
            <a:ext cx="6438265" cy="4707890"/>
          </a:xfrm>
          <a:prstGeom prst="rect">
            <a:avLst/>
          </a:prstGeom>
          <a:noFill/>
          <a:ln w="9525">
            <a:noFill/>
          </a:ln>
        </p:spPr>
        <p:txBody>
          <a:bodyPr wrap="square">
            <a:spAutoFit/>
          </a:bodyPr>
          <a:p>
            <a:pPr marL="0" indent="266700"/>
            <a:r>
              <a:rPr lang="zh-CN" sz="2000" b="0">
                <a:latin typeface="Calibri" panose="020F0502020204030204" pitchFamily="34" charset="0"/>
                <a:ea typeface="宋体" panose="02010600030101010101" pitchFamily="2" charset="-122"/>
              </a:rPr>
              <a:t>第九章</a:t>
            </a:r>
            <a:r>
              <a:rPr lang="en-US" sz="2000" b="0">
                <a:latin typeface="Calibri" panose="020F0502020204030204" pitchFamily="34" charset="0"/>
                <a:ea typeface="宋体" panose="02010600030101010101" pitchFamily="2" charset="-122"/>
                <a:cs typeface="Times New Roman" panose="02020603050405020304" pitchFamily="18" charset="0"/>
              </a:rPr>
              <a:t>  </a:t>
            </a:r>
            <a:r>
              <a:rPr lang="zh-CN" sz="2000" b="0">
                <a:latin typeface="Calibri" panose="020F0502020204030204" pitchFamily="34" charset="0"/>
                <a:ea typeface="宋体" panose="02010600030101010101" pitchFamily="2" charset="-122"/>
              </a:rPr>
              <a:t>盾构其他工程</a:t>
            </a:r>
            <a:endParaRPr lang="zh-CN" sz="2000" b="0">
              <a:latin typeface="Calibri" panose="020F0502020204030204" pitchFamily="34" charset="0"/>
              <a:ea typeface="宋体" panose="02010600030101010101" pitchFamily="2" charset="-122"/>
            </a:endParaRPr>
          </a:p>
          <a:p>
            <a:pPr marL="0" indent="266700"/>
            <a:r>
              <a:rPr lang="zh-CN" sz="2000" b="0">
                <a:ea typeface="宋体" panose="02010600030101010101" pitchFamily="2" charset="-122"/>
              </a:rPr>
              <a:t>本章新增补充工程量计算规则：           临时防水环板和钢环板按设计图示尺寸以质量</a:t>
            </a:r>
            <a:r>
              <a:rPr lang="en-US" sz="2000" b="0">
                <a:latin typeface="宋体" panose="02010600030101010101" pitchFamily="2" charset="-122"/>
                <a:ea typeface="宋体" panose="02010600030101010101" pitchFamily="2" charset="-122"/>
              </a:rPr>
              <a:t>“</a:t>
            </a:r>
            <a:r>
              <a:rPr lang="en-US" sz="2000" b="0">
                <a:latin typeface="宋体" panose="02010600030101010101" pitchFamily="2" charset="-122"/>
                <a:ea typeface="宋体" panose="02010600030101010101" pitchFamily="2" charset="-122"/>
                <a:cs typeface="Times New Roman" panose="02020603050405020304" pitchFamily="18" charset="0"/>
              </a:rPr>
              <a:t>t</a:t>
            </a:r>
            <a:r>
              <a:rPr lang="zh-CN" sz="2000" b="0">
                <a:ea typeface="宋体" panose="02010600030101010101" pitchFamily="2" charset="-122"/>
              </a:rPr>
              <a:t>”为单位计算。</a:t>
            </a:r>
            <a:endParaRPr lang="zh-CN" sz="2000" b="0">
              <a:ea typeface="宋体" panose="02010600030101010101" pitchFamily="2" charset="-122"/>
            </a:endParaRPr>
          </a:p>
          <a:p>
            <a:pPr marL="0" indent="266700"/>
            <a:r>
              <a:rPr lang="zh-CN" sz="2000" b="0">
                <a:ea typeface="宋体" panose="02010600030101010101" pitchFamily="2" charset="-122"/>
              </a:rPr>
              <a:t>           拆除洞口环管片按设计图示尺寸以体积</a:t>
            </a:r>
            <a:r>
              <a:rPr lang="en-US" sz="2000" b="0">
                <a:latin typeface="宋体" panose="02010600030101010101" pitchFamily="2" charset="-122"/>
                <a:ea typeface="宋体" panose="02010600030101010101" pitchFamily="2" charset="-122"/>
              </a:rPr>
              <a:t>“m</a:t>
            </a:r>
            <a:r>
              <a:rPr lang="en-US" sz="2000" b="0" baseline="30000">
                <a:latin typeface="宋体" panose="02010600030101010101" pitchFamily="2" charset="-122"/>
                <a:ea typeface="宋体" panose="02010600030101010101" pitchFamily="2" charset="-122"/>
              </a:rPr>
              <a:t>3</a:t>
            </a:r>
            <a:r>
              <a:rPr lang="zh-CN" sz="2000" b="0">
                <a:ea typeface="宋体" panose="02010600030101010101" pitchFamily="2" charset="-122"/>
              </a:rPr>
              <a:t>”为单位计算。</a:t>
            </a:r>
            <a:endParaRPr lang="zh-CN" sz="2000" b="0">
              <a:ea typeface="宋体" panose="02010600030101010101" pitchFamily="2" charset="-122"/>
            </a:endParaRPr>
          </a:p>
          <a:p>
            <a:pPr marL="0" indent="266700"/>
            <a:r>
              <a:rPr lang="zh-CN" sz="2000" b="0">
                <a:ea typeface="宋体" panose="02010600030101010101" pitchFamily="2" charset="-122"/>
              </a:rPr>
              <a:t>           洞口混凝土环圈按设计图示尺寸以体积</a:t>
            </a:r>
            <a:r>
              <a:rPr lang="en-US" sz="2000" b="0">
                <a:latin typeface="宋体" panose="02010600030101010101" pitchFamily="2" charset="-122"/>
                <a:ea typeface="宋体" panose="02010600030101010101" pitchFamily="2" charset="-122"/>
              </a:rPr>
              <a:t>“m</a:t>
            </a:r>
            <a:r>
              <a:rPr lang="en-US" sz="2000" b="0" baseline="30000">
                <a:latin typeface="宋体" panose="02010600030101010101" pitchFamily="2" charset="-122"/>
                <a:ea typeface="宋体" panose="02010600030101010101" pitchFamily="2" charset="-122"/>
              </a:rPr>
              <a:t>3</a:t>
            </a:r>
            <a:r>
              <a:rPr lang="zh-CN" sz="2000" b="0">
                <a:ea typeface="宋体" panose="02010600030101010101" pitchFamily="2" charset="-122"/>
              </a:rPr>
              <a:t>”为单位计算。</a:t>
            </a:r>
            <a:endParaRPr lang="zh-CN" sz="2000" b="0">
              <a:ea typeface="宋体" panose="02010600030101010101" pitchFamily="2" charset="-122"/>
            </a:endParaRPr>
          </a:p>
          <a:p>
            <a:pPr marL="0" indent="266700"/>
            <a:r>
              <a:rPr lang="zh-CN" sz="2000" b="0">
                <a:ea typeface="宋体" panose="02010600030101010101" pitchFamily="2" charset="-122"/>
              </a:rPr>
              <a:t>            手孔封堵按设计图示以</a:t>
            </a:r>
            <a:r>
              <a:rPr lang="zh-CN" sz="2000" b="0">
                <a:ea typeface="宋体" panose="02010600030101010101" pitchFamily="2" charset="-122"/>
                <a:cs typeface="Times New Roman" panose="02020603050405020304" pitchFamily="18" charset="0"/>
              </a:rPr>
              <a:t>“个”为单位计算。</a:t>
            </a:r>
            <a:r>
              <a:rPr lang="zh-CN" sz="2000" b="0">
                <a:ea typeface="宋体" panose="02010600030101010101" pitchFamily="2" charset="-122"/>
              </a:rPr>
              <a:t>定额中已综合考虑了手孔数量，但手孔使用材料可根据实际情况调整。</a:t>
            </a:r>
            <a:endParaRPr lang="zh-CN" altLang="en-US" sz="2000"/>
          </a:p>
        </p:txBody>
      </p:sp>
    </p:spTree>
  </p:cSld>
  <p:clrMapOvr>
    <a:masterClrMapping/>
  </p:clrMapOvr>
  <p:transition>
    <p:random/>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1181100" y="622300"/>
            <a:ext cx="7137400" cy="1076325"/>
          </a:xfrm>
          <a:prstGeom prst="rect">
            <a:avLst/>
          </a:prstGeom>
          <a:noFill/>
          <a:ln w="9525">
            <a:noFill/>
          </a:ln>
        </p:spPr>
        <p:txBody>
          <a:bodyPr wrap="square">
            <a:spAutoFit/>
          </a:bodyPr>
          <a:p>
            <a:pPr marL="0" indent="0"/>
            <a:r>
              <a:rPr lang="en-US" sz="1600" b="0">
                <a:latin typeface="Calibri" panose="020F0502020204030204" pitchFamily="34" charset="0"/>
                <a:ea typeface="宋体" panose="02010600030101010101" pitchFamily="2" charset="-122"/>
                <a:cs typeface="Times New Roman" panose="02020603050405020304" pitchFamily="18" charset="0"/>
              </a:rPr>
              <a:t> </a:t>
            </a:r>
            <a:r>
              <a:rPr lang="zh-CN" sz="1600" b="0">
                <a:ea typeface="宋体" panose="02010600030101010101" pitchFamily="2" charset="-122"/>
              </a:rPr>
              <a:t>（四）人工消耗量及其拆分调整第七章</a:t>
            </a:r>
            <a:r>
              <a:rPr lang="en-US" sz="1600" b="0">
                <a:latin typeface="宋体" panose="02010600030101010101" pitchFamily="2" charset="-122"/>
                <a:ea typeface="宋体" panose="02010600030101010101" pitchFamily="2" charset="-122"/>
              </a:rPr>
              <a:t> </a:t>
            </a:r>
            <a:r>
              <a:rPr lang="zh-CN" sz="1600" b="0">
                <a:ea typeface="宋体" panose="02010600030101010101" pitchFamily="2" charset="-122"/>
              </a:rPr>
              <a:t>盾构机安装、拆除及掘进的定额子目人工根据武汉地区施工实际情况，缺少高级技工的配置，本次修编将按照2018《湖北省市政工程消耗量定额及全费用基价表》隧道工程册同类定额项目的人工工日比例拆分进行调整。</a:t>
            </a:r>
            <a:endParaRPr lang="zh-CN" altLang="en-US" sz="1600"/>
          </a:p>
        </p:txBody>
      </p:sp>
      <p:graphicFrame>
        <p:nvGraphicFramePr>
          <p:cNvPr id="5" name="表格 4"/>
          <p:cNvGraphicFramePr/>
          <p:nvPr/>
        </p:nvGraphicFramePr>
        <p:xfrm>
          <a:off x="1384935" y="1698625"/>
          <a:ext cx="6758940" cy="4537075"/>
        </p:xfrm>
        <a:graphic>
          <a:graphicData uri="http://schemas.openxmlformats.org/drawingml/2006/table">
            <a:tbl>
              <a:tblPr firstRow="1" bandRow="1">
                <a:tableStyleId>{5940675A-B579-460E-94D1-54222C63F5DA}</a:tableStyleId>
              </a:tblPr>
              <a:tblGrid>
                <a:gridCol w="650875"/>
                <a:gridCol w="1183005"/>
                <a:gridCol w="1922780"/>
                <a:gridCol w="622935"/>
                <a:gridCol w="518160"/>
                <a:gridCol w="520700"/>
                <a:gridCol w="622935"/>
                <a:gridCol w="717550"/>
              </a:tblGrid>
              <a:tr h="454025">
                <a:tc rowSpan="2">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章名称</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节名称</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定额项目</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2011武汉轨道定额</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3">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2019武汉轨道定额</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45339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普工</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技工</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普工</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技工</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高级技工</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7330">
                <a:tc rowSpan="12">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第七章盾构机安装、拆除及掘进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7.1 盾构机安装、拆除</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盾构吊装 φ≤7000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669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盾构吊拆 φ≤7000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275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rowSpan="6">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7.2 车架安装、拆除</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车架安装 整体始发 30t以内</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466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车架安装 整体始发 30t以外</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402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车架安装 分体始发 30t以内</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275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车架安装 分体始发 30t以外</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733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车架拆除 30t以内</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669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车架拆除 30t以外</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669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rowSpan="4">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7.3 φ≤7000土压平衡式盾构掘进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负环段 掘进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669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始发段 掘进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733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正常段 掘进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669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到达段 掘进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graphicFrame>
        <p:nvGraphicFramePr>
          <p:cNvPr id="5" name="表格 4"/>
          <p:cNvGraphicFramePr/>
          <p:nvPr/>
        </p:nvGraphicFramePr>
        <p:xfrm>
          <a:off x="868680" y="659765"/>
          <a:ext cx="7448550" cy="4724400"/>
        </p:xfrm>
        <a:graphic>
          <a:graphicData uri="http://schemas.openxmlformats.org/drawingml/2006/table">
            <a:tbl>
              <a:tblPr firstRow="1" bandRow="1">
                <a:tableStyleId>{5940675A-B579-460E-94D1-54222C63F5DA}</a:tableStyleId>
              </a:tblPr>
              <a:tblGrid>
                <a:gridCol w="935355"/>
                <a:gridCol w="1762760"/>
                <a:gridCol w="1549400"/>
                <a:gridCol w="664210"/>
                <a:gridCol w="552450"/>
                <a:gridCol w="554355"/>
                <a:gridCol w="664210"/>
                <a:gridCol w="765810"/>
              </a:tblGrid>
              <a:tr h="591185">
                <a:tc rowSpan="2">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章名称</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节名称</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定额项目</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2011武汉轨道定额</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3">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2019武汉轨道定额</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58991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普工</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技工</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普工</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技工</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高级技工</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5275">
                <a:tc rowSpan="12">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第七章盾构机安装、拆除及掘进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7.4 φ≤7000泥水平衡式盾构掘进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负环段 掘进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591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始发段 掘进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464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正常段 掘进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527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到达段 掘进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527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rowSpan="4">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7.5 φ≤7000复合式土压平衡盾构掘进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负环段 掘进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527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始发段 掘进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527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正常段 掘进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527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到达段 掘进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527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rowSpan="4">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7.6 φ≤7000复合式泥水平衡盾构掘进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负环段 掘进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527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始发段 掘进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591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正常段 掘进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464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buNone/>
                      </a:pPr>
                      <a:r>
                        <a:rPr lang="en-US" sz="1200" b="0">
                          <a:latin typeface="宋体" panose="02010600030101010101" pitchFamily="2" charset="-122"/>
                          <a:ea typeface="宋体" panose="02010600030101010101" pitchFamily="2" charset="-122"/>
                          <a:cs typeface="宋体" panose="02010600030101010101" pitchFamily="2" charset="-122"/>
                        </a:rPr>
                        <a:t>到达段 掘进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70%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868680" y="5480050"/>
            <a:ext cx="7448550" cy="521970"/>
          </a:xfrm>
          <a:prstGeom prst="rect">
            <a:avLst/>
          </a:prstGeom>
          <a:noFill/>
          <a:ln w="9525">
            <a:noFill/>
          </a:ln>
        </p:spPr>
        <p:txBody>
          <a:bodyPr wrap="square">
            <a:spAutoFit/>
          </a:bodyPr>
          <a:p>
            <a:pPr marL="0" indent="229235"/>
            <a:r>
              <a:rPr lang="zh-CN" sz="1400" b="1">
                <a:ea typeface="宋体" panose="02010600030101010101" pitchFamily="2" charset="-122"/>
              </a:rPr>
              <a:t>注：本册定额未注明拆分比例调整变化的，按各章节相应子目的普工、技工、高级技工比例执行。</a:t>
            </a:r>
            <a:r>
              <a:rPr lang="en-US" sz="1400" b="1">
                <a:latin typeface="宋体" panose="02010600030101010101" pitchFamily="2" charset="-122"/>
                <a:ea typeface="宋体" panose="02010600030101010101" pitchFamily="2" charset="-122"/>
              </a:rPr>
              <a:t> </a:t>
            </a:r>
            <a:endParaRPr lang="zh-CN" altLang="en-US" sz="1400"/>
          </a:p>
        </p:txBody>
      </p:sp>
    </p:spTree>
  </p:cSld>
  <p:clrMapOvr>
    <a:masterClrMapping/>
  </p:clrMapOvr>
  <p:transition>
    <p:random/>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D963C124-FBCE-433C-8DE4-0AFEECF1990C}" type="slidenum">
              <a:rPr lang="zh-CN" altLang="en-US"/>
            </a:fld>
            <a:endParaRPr lang="en-US" altLang="zh-CN"/>
          </a:p>
        </p:txBody>
      </p:sp>
      <p:sp>
        <p:nvSpPr>
          <p:cNvPr id="100" name="文本框 99"/>
          <p:cNvSpPr txBox="1"/>
          <p:nvPr/>
        </p:nvSpPr>
        <p:spPr>
          <a:xfrm>
            <a:off x="774700" y="866140"/>
            <a:ext cx="7720965" cy="4707890"/>
          </a:xfrm>
          <a:prstGeom prst="rect">
            <a:avLst/>
          </a:prstGeom>
          <a:noFill/>
          <a:ln w="9525">
            <a:noFill/>
          </a:ln>
        </p:spPr>
        <p:txBody>
          <a:bodyPr wrap="square">
            <a:spAutoFit/>
          </a:bodyPr>
          <a:p>
            <a:pPr marL="0" indent="262255"/>
            <a:r>
              <a:rPr lang="zh-CN" sz="2000" b="1">
                <a:latin typeface="Calibri" panose="020F0502020204030204" pitchFamily="34" charset="0"/>
                <a:ea typeface="宋体" panose="02010600030101010101" pitchFamily="2" charset="-122"/>
              </a:rPr>
              <a:t>五、本册定额需要说明的问题</a:t>
            </a:r>
            <a:r>
              <a:rPr lang="zh-CN" sz="2000" b="0">
                <a:ea typeface="宋体" panose="02010600030101010101" pitchFamily="2" charset="-122"/>
              </a:rPr>
              <a:t>               （一）本册定额按现有的施工方法、机械化程度及合理的劳动组织进行编制。除各章节另有规定外，均不得因施工方法与定额不同而调整。</a:t>
            </a:r>
            <a:endParaRPr lang="zh-CN" sz="2000" b="0">
              <a:ea typeface="宋体" panose="02010600030101010101" pitchFamily="2" charset="-122"/>
            </a:endParaRPr>
          </a:p>
          <a:p>
            <a:pPr marL="0" indent="262255"/>
            <a:r>
              <a:rPr lang="zh-CN" sz="2000" b="0">
                <a:latin typeface="Calibri" panose="020F0502020204030204" pitchFamily="34" charset="0"/>
                <a:ea typeface="宋体" panose="02010600030101010101" pitchFamily="2" charset="-122"/>
              </a:rPr>
              <a:t>               （二）</a:t>
            </a:r>
            <a:r>
              <a:rPr lang="zh-CN" sz="2000" b="0">
                <a:ea typeface="宋体" panose="02010600030101010101" pitchFamily="2" charset="-122"/>
              </a:rPr>
              <a:t>矿山法施工隧道开挖的土层按一～四类土综合考虑，不得因土层类别不同而调整。开挖石方则按岩石类别的相应子目分别套用。</a:t>
            </a:r>
            <a:endParaRPr lang="zh-CN" sz="2000" b="0">
              <a:ea typeface="宋体" panose="02010600030101010101" pitchFamily="2" charset="-122"/>
            </a:endParaRPr>
          </a:p>
          <a:p>
            <a:pPr marL="0" indent="262255"/>
            <a:r>
              <a:rPr lang="zh-CN" sz="2000" b="0">
                <a:ea typeface="宋体" panose="02010600030101010101" pitchFamily="2" charset="-122"/>
              </a:rPr>
              <a:t>                （三）本册定额不包括明挖法施工的隧道，以及矿山法施工的隧道降水、监测、钢支撑等项目，发生时应执行定额第四册相应子目。</a:t>
            </a:r>
            <a:endParaRPr lang="zh-CN" sz="2000" b="0">
              <a:ea typeface="宋体" panose="02010600030101010101" pitchFamily="2" charset="-122"/>
            </a:endParaRPr>
          </a:p>
          <a:p>
            <a:pPr marL="0" indent="262255"/>
            <a:r>
              <a:rPr lang="zh-CN" sz="2000" b="0">
                <a:ea typeface="宋体" panose="02010600030101010101" pitchFamily="2" charset="-122"/>
              </a:rPr>
              <a:t>                （四）盾构法施工中的始发、到达掘进段端头加固，如采用加固桩形式的，应执行本定额第一册相应子目。</a:t>
            </a:r>
            <a:endParaRPr lang="zh-CN" altLang="en-US" sz="2000"/>
          </a:p>
        </p:txBody>
      </p:sp>
    </p:spTree>
  </p:cSld>
  <p:clrMapOvr>
    <a:masterClrMapping/>
  </p:clrMapOvr>
  <p:transition>
    <p:random/>
  </p:transition>
</p:sld>
</file>

<file path=ppt/tags/tag1.xml><?xml version="1.0" encoding="utf-8"?>
<p:tagLst xmlns:p="http://schemas.openxmlformats.org/presentationml/2006/main">
  <p:tag name="KSO_WM_UNIT_PRESET_TEXT" val="点击输入正文"/>
  <p:tag name="KSO_WM_UNIT_NOCLEAR" val="0"/>
  <p:tag name="KSO_WM_UNIT_SHOW_EDIT_AREA_INDICATION" val="1"/>
  <p:tag name="KSO_WM_UNIT_VALUE" val="564"/>
  <p:tag name="KSO_WM_UNIT_HIGHLIGHT" val="0"/>
  <p:tag name="KSO_WM_UNIT_COMPATIBLE" val="0"/>
  <p:tag name="KSO_WM_UNIT_DIAGRAM_ISNUMVISUAL" val="0"/>
  <p:tag name="KSO_WM_UNIT_DIAGRAM_ISREFERUNIT" val="0"/>
  <p:tag name="KSO_WM_UNIT_TYPE" val="f"/>
  <p:tag name="KSO_WM_UNIT_INDEX" val="1"/>
  <p:tag name="KSO_WM_UNIT_ID" val="diagram20200864_1*f*1"/>
  <p:tag name="KSO_WM_TEMPLATE_CATEGORY" val="diagram"/>
  <p:tag name="KSO_WM_TEMPLATE_INDEX" val="20200864"/>
  <p:tag name="KSO_WM_UNIT_LAYERLEVEL" val="1"/>
  <p:tag name="KSO_WM_TAG_VERSION" val="1.0"/>
  <p:tag name="KSO_WM_BEAUTIFY_FLAG" val="#wm#"/>
</p:tagLst>
</file>

<file path=ppt/tags/tag2.xml><?xml version="1.0" encoding="utf-8"?>
<p:tagLst xmlns:p="http://schemas.openxmlformats.org/presentationml/2006/main">
  <p:tag name="KSO_WM_SLIDE_ID" val="diagram20200864_1"/>
  <p:tag name="KSO_WM_TEMPLATE_SUBCATEGORY" val="0"/>
  <p:tag name="KSO_WM_SLIDE_TYPE" val="text"/>
  <p:tag name="KSO_WM_SLIDE_SUBTYPE" val="pureTxt"/>
  <p:tag name="KSO_WM_SLIDE_ITEM_CNT" val="0"/>
  <p:tag name="KSO_WM_SLIDE_INDEX" val="1"/>
  <p:tag name="KSO_WM_UNIT_SHOW_EDIT_AREA_INDICATION" val="1"/>
  <p:tag name="KSO_WM_SLIDE_SIZE" val="864*446"/>
  <p:tag name="KSO_WM_SLIDE_POSITION" val="47*37"/>
  <p:tag name="KSO_WM_TAG_VERSION" val="1.0"/>
  <p:tag name="KSO_WM_BEAUTIFY_FLAG" val="#wm#"/>
  <p:tag name="KSO_WM_TEMPLATE_CATEGORY" val="diagram"/>
  <p:tag name="KSO_WM_TEMPLATE_INDEX" val="20200864"/>
  <p:tag name="KSO_WM_SLIDE_LAYOUT" val="a_f"/>
  <p:tag name="KSO_WM_SLIDE_LAYOUT_CNT" val="1_1"/>
</p:tagLst>
</file>

<file path=ppt/tags/tag3.xml><?xml version="1.0" encoding="utf-8"?>
<p:tagLst xmlns:p="http://schemas.openxmlformats.org/presentationml/2006/main">
  <p:tag name="KSO_WM_BEAUTIFY_FLAG" val="#wm#"/>
  <p:tag name="KSO_WM_TEMPLATE_CATEGORY" val="diagram"/>
  <p:tag name="KSO_WM_TEMPLATE_INDEX" val="20200864"/>
</p:tagLst>
</file>

<file path=ppt/tags/tag4.xml><?xml version="1.0" encoding="utf-8"?>
<p:tagLst xmlns:p="http://schemas.openxmlformats.org/presentationml/2006/main">
  <p:tag name="KSO_WM_SLIDE_MODEL_TYPE" val="numdgm"/>
</p:tagLst>
</file>

<file path=ppt/tags/tag5.xml><?xml version="1.0" encoding="utf-8"?>
<p:tagLst xmlns:p="http://schemas.openxmlformats.org/presentationml/2006/main">
  <p:tag name="KSO_WM_SLIDE_MODEL_TYPE" val="numdgm"/>
</p:tagLst>
</file>

<file path=ppt/theme/_rels/theme1.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0</TotalTime>
  <Words>31168</Words>
  <Application>WPS 演示</Application>
  <PresentationFormat>全屏显示(4:3)</PresentationFormat>
  <Paragraphs>3380</Paragraphs>
  <Slides>113</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113</vt:i4>
      </vt:variant>
    </vt:vector>
  </HeadingPairs>
  <TitlesOfParts>
    <vt:vector size="129" baseType="lpstr">
      <vt:lpstr>Arial</vt:lpstr>
      <vt:lpstr>宋体</vt:lpstr>
      <vt:lpstr>Wingdings</vt:lpstr>
      <vt:lpstr>Calibri</vt:lpstr>
      <vt:lpstr>隶书</vt:lpstr>
      <vt:lpstr>Constantia</vt:lpstr>
      <vt:lpstr>Wingdings 2</vt:lpstr>
      <vt:lpstr>Wingdings 2</vt:lpstr>
      <vt:lpstr>Wingdings</vt:lpstr>
      <vt:lpstr>黑体</vt:lpstr>
      <vt:lpstr>微软雅黑</vt:lpstr>
      <vt:lpstr>Times New Roman</vt:lpstr>
      <vt:lpstr>Arial Unicode MS</vt:lpstr>
      <vt:lpstr>Segoe UI</vt:lpstr>
      <vt:lpstr>微软雅黑 Light</vt:lpstr>
      <vt:lpstr>流畅</vt:lpstr>
      <vt:lpstr>PowerPoint 演示文稿</vt:lpstr>
      <vt:lpstr>PowerPoint 演示文稿</vt:lpstr>
      <vt:lpstr>PowerPoint 演示文稿</vt:lpstr>
      <vt:lpstr>PowerPoint 演示文稿</vt:lpstr>
      <vt:lpstr>          增加补充“人工凿石方”人工凿一般石方、人工凿沟槽石方、人工凿基坑石方等定额项目（15个）。借用《湖北省建设工程公共专业消耗量定额及全费用基价表》第一章土石方工程二、石方工程1.人工石方中的相关定额项目。          增加补充“机械石方”液压岩石破碎机破碎石方定额项目（8个）。借用《湖北省建设工程公共专业消耗量定额及全费用基价表》第一章土石方工程二、石方工程2.机械石方中的相关定额项目。         增加补充“大型支撑下挖土”定额项目（12个）。借用《湖北省建设工程公共专业消耗量定额及全费用基价表》第一章土石方工程一、土方工程2.机械土方中的相关定额项目。          增加补充“装载机装混凝土破块、建筑垃圾”、“自卸汽车运混凝土破块、建筑垃圾”定额项目（7个）。借用《湖北省建设工程公共专业消耗量定额及全费用基价表》第一章土石方工程二、石方工程2.机械石方中的相关定额项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雪无双</cp:lastModifiedBy>
  <cp:revision>991</cp:revision>
  <dcterms:created xsi:type="dcterms:W3CDTF">2013-09-22T02:41:00Z</dcterms:created>
  <dcterms:modified xsi:type="dcterms:W3CDTF">2019-08-14T06:51:19Z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