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75" r:id="rId3"/>
    <p:sldId id="376" r:id="rId4"/>
    <p:sldId id="542" r:id="rId5"/>
    <p:sldId id="543" r:id="rId6"/>
    <p:sldId id="546" r:id="rId7"/>
    <p:sldId id="547" r:id="rId8"/>
    <p:sldId id="548" r:id="rId9"/>
    <p:sldId id="566" r:id="rId10"/>
    <p:sldId id="550" r:id="rId11"/>
    <p:sldId id="549" r:id="rId12"/>
    <p:sldId id="551" r:id="rId13"/>
    <p:sldId id="544" r:id="rId14"/>
    <p:sldId id="545" r:id="rId15"/>
    <p:sldId id="597" r:id="rId16"/>
    <p:sldId id="553" r:id="rId17"/>
    <p:sldId id="622" r:id="rId18"/>
    <p:sldId id="647" r:id="rId19"/>
    <p:sldId id="623" r:id="rId20"/>
    <p:sldId id="552" r:id="rId21"/>
    <p:sldId id="624" r:id="rId22"/>
    <p:sldId id="625" r:id="rId23"/>
    <p:sldId id="626" r:id="rId24"/>
    <p:sldId id="627" r:id="rId25"/>
    <p:sldId id="572" r:id="rId26"/>
    <p:sldId id="628" r:id="rId27"/>
    <p:sldId id="555" r:id="rId28"/>
    <p:sldId id="563" r:id="rId29"/>
    <p:sldId id="629" r:id="rId30"/>
    <p:sldId id="558" r:id="rId31"/>
    <p:sldId id="631" r:id="rId32"/>
    <p:sldId id="630" r:id="rId33"/>
    <p:sldId id="568" r:id="rId34"/>
    <p:sldId id="569" r:id="rId35"/>
    <p:sldId id="570" r:id="rId36"/>
    <p:sldId id="564" r:id="rId37"/>
    <p:sldId id="559" r:id="rId38"/>
    <p:sldId id="632" r:id="rId39"/>
    <p:sldId id="560" r:id="rId40"/>
    <p:sldId id="573" r:id="rId41"/>
    <p:sldId id="577" r:id="rId42"/>
    <p:sldId id="585" r:id="rId43"/>
  </p:sldIdLst>
  <p:sldSz cx="9144000" cy="6858000" type="screen4x3"/>
  <p:notesSz cx="9144000" cy="6858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4600" kern="1200">
        <a:solidFill>
          <a:schemeClr val="tx2"/>
        </a:solidFill>
        <a:latin typeface="Calibri" panose="020F0502020204030204" pitchFamily="34" charset="0"/>
        <a:ea typeface="隶书"/>
        <a:cs typeface="隶书"/>
      </a:defRPr>
    </a:lvl1pPr>
    <a:lvl2pPr marL="457200" algn="l" rtl="0" eaLnBrk="0" fontAlgn="base" hangingPunct="0">
      <a:spcBef>
        <a:spcPct val="0"/>
      </a:spcBef>
      <a:spcAft>
        <a:spcPct val="0"/>
      </a:spcAft>
      <a:defRPr sz="4600" kern="1200">
        <a:solidFill>
          <a:schemeClr val="tx2"/>
        </a:solidFill>
        <a:latin typeface="Calibri" panose="020F0502020204030204" pitchFamily="34" charset="0"/>
        <a:ea typeface="隶书"/>
        <a:cs typeface="隶书"/>
      </a:defRPr>
    </a:lvl2pPr>
    <a:lvl3pPr marL="914400" algn="l" rtl="0" eaLnBrk="0" fontAlgn="base" hangingPunct="0">
      <a:spcBef>
        <a:spcPct val="0"/>
      </a:spcBef>
      <a:spcAft>
        <a:spcPct val="0"/>
      </a:spcAft>
      <a:defRPr sz="4600" kern="1200">
        <a:solidFill>
          <a:schemeClr val="tx2"/>
        </a:solidFill>
        <a:latin typeface="Calibri" panose="020F0502020204030204" pitchFamily="34" charset="0"/>
        <a:ea typeface="隶书"/>
        <a:cs typeface="隶书"/>
      </a:defRPr>
    </a:lvl3pPr>
    <a:lvl4pPr marL="1371600" algn="l" rtl="0" eaLnBrk="0" fontAlgn="base" hangingPunct="0">
      <a:spcBef>
        <a:spcPct val="0"/>
      </a:spcBef>
      <a:spcAft>
        <a:spcPct val="0"/>
      </a:spcAft>
      <a:defRPr sz="4600" kern="1200">
        <a:solidFill>
          <a:schemeClr val="tx2"/>
        </a:solidFill>
        <a:latin typeface="Calibri" panose="020F0502020204030204" pitchFamily="34" charset="0"/>
        <a:ea typeface="隶书"/>
        <a:cs typeface="隶书"/>
      </a:defRPr>
    </a:lvl4pPr>
    <a:lvl5pPr marL="1828800" algn="l" rtl="0" eaLnBrk="0" fontAlgn="base" hangingPunct="0">
      <a:spcBef>
        <a:spcPct val="0"/>
      </a:spcBef>
      <a:spcAft>
        <a:spcPct val="0"/>
      </a:spcAft>
      <a:defRPr sz="4600" kern="1200">
        <a:solidFill>
          <a:schemeClr val="tx2"/>
        </a:solidFill>
        <a:latin typeface="Calibri" panose="020F0502020204030204" pitchFamily="34" charset="0"/>
        <a:ea typeface="隶书"/>
        <a:cs typeface="隶书"/>
      </a:defRPr>
    </a:lvl5pPr>
    <a:lvl6pPr marL="2286000" algn="l" defTabSz="914400" rtl="0" eaLnBrk="1" latinLnBrk="0" hangingPunct="1">
      <a:defRPr sz="4600" kern="1200">
        <a:solidFill>
          <a:schemeClr val="tx2"/>
        </a:solidFill>
        <a:latin typeface="Calibri" panose="020F0502020204030204" pitchFamily="34" charset="0"/>
        <a:ea typeface="隶书"/>
        <a:cs typeface="隶书"/>
      </a:defRPr>
    </a:lvl6pPr>
    <a:lvl7pPr marL="2743200" algn="l" defTabSz="914400" rtl="0" eaLnBrk="1" latinLnBrk="0" hangingPunct="1">
      <a:defRPr sz="4600" kern="1200">
        <a:solidFill>
          <a:schemeClr val="tx2"/>
        </a:solidFill>
        <a:latin typeface="Calibri" panose="020F0502020204030204" pitchFamily="34" charset="0"/>
        <a:ea typeface="隶书"/>
        <a:cs typeface="隶书"/>
      </a:defRPr>
    </a:lvl7pPr>
    <a:lvl8pPr marL="3200400" algn="l" defTabSz="914400" rtl="0" eaLnBrk="1" latinLnBrk="0" hangingPunct="1">
      <a:defRPr sz="4600" kern="1200">
        <a:solidFill>
          <a:schemeClr val="tx2"/>
        </a:solidFill>
        <a:latin typeface="Calibri" panose="020F0502020204030204" pitchFamily="34" charset="0"/>
        <a:ea typeface="隶书"/>
        <a:cs typeface="隶书"/>
      </a:defRPr>
    </a:lvl8pPr>
    <a:lvl9pPr marL="3657600" algn="l" defTabSz="914400" rtl="0" eaLnBrk="1" latinLnBrk="0" hangingPunct="1">
      <a:defRPr sz="4600" kern="1200">
        <a:solidFill>
          <a:schemeClr val="tx2"/>
        </a:solidFill>
        <a:latin typeface="Calibri" panose="020F0502020204030204" pitchFamily="34" charset="0"/>
        <a:ea typeface="隶书"/>
        <a:cs typeface="隶书"/>
      </a:defRPr>
    </a:lvl9pPr>
  </p:defaultTextStyle>
  <p:extLst>
    <p:ext uri="{521415D9-36F7-43E2-AB2F-B90AF26B5E84}">
      <p14:sectionLst xmlns:p14="http://schemas.microsoft.com/office/powerpoint/2010/main">
        <p14:section name="默认节" id="{af0d9bfd-89f5-46ce-9447-ecd54a0250f1}">
          <p14:sldIdLst/>
        </p14:section>
        <p14:section name="无标题节" id="{11f0a4fc-4c1d-4f1b-b908-9e49861449b0}">
          <p14:sldIdLst>
            <p14:sldId id="375"/>
            <p14:sldId id="376"/>
            <p14:sldId id="542"/>
            <p14:sldId id="543"/>
            <p14:sldId id="546"/>
            <p14:sldId id="547"/>
            <p14:sldId id="548"/>
            <p14:sldId id="566"/>
            <p14:sldId id="550"/>
            <p14:sldId id="549"/>
            <p14:sldId id="551"/>
            <p14:sldId id="544"/>
            <p14:sldId id="545"/>
            <p14:sldId id="597"/>
            <p14:sldId id="553"/>
            <p14:sldId id="622"/>
            <p14:sldId id="647"/>
            <p14:sldId id="623"/>
            <p14:sldId id="552"/>
            <p14:sldId id="624"/>
            <p14:sldId id="625"/>
            <p14:sldId id="626"/>
            <p14:sldId id="627"/>
            <p14:sldId id="572"/>
            <p14:sldId id="628"/>
            <p14:sldId id="555"/>
            <p14:sldId id="563"/>
            <p14:sldId id="629"/>
            <p14:sldId id="558"/>
            <p14:sldId id="631"/>
            <p14:sldId id="630"/>
            <p14:sldId id="568"/>
            <p14:sldId id="569"/>
            <p14:sldId id="570"/>
            <p14:sldId id="564"/>
            <p14:sldId id="559"/>
            <p14:sldId id="632"/>
            <p14:sldId id="560"/>
            <p14:sldId id="573"/>
            <p14:sldId id="577"/>
            <p14:sldId id="58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1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4339" name="日期占位符 2"/>
          <p:cNvSpPr>
            <a:spLocks noGrp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fld id="{C6B0DFB0-DD2C-42BB-86A1-C43C8DF8DF66}" type="datetimeFigureOut">
              <a:rPr lang="zh-CN" altLang="en-US"/>
            </a:fld>
            <a:endParaRPr lang="en-US" altLang="zh-CN"/>
          </a:p>
        </p:txBody>
      </p:sp>
      <p:sp>
        <p:nvSpPr>
          <p:cNvPr id="14340" name="页脚占位符 3"/>
          <p:cNvSpPr>
            <a:spLocks noGrp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4341" name="灯片编号占位符 4"/>
          <p:cNvSpPr>
            <a:spLocks noGrp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fld id="{7BBDAA67-C219-4AE4-887C-ADB1378C29AA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页眉占位符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3315" name="日期占位符 2"/>
          <p:cNvSpPr>
            <a:spLocks noGrp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fld id="{F9791F97-5DD7-4E87-B513-F55611547947}" type="datetimeFigureOut">
              <a:rPr lang="zh-CN" altLang="en-US"/>
            </a:fld>
            <a:endParaRPr lang="en-US" altLang="zh-CN"/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3317" name="备注占位符 4"/>
          <p:cNvSpPr>
            <a:spLocks noGrp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3318" name="页脚占位符 5"/>
          <p:cNvSpPr>
            <a:spLocks noGrp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3319" name="灯片编号占位符 6"/>
          <p:cNvSpPr>
            <a:spLocks noGrp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fld id="{4AE85F46-16AE-4837-A05D-9762CDC79A4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2740898B-AEB7-4DB2-8CF4-68E5E9E74C43}" type="slidenum">
              <a:rPr lang="zh-CN" altLang="en-US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3D1090-E3E4-479A-9C06-77E5008302E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F6BC3-57B6-4B61-9BB8-CC99504F5CC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AC765F-904A-4353-BC78-EE637671B604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3C124-FBCE-433C-8DE4-0AFEECF1990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EA652435-DDAC-4BC1-8F7A-5B33DA6265BB}" type="slidenum">
              <a:rPr lang="zh-CN" altLang="en-US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E5B0A-D98B-4980-B280-DFFC74F01FB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708949-2504-40B9-9DAF-9F544C0F2C7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BE4C7A-F8FC-40A2-A446-3DD412B460E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B8B3D8-A75E-499A-A831-384C0D0C2E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B89484-1EC9-4946-927F-B694BFD2D72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单圆角矩形 8"/>
          <p:cNvSpPr/>
          <p:nvPr/>
        </p:nvSpPr>
        <p:spPr bwMode="auto">
          <a:xfrm rot="420000" flipV="1">
            <a:off x="3163888" y="1108075"/>
            <a:ext cx="5259387" cy="4114800"/>
          </a:xfrm>
          <a:custGeom>
            <a:avLst/>
            <a:gdLst>
              <a:gd name="T0" fmla="*/ 5257800 w 5257800"/>
              <a:gd name="T1" fmla="*/ 2057400 h 4114800"/>
              <a:gd name="T2" fmla="*/ 2628900 w 5257800"/>
              <a:gd name="T3" fmla="*/ 4114800 h 4114800"/>
              <a:gd name="T4" fmla="*/ 0 w 5257800"/>
              <a:gd name="T5" fmla="*/ 2057400 h 4114800"/>
              <a:gd name="T6" fmla="*/ 2628900 w 5257800"/>
              <a:gd name="T7" fmla="*/ 0 h 41148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5257800"/>
              <a:gd name="T13" fmla="*/ 0 h 4114800"/>
              <a:gd name="T14" fmla="*/ 5182785 w 5257800"/>
              <a:gd name="T15" fmla="*/ 4114800 h 41148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257800" h="4114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  <a:round/>
          </a:ln>
          <a:effectLst>
            <a:outerShdw dist="38500" dir="7500041" sx="98500" sy="100079" kx="99984" algn="tl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" name="直角三角形 11"/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 eaLnBrk="1" hangingPunct="1"/>
            <a:endParaRPr lang="en-US" altLang="zh-CN" sz="1800">
              <a:solidFill>
                <a:srgbClr val="FFFFFF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7" name="任意多边形 9"/>
          <p:cNvSpPr/>
          <p:nvPr/>
        </p:nvSpPr>
        <p:spPr bwMode="auto">
          <a:xfrm flipV="1">
            <a:off x="-9525" y="5816600"/>
            <a:ext cx="9163050" cy="1041400"/>
          </a:xfrm>
          <a:custGeom>
            <a:avLst/>
            <a:gdLst>
              <a:gd name="T0" fmla="*/ 6 w 5772"/>
              <a:gd name="T1" fmla="*/ 2 h 656"/>
              <a:gd name="T2" fmla="*/ 2542 w 5772"/>
              <a:gd name="T3" fmla="*/ 0 h 656"/>
              <a:gd name="T4" fmla="*/ 4374 w 5772"/>
              <a:gd name="T5" fmla="*/ 367 h 656"/>
              <a:gd name="T6" fmla="*/ 5766 w 5772"/>
              <a:gd name="T7" fmla="*/ 55 h 656"/>
              <a:gd name="T8" fmla="*/ 5772 w 5772"/>
              <a:gd name="T9" fmla="*/ 213 h 656"/>
              <a:gd name="T10" fmla="*/ 4302 w 5772"/>
              <a:gd name="T11" fmla="*/ 439 h 656"/>
              <a:gd name="T12" fmla="*/ 1488 w 5772"/>
              <a:gd name="T13" fmla="*/ 201 h 656"/>
              <a:gd name="T14" fmla="*/ 0 w 5772"/>
              <a:gd name="T15" fmla="*/ 656 h 656"/>
              <a:gd name="T16" fmla="*/ 6 w 5772"/>
              <a:gd name="T17" fmla="*/ 2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9AF">
                  <a:alpha val="45000"/>
                </a:srgbClr>
              </a:gs>
              <a:gs pos="100000">
                <a:srgbClr val="00EBF8">
                  <a:alpha val="54999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任意多边形 10"/>
          <p:cNvSpPr/>
          <p:nvPr/>
        </p:nvSpPr>
        <p:spPr bwMode="auto">
          <a:xfrm flipV="1">
            <a:off x="4381500" y="6219825"/>
            <a:ext cx="4762500" cy="638175"/>
          </a:xfrm>
          <a:custGeom>
            <a:avLst/>
            <a:gdLst>
              <a:gd name="T0" fmla="*/ 0 w 3000"/>
              <a:gd name="T1" fmla="*/ 0 h 595"/>
              <a:gd name="T2" fmla="*/ 1668 w 3000"/>
              <a:gd name="T3" fmla="*/ 564 h 595"/>
              <a:gd name="T4" fmla="*/ 3000 w 3000"/>
              <a:gd name="T5" fmla="*/ 186 h 595"/>
              <a:gd name="T6" fmla="*/ 3000 w 3000"/>
              <a:gd name="T7" fmla="*/ 6 h 595"/>
              <a:gd name="T8" fmla="*/ 0 w 3000"/>
              <a:gd name="T9" fmla="*/ 0 h 5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00"/>
              <a:gd name="T16" fmla="*/ 0 h 595"/>
              <a:gd name="T17" fmla="*/ 3000 w 3000"/>
              <a:gd name="T18" fmla="*/ 595 h 5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00ADB6">
                  <a:alpha val="29999"/>
                </a:srgbClr>
              </a:gs>
              <a:gs pos="80000">
                <a:srgbClr val="009BE5">
                  <a:alpha val="42000"/>
                </a:srgbClr>
              </a:gs>
              <a:gs pos="100000">
                <a:srgbClr val="009BE5">
                  <a:alpha val="4500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11188" cy="365125"/>
          </a:xfrm>
        </p:spPr>
        <p:txBody>
          <a:bodyPr/>
          <a:lstStyle>
            <a:lvl1pPr>
              <a:defRPr/>
            </a:lvl1pPr>
          </a:lstStyle>
          <a:p>
            <a:fld id="{9A917F5E-F7A2-47F4-9F16-D741DBE8FA2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任意多边形 6"/>
          <p:cNvSpPr/>
          <p:nvPr/>
        </p:nvSpPr>
        <p:spPr bwMode="auto">
          <a:xfrm>
            <a:off x="-9525" y="-7938"/>
            <a:ext cx="9163050" cy="1041401"/>
          </a:xfrm>
          <a:custGeom>
            <a:avLst/>
            <a:gdLst>
              <a:gd name="T0" fmla="*/ 6 w 5772"/>
              <a:gd name="T1" fmla="*/ 2 h 656"/>
              <a:gd name="T2" fmla="*/ 2542 w 5772"/>
              <a:gd name="T3" fmla="*/ 0 h 656"/>
              <a:gd name="T4" fmla="*/ 4374 w 5772"/>
              <a:gd name="T5" fmla="*/ 367 h 656"/>
              <a:gd name="T6" fmla="*/ 5766 w 5772"/>
              <a:gd name="T7" fmla="*/ 55 h 656"/>
              <a:gd name="T8" fmla="*/ 5772 w 5772"/>
              <a:gd name="T9" fmla="*/ 213 h 656"/>
              <a:gd name="T10" fmla="*/ 4302 w 5772"/>
              <a:gd name="T11" fmla="*/ 439 h 656"/>
              <a:gd name="T12" fmla="*/ 1488 w 5772"/>
              <a:gd name="T13" fmla="*/ 201 h 656"/>
              <a:gd name="T14" fmla="*/ 0 w 5772"/>
              <a:gd name="T15" fmla="*/ 656 h 656"/>
              <a:gd name="T16" fmla="*/ 6 w 5772"/>
              <a:gd name="T17" fmla="*/ 2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0079AF">
                  <a:alpha val="45000"/>
                </a:srgbClr>
              </a:gs>
              <a:gs pos="100000">
                <a:srgbClr val="00EBF8">
                  <a:alpha val="54999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7" name="任意多边形 7"/>
          <p:cNvSpPr/>
          <p:nvPr/>
        </p:nvSpPr>
        <p:spPr bwMode="auto">
          <a:xfrm>
            <a:off x="4381500" y="-7938"/>
            <a:ext cx="4762500" cy="638176"/>
          </a:xfrm>
          <a:custGeom>
            <a:avLst/>
            <a:gdLst>
              <a:gd name="T0" fmla="*/ 0 w 3000"/>
              <a:gd name="T1" fmla="*/ 0 h 595"/>
              <a:gd name="T2" fmla="*/ 1668 w 3000"/>
              <a:gd name="T3" fmla="*/ 564 h 595"/>
              <a:gd name="T4" fmla="*/ 3000 w 3000"/>
              <a:gd name="T5" fmla="*/ 186 h 595"/>
              <a:gd name="T6" fmla="*/ 3000 w 3000"/>
              <a:gd name="T7" fmla="*/ 6 h 595"/>
              <a:gd name="T8" fmla="*/ 0 w 3000"/>
              <a:gd name="T9" fmla="*/ 0 h 5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00"/>
              <a:gd name="T16" fmla="*/ 0 h 595"/>
              <a:gd name="T17" fmla="*/ 3000 w 3000"/>
              <a:gd name="T18" fmla="*/ 595 h 5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00ADB6">
                  <a:alpha val="29999"/>
                </a:srgbClr>
              </a:gs>
              <a:gs pos="80000">
                <a:srgbClr val="009BE5">
                  <a:alpha val="42000"/>
                </a:srgbClr>
              </a:gs>
              <a:gs pos="100000">
                <a:srgbClr val="009BE5">
                  <a:alpha val="4500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8" name="标题占位符 8"/>
          <p:cNvSpPr>
            <a:spLocks noGrp="1"/>
          </p:cNvSpPr>
          <p:nvPr>
            <p:ph type="title"/>
          </p:nvPr>
        </p:nvSpPr>
        <p:spPr bwMode="auto">
          <a:xfrm>
            <a:off x="458788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45720" rIns="0" bIns="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9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8788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30" name="日期占位符 9"/>
          <p:cNvSpPr>
            <a:spLocks noGrp="1"/>
          </p:cNvSpPr>
          <p:nvPr>
            <p:ph type="dt" sz="half" idx="2"/>
          </p:nvPr>
        </p:nvSpPr>
        <p:spPr bwMode="auto">
          <a:xfrm>
            <a:off x="458788" y="6356350"/>
            <a:ext cx="213201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b" anchorCtr="0" compatLnSpc="1"/>
          <a:lstStyle>
            <a:lvl1pPr eaLnBrk="1" hangingPunct="1">
              <a:defRPr sz="1200">
                <a:solidFill>
                  <a:srgbClr val="045C75"/>
                </a:solidFill>
                <a:latin typeface="Constantia" panose="02030602050306030303" pitchFamily="18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1" name="页脚占位符 21"/>
          <p:cNvSpPr>
            <a:spLocks noGrp="1"/>
          </p:cNvSpPr>
          <p:nvPr>
            <p:ph type="ftr" sz="quarter" idx="3"/>
          </p:nvPr>
        </p:nvSpPr>
        <p:spPr bwMode="auto">
          <a:xfrm>
            <a:off x="2667000" y="6356350"/>
            <a:ext cx="3352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b" anchorCtr="0" compatLnSpc="1"/>
          <a:lstStyle>
            <a:lvl1pPr eaLnBrk="1" hangingPunct="1">
              <a:defRPr sz="1200">
                <a:solidFill>
                  <a:srgbClr val="045C75"/>
                </a:solidFill>
                <a:latin typeface="Constantia" panose="02030602050306030303" pitchFamily="18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2" name="灯片编号占位符 17"/>
          <p:cNvSpPr>
            <a:spLocks noGrp="1"/>
          </p:cNvSpPr>
          <p:nvPr>
            <p:ph type="sldNum" sz="quarter" idx="4"/>
          </p:nvPr>
        </p:nvSpPr>
        <p:spPr bwMode="auto">
          <a:xfrm>
            <a:off x="7924800" y="6356350"/>
            <a:ext cx="763588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b" anchorCtr="0" compatLnSpc="1"/>
          <a:lstStyle>
            <a:lvl1pPr algn="r" eaLnBrk="1" hangingPunct="1">
              <a:defRPr sz="1200">
                <a:solidFill>
                  <a:srgbClr val="045C75"/>
                </a:solidFill>
                <a:latin typeface="Constantia" panose="02030602050306030303" pitchFamily="18" charset="0"/>
                <a:ea typeface="宋体" panose="02010600030101010101" pitchFamily="2" charset="-122"/>
              </a:defRPr>
            </a:lvl1pPr>
          </a:lstStyle>
          <a:p>
            <a:fld id="{D3D2DA7B-EF85-47BA-810E-7A339F79A55B}" type="slidenum">
              <a:rPr lang="zh-CN" altLang="en-US"/>
            </a:fld>
            <a:endParaRPr lang="en-US" altLang="zh-CN"/>
          </a:p>
        </p:txBody>
      </p:sp>
      <p:grpSp>
        <p:nvGrpSpPr>
          <p:cNvPr id="1033" name="组合 1"/>
          <p:cNvGrpSpPr/>
          <p:nvPr/>
        </p:nvGrpSpPr>
        <p:grpSpPr bwMode="auto">
          <a:xfrm>
            <a:off x="-19050" y="203200"/>
            <a:ext cx="9182100" cy="647700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隶书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/>
          <a:cs typeface="隶书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/>
          <a:cs typeface="隶书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/>
          <a:cs typeface="隶书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/>
          <a:cs typeface="隶书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/>
          <a:cs typeface="隶书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/>
          <a:cs typeface="隶书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/>
          <a:cs typeface="隶书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/>
          <a:cs typeface="隶书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38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3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4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18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 panose="05020102010507070707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 panose="05020102010507070707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2"/>
          <p:cNvSpPr>
            <a:spLocks noGrp="1"/>
          </p:cNvSpPr>
          <p:nvPr>
            <p:ph idx="1"/>
          </p:nvPr>
        </p:nvSpPr>
        <p:spPr>
          <a:xfrm>
            <a:off x="173038" y="3725863"/>
            <a:ext cx="8685212" cy="1647825"/>
          </a:xfrm>
        </p:spPr>
        <p:txBody>
          <a:bodyPr/>
          <a:lstStyle/>
          <a:p>
            <a:pPr algn="ctr" eaLnBrk="1" hangingPunct="1">
              <a:lnSpc>
                <a:spcPct val="160000"/>
              </a:lnSpc>
              <a:buFont typeface="Wingdings 2" panose="05020102010507070707" pitchFamily="18" charset="2"/>
              <a:buNone/>
            </a:pP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   </a:t>
            </a:r>
            <a:endParaRPr lang="zh-CN" altLang="en-US" sz="2400" dirty="0" smtClean="0">
              <a:latin typeface="黑体" panose="02010609060101010101" pitchFamily="2" charset="-122"/>
              <a:ea typeface="黑体" panose="02010609060101010101" pitchFamily="2" charset="-122"/>
              <a:cs typeface="微软雅黑" panose="020B0503020204020204" charset="-122"/>
            </a:endParaRPr>
          </a:p>
          <a:p>
            <a:pPr algn="ctr" eaLnBrk="1" hangingPunct="1">
              <a:lnSpc>
                <a:spcPct val="160000"/>
              </a:lnSpc>
              <a:buFont typeface="Wingdings 2" panose="05020102010507070707" pitchFamily="18" charset="2"/>
              <a:buNone/>
            </a:pPr>
            <a:endParaRPr lang="zh-CN" altLang="en-US" sz="2400" dirty="0" smtClean="0">
              <a:latin typeface="黑体" panose="02010609060101010101" pitchFamily="2" charset="-122"/>
              <a:ea typeface="黑体" panose="02010609060101010101" pitchFamily="2" charset="-122"/>
              <a:cs typeface="微软雅黑" panose="020B0503020204020204" charset="-122"/>
            </a:endParaRPr>
          </a:p>
          <a:p>
            <a:pPr algn="ctr" eaLnBrk="1" hangingPunct="1">
              <a:lnSpc>
                <a:spcPct val="160000"/>
              </a:lnSpc>
              <a:buFont typeface="Wingdings 2" panose="05020102010507070707" pitchFamily="18" charset="2"/>
              <a:buNone/>
            </a:pPr>
            <a:endParaRPr lang="en-US" altLang="zh-CN" sz="2400" b="1" dirty="0" smtClean="0">
              <a:latin typeface="黑体" panose="02010609060101010101" pitchFamily="2" charset="-122"/>
              <a:ea typeface="黑体" panose="02010609060101010101" pitchFamily="2" charset="-122"/>
              <a:cs typeface="微软雅黑" panose="020B0503020204020204" charset="-122"/>
            </a:endParaRPr>
          </a:p>
        </p:txBody>
      </p:sp>
      <p:sp>
        <p:nvSpPr>
          <p:cNvPr id="1536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124EF06-C90B-4046-A7D3-C3704F5420D2}" type="slidenum">
              <a:rPr lang="zh-CN" altLang="en-US"/>
            </a:fld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1166495" y="2059305"/>
            <a:ext cx="65036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《武汉城市轨道交通工程消耗量定额及全费用基价表》</a:t>
            </a:r>
            <a:endParaRPr lang="zh-CN" altLang="en-US" sz="4000"/>
          </a:p>
          <a:p>
            <a:r>
              <a:rPr lang="zh-CN" altLang="en-US" sz="4000"/>
              <a:t>（2019）交底资料</a:t>
            </a:r>
            <a:r>
              <a:rPr lang="en-US" altLang="zh-CN" sz="4000"/>
              <a:t>-</a:t>
            </a:r>
            <a:r>
              <a:rPr lang="zh-CN" altLang="en-US" sz="4000"/>
              <a:t>安装部分</a:t>
            </a:r>
            <a:endParaRPr lang="zh-CN" altLang="en-US" sz="40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/>
          </p:cNvSpPr>
          <p:nvPr>
            <p:ph type="body" idx="4294967295"/>
          </p:nvPr>
        </p:nvSpPr>
        <p:spPr>
          <a:xfrm>
            <a:off x="459105" y="1268730"/>
            <a:ext cx="8409940" cy="5055870"/>
          </a:xfrm>
        </p:spPr>
        <p:txBody>
          <a:bodyPr/>
          <a:lstStyle/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en-US" altLang="zh-CN" smtClean="0">
                <a:latin typeface="宋体" panose="02010600030101010101" pitchFamily="2" charset="-122"/>
              </a:rPr>
              <a:t>       </a:t>
            </a:r>
            <a:endParaRPr lang="zh-CN" altLang="en-US" smtClean="0">
              <a:latin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09700" y="670243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7970"/>
            <a:r>
              <a:rPr lang="zh-CN" sz="1600" b="1">
                <a:ea typeface="宋体" panose="02010600030101010101" pitchFamily="2" charset="-122"/>
              </a:rPr>
              <a:t>二、定额内容</a:t>
            </a:r>
            <a:endParaRPr lang="zh-CN" altLang="en-US" sz="1600"/>
          </a:p>
        </p:txBody>
      </p:sp>
      <p:graphicFrame>
        <p:nvGraphicFramePr>
          <p:cNvPr id="2" name="表格 1"/>
          <p:cNvGraphicFramePr/>
          <p:nvPr/>
        </p:nvGraphicFramePr>
        <p:xfrm>
          <a:off x="1486535" y="1007745"/>
          <a:ext cx="6529070" cy="42919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5485"/>
                <a:gridCol w="4614545"/>
                <a:gridCol w="1209040"/>
              </a:tblGrid>
              <a:tr h="6597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章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新定额子目数量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8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挖、填电缆沟与电缆敷设及防护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48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信号机及室外箱、盒安装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29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5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室外设备基础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5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道岔电动转辙机安装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2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五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轨道检测装置安装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33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5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六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电源设备安装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5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七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室内设备安装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87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八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车载设备安装及调试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8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九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系统调试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5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其他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合计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409700" y="5299075"/>
            <a:ext cx="66059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7970"/>
            <a:r>
              <a:rPr lang="zh-CN" sz="1600" b="1">
                <a:ea typeface="宋体" panose="02010600030101010101" pitchFamily="2" charset="-122"/>
              </a:rPr>
              <a:t>三、适用范围</a:t>
            </a:r>
            <a:r>
              <a:rPr lang="zh-CN" sz="1600" b="0">
                <a:ea typeface="宋体" panose="02010600030101010101" pitchFamily="2" charset="-122"/>
              </a:rPr>
              <a:t>本册定额适用于城市轨道交通新建、扩建、改建的通信工程。</a:t>
            </a:r>
            <a:endParaRPr lang="zh-CN" altLang="en-US" sz="1600"/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/>
          </p:cNvSpPr>
          <p:nvPr>
            <p:ph type="body" idx="4294967295"/>
          </p:nvPr>
        </p:nvSpPr>
        <p:spPr>
          <a:xfrm>
            <a:off x="459105" y="669290"/>
            <a:ext cx="8229600" cy="4973955"/>
          </a:xfrm>
        </p:spPr>
        <p:txBody>
          <a:bodyPr/>
          <a:lstStyle/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en-US" altLang="zh-CN" sz="2400" smtClean="0">
                <a:latin typeface="宋体" panose="02010600030101010101" pitchFamily="2" charset="-122"/>
              </a:rPr>
              <a:t>             </a:t>
            </a:r>
            <a:endParaRPr lang="zh-CN" altLang="en-US" sz="2400" smtClean="0">
              <a:latin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47800" y="98679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7970"/>
            <a:r>
              <a:rPr lang="zh-CN" sz="1600" b="1">
                <a:ea typeface="宋体" panose="02010600030101010101" pitchFamily="2" charset="-122"/>
              </a:rPr>
              <a:t>四、定额变化情况</a:t>
            </a:r>
            <a:r>
              <a:rPr lang="zh-CN" sz="1600" b="0">
                <a:ea typeface="宋体" panose="02010600030101010101" pitchFamily="2" charset="-122"/>
              </a:rPr>
              <a:t>（一）定额数量变化</a:t>
            </a:r>
            <a:endParaRPr lang="zh-CN" altLang="en-US" sz="1600"/>
          </a:p>
        </p:txBody>
      </p:sp>
      <p:graphicFrame>
        <p:nvGraphicFramePr>
          <p:cNvPr id="2" name="表格 1"/>
          <p:cNvGraphicFramePr/>
          <p:nvPr/>
        </p:nvGraphicFramePr>
        <p:xfrm>
          <a:off x="1054735" y="1766570"/>
          <a:ext cx="7281545" cy="4437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9760"/>
                <a:gridCol w="2869565"/>
                <a:gridCol w="1032510"/>
                <a:gridCol w="1148080"/>
                <a:gridCol w="842645"/>
                <a:gridCol w="768985"/>
              </a:tblGrid>
              <a:tr h="6584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章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新定额子目数量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现行定额子目数量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增减子目数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备注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9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挖、填电缆沟与电缆敷设及防护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48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-3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9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信号机及室外箱、盒安装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29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29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5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室外设备基础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9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道岔电动转辙机安装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+12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9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五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轨道检测装置安装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33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9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六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电源设备安装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5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七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室内设备安装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87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93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9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八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车载设备安装及调试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9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九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系统调试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5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其他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33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93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合计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314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/>
          </p:cNvSpPr>
          <p:nvPr>
            <p:ph type="body" idx="4294967295"/>
          </p:nvPr>
        </p:nvSpPr>
        <p:spPr>
          <a:xfrm>
            <a:off x="458788" y="1268413"/>
            <a:ext cx="8229600" cy="5056187"/>
          </a:xfrm>
        </p:spPr>
        <p:txBody>
          <a:bodyPr/>
          <a:lstStyle/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en-US" altLang="zh-CN" sz="2400" smtClean="0">
                <a:latin typeface="宋体" panose="02010600030101010101" pitchFamily="2" charset="-122"/>
              </a:rPr>
              <a:t>        （二）册与各章说明变化</a:t>
            </a:r>
            <a:endParaRPr lang="en-US" altLang="zh-CN" sz="2400" smtClean="0">
              <a:latin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endParaRPr lang="en-US" altLang="zh-CN" sz="2400" smtClean="0">
              <a:latin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zh-CN" altLang="en-US" sz="2400" smtClean="0">
                <a:latin typeface="宋体" panose="02010600030101010101" pitchFamily="2" charset="-122"/>
              </a:rPr>
              <a:t>1.修改了原部分编制依据；</a:t>
            </a:r>
            <a:endParaRPr lang="zh-CN" altLang="en-US" sz="2400" smtClean="0">
              <a:latin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endParaRPr lang="zh-CN" altLang="en-US" sz="2400" smtClean="0">
              <a:latin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zh-CN" altLang="en-US" sz="2400" smtClean="0">
                <a:latin typeface="宋体" panose="02010600030101010101" pitchFamily="2" charset="-122"/>
              </a:rPr>
              <a:t>2.本册室外设备的基础统一按型钢支架考虑，如混凝土类支架可参考执行其他册相关子目。</a:t>
            </a:r>
            <a:endParaRPr lang="zh-CN" altLang="en-US" sz="240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28015" y="899795"/>
            <a:ext cx="7971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/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628015" y="899795"/>
            <a:ext cx="768032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zh-CN" altLang="en-US" sz="2000">
                <a:latin typeface="+mn-ea"/>
                <a:ea typeface="+mn-ea"/>
                <a:cs typeface="+mn-ea"/>
              </a:rPr>
              <a:t>（三）项目设置变化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pPr marL="0" indent="266700"/>
            <a:endParaRPr lang="zh-CN" altLang="en-US" sz="2000">
              <a:latin typeface="+mn-ea"/>
              <a:ea typeface="+mn-ea"/>
              <a:cs typeface="+mn-ea"/>
            </a:endParaRPr>
          </a:p>
          <a:p>
            <a:pPr marL="0" indent="266700"/>
            <a:r>
              <a:rPr lang="zh-CN" altLang="en-US" sz="2000">
                <a:latin typeface="+mn-ea"/>
                <a:ea typeface="+mn-ea"/>
                <a:cs typeface="+mn-ea"/>
              </a:rPr>
              <a:t>1.第一章    挖、填电缆沟与电缆敷设及防护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pPr marL="0" indent="266700"/>
            <a:r>
              <a:rPr lang="zh-CN" altLang="en-US" sz="2000">
                <a:latin typeface="+mn-ea"/>
                <a:ea typeface="+mn-ea"/>
                <a:cs typeface="+mn-ea"/>
              </a:rPr>
              <a:t>删除“敷设串行通信电缆”项目。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pPr marL="0" indent="266700"/>
            <a:endParaRPr lang="zh-CN" altLang="en-US" sz="2000">
              <a:latin typeface="+mn-ea"/>
              <a:ea typeface="+mn-ea"/>
              <a:cs typeface="+mn-ea"/>
            </a:endParaRPr>
          </a:p>
          <a:p>
            <a:pPr marL="0" indent="266700"/>
            <a:r>
              <a:rPr lang="zh-CN" altLang="en-US" sz="2000">
                <a:latin typeface="+mn-ea"/>
                <a:ea typeface="+mn-ea"/>
                <a:cs typeface="+mn-ea"/>
              </a:rPr>
              <a:t>2.第二章    信号机及室外箱、盒安装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pPr marL="0" indent="266700"/>
            <a:r>
              <a:rPr lang="zh-CN" altLang="en-US" sz="2000">
                <a:latin typeface="+mn-ea"/>
                <a:ea typeface="+mn-ea"/>
                <a:cs typeface="+mn-ea"/>
              </a:rPr>
              <a:t>（1）调整“终端电缆盒、分向盒、轨旁无线接线箱安装、波导管耦合单元箱安装”的部分材料，将“沥青绝缘胶”换成“冷封胶”，含量不变。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pPr marL="0" indent="266700"/>
            <a:r>
              <a:rPr lang="zh-CN" altLang="en-US" sz="2000">
                <a:latin typeface="+mn-ea"/>
                <a:ea typeface="+mn-ea"/>
                <a:cs typeface="+mn-ea"/>
              </a:rPr>
              <a:t>（2）调整“室外设备防火堵洞”的部分材料，将“室内堵洞胶”换成“防火泥”，含量不变。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pPr marL="0" indent="266700"/>
            <a:endParaRPr lang="zh-CN" altLang="en-US" sz="2000">
              <a:latin typeface="+mn-ea"/>
              <a:ea typeface="+mn-ea"/>
              <a:cs typeface="+mn-ea"/>
            </a:endParaRPr>
          </a:p>
          <a:p>
            <a:pPr marL="0" indent="266700"/>
            <a:r>
              <a:rPr lang="zh-CN" altLang="en-US" sz="2000">
                <a:latin typeface="+mn-ea"/>
                <a:ea typeface="+mn-ea"/>
                <a:cs typeface="+mn-ea"/>
              </a:rPr>
              <a:t>3.第三章   室外设备基础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pPr marL="0" indent="266700"/>
            <a:r>
              <a:rPr lang="zh-CN" altLang="en-US" sz="2000">
                <a:latin typeface="+mn-ea"/>
                <a:ea typeface="+mn-ea"/>
                <a:cs typeface="+mn-ea"/>
              </a:rPr>
              <a:t>删除“信号机、箱、盒基础”项目的全部子目，增加“支架制作安装”项目共2个子目。</a:t>
            </a:r>
            <a:endParaRPr lang="zh-CN" altLang="en-US" sz="2000"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FB8B3D8-A75E-499A-A831-384C0D0C2E38}" type="slidenum">
              <a:rPr lang="zh-CN" altLang="en-US"/>
            </a:fld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1181100" y="1094740"/>
            <a:ext cx="674370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4.第四章   </a:t>
            </a:r>
            <a:r>
              <a:rPr lang="zh-CN" sz="2000" b="0">
                <a:ea typeface="宋体" panose="02010600030101010101" pitchFamily="2" charset="-122"/>
              </a:rPr>
              <a:t>道岔电动转辙机安装</a:t>
            </a:r>
            <a:endParaRPr lang="zh-CN" sz="2000" b="0">
              <a:ea typeface="宋体" panose="02010600030101010101" pitchFamily="2" charset="-122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1）参考2010年版《铁路工程预算定额》（信号工程册）增加“道岔防护罩”、“JM-A道岔密贴检查器”、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000" b="0">
                <a:ea typeface="宋体" panose="02010600030101010101" pitchFamily="2" charset="-122"/>
              </a:rPr>
              <a:t>道岔转辙机表示缺口检查器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”等3子目。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2）参考2014年版《铁路工程补充预算定额》（信号工程册）增加“道岔融雪室外设备安装”项目共3个子目。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3）参考2014年版《铁路工程补充预算定额》（信号工程册）增加“道岔融雪室内设备安装”项目共2个子目。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4）参考2014年版《铁路工程补充预算定额》（信号工程册）增加“道岔融雪室外设备电加热元件安装”项目共4个子目。</a:t>
            </a:r>
            <a:endParaRPr lang="zh-CN" altLang="en-US" sz="2000"/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78535" y="810260"/>
            <a:ext cx="750443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5.第五章   轨道检测装置安装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1）删除“轨距保持杆（附绝缘Φ36粘接型）”子目。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2）在“50Hz相敏轨道电路  一送一受”、“50Hz相敏轨道电路  一送二受”等2个子目中增加材料“膨胀式电气连接塞钉 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ø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9.8”、“护套钢轨引接线φ1.2*37L=1600”、“护套钢轨引接线φ1.2*37L=3600”，其中“护套钢轨引接线φ1.2*37L=1600”和“护套钢轨引接线φ1.2*37L=3600”与原有材料“护套钢轨引接线φ1.2*19L=1600”和“护套钢轨引接线φ1.2*19L=3600”的含量一样，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“膨胀式电气连接塞钉 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ø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9.8”的含量为各引接线的含量之和。</a:t>
            </a:r>
            <a:endParaRPr lang="zh-CN" sz="2000" b="0">
              <a:ea typeface="宋体" panose="02010600030101010101" pitchFamily="2" charset="-122"/>
              <a:cs typeface="仿宋" panose="02010609060101010101" charset="-122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（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3）调整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 “无绝缘轨道电路安装”个子目的部分材料，删除材料“焊药35mm</a:t>
            </a:r>
            <a:r>
              <a:rPr lang="en-US" sz="2000" b="0" baseline="300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000" b="0">
                <a:ea typeface="宋体" panose="02010600030101010101" pitchFamily="2" charset="-122"/>
              </a:rPr>
              <a:t>专用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”和“焊药185mm</a:t>
            </a:r>
            <a:r>
              <a:rPr lang="en-US" sz="2000" b="0" baseline="300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000" b="0">
                <a:ea typeface="宋体" panose="02010600030101010101" pitchFamily="2" charset="-122"/>
              </a:rPr>
              <a:t>专用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endParaRPr lang="zh-CN" altLang="en-US" sz="2000"/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itle 6"/>
          <p:cNvSpPr txBox="1"/>
          <p:nvPr>
            <p:custDataLst>
              <p:tags r:id="rId1"/>
            </p:custDataLst>
          </p:nvPr>
        </p:nvSpPr>
        <p:spPr>
          <a:xfrm>
            <a:off x="508635" y="1433830"/>
            <a:ext cx="8180070" cy="3004185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54000" tIns="27000" rIns="54000" bIns="27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Segoe UI" panose="020B0502040204020203" pitchFamily="34" charset="0"/>
              </a:defRPr>
            </a:lvl1pPr>
          </a:lstStyle>
          <a:p>
            <a:pPr marL="285750" lvl="0" indent="-285750" algn="just" defTabSz="91440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altLang="zh-CN" sz="2000" spc="100" dirty="0" smtClean="0">
                <a:ln w="3175">
                  <a:noFill/>
                  <a:prstDash val="dash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ea typeface="+mn-ea"/>
                <a:cs typeface="+mn-ea"/>
              </a:rPr>
              <a:t>      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ea typeface="+mn-ea"/>
                <a:cs typeface="+mn-ea"/>
              </a:rPr>
              <a:t>（4）调整“钢轨接续线”子目的部分材料，删除材料“焊药”和“焊接模具”，增加材料“膨胀式电气连接塞钉 ø13.5”、“铜轨接续线TXR-150mm2 1.5m”和“铜轨接续线TXR-150mm2 1.3m”。其中“铜轨接续线TXR-150mm2 1.5m”和“铜轨接续线TXR-150mm2 1.3m”与原有材料“铜轨接续线TXR-95mm2 1.5m”和“铜轨接续线TXR-95mm2 1.3m”的含量一样，“膨胀式电气连接塞钉 ø13.5”的含量为各接续线含量之和的2倍。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prstClr val="black">
                  <a:lumMod val="85000"/>
                  <a:lumOff val="15000"/>
                </a:prstClr>
              </a:solidFill>
              <a:latin typeface="+mn-ea"/>
              <a:ea typeface="+mn-ea"/>
              <a:cs typeface="+mn-ea"/>
            </a:endParaRPr>
          </a:p>
          <a:p>
            <a:pPr marL="285750" lvl="0" indent="-285750" algn="just" defTabSz="91440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zh-CN" altLang="en-US" sz="2000" spc="100" dirty="0" smtClean="0">
              <a:ln w="3175">
                <a:noFill/>
                <a:prstDash val="dash"/>
              </a:ln>
              <a:solidFill>
                <a:prstClr val="black">
                  <a:lumMod val="85000"/>
                  <a:lumOff val="15000"/>
                </a:prst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FB8B3D8-A75E-499A-A831-384C0D0C2E38}" type="slidenum">
              <a:rPr lang="zh-CN" altLang="en-US"/>
            </a:fld>
            <a:endParaRPr lang="en-US" altLang="zh-CN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FB8B3D8-A75E-499A-A831-384C0D0C2E38}" type="slidenum">
              <a:rPr lang="zh-CN" altLang="en-US"/>
            </a:fld>
            <a:endParaRPr lang="en-US" altLang="zh-CN"/>
          </a:p>
        </p:txBody>
      </p:sp>
      <p:sp>
        <p:nvSpPr>
          <p:cNvPr id="8" name="Title 6"/>
          <p:cNvSpPr txBox="1"/>
          <p:nvPr>
            <p:custDataLst>
              <p:tags r:id="rId1"/>
            </p:custDataLst>
          </p:nvPr>
        </p:nvSpPr>
        <p:spPr>
          <a:xfrm>
            <a:off x="508000" y="696595"/>
            <a:ext cx="8180070" cy="5549265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54000" tIns="27000" rIns="54000" bIns="27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Segoe UI" panose="020B0502040204020203" pitchFamily="34" charset="0"/>
              </a:defRPr>
            </a:lvl1pPr>
          </a:lstStyle>
          <a:p>
            <a:pPr marL="285750" lvl="0" indent="-285750" algn="just" defTabSz="91440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zh-CN" altLang="en-US" sz="1800" spc="100" dirty="0" smtClean="0">
              <a:ln w="3175">
                <a:noFill/>
                <a:prstDash val="dash"/>
              </a:ln>
              <a:solidFill>
                <a:prstClr val="black">
                  <a:lumMod val="85000"/>
                  <a:lumOff val="15000"/>
                </a:prstClr>
              </a:solidFill>
              <a:latin typeface="+mn-ea"/>
              <a:ea typeface="+mn-ea"/>
              <a:cs typeface="+mn-ea"/>
            </a:endParaRPr>
          </a:p>
          <a:p>
            <a:pPr marL="285750" lvl="0" indent="-285750" algn="just" defTabSz="91440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ea typeface="+mn-ea"/>
                <a:cs typeface="+mn-ea"/>
              </a:rPr>
              <a:t>       （5）调整“道岔跳线  单动”子目的部分材料，删除材料“焊药”和“焊接模具”，增加材料“膨胀式电气连接塞钉 ø13.5”、“铜轨接续线TXR-150mm2 3.0m”、“道岔连接线TXR-150mm2 1.5m”、“道岔连接线TXP-150mm2 1.3m”和“道岔连接线TXP-150mm2 0.9m”。其中“铜轨接续线TXR-150mm2 3.0m”与原有材料“铜轨接续线TXR-95mm2 3.0m” 的含量一样，“道岔连接线TXR-150mm2 1.5m”与原有材料“道岔连接线TXR-95mm2 1.5m”的含量一样，“道岔连接线TXP-150mm2 1.3m” 与原有材料“道岔连接线TXP-95mm2 1.3m” 的含量一样，“道岔连接线TXP-150mm2 0.9m”与原有材料“道岔连接线TXP-95mm2 0.9m” 的含量一样，“膨胀式电气连接塞钉 ø13.5”的含量为各接续线和连接线的含量之和的2倍。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prstClr val="black">
                  <a:lumMod val="85000"/>
                  <a:lumOff val="15000"/>
                </a:prstClr>
              </a:solidFill>
              <a:latin typeface="+mn-ea"/>
              <a:ea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FB8B3D8-A75E-499A-A831-384C0D0C2E38}" type="slidenum">
              <a:rPr lang="zh-CN" altLang="en-US"/>
            </a:fld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603885" y="1119505"/>
            <a:ext cx="7727950" cy="4284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3765" eaLnBrk="1" hangingPunct="1">
              <a:lnSpc>
                <a:spcPct val="105000"/>
              </a:lnSpc>
              <a:spcBef>
                <a:spcPct val="25000"/>
              </a:spcBef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000">
                <a:latin typeface="+mn-ea"/>
                <a:ea typeface="+mn-ea"/>
                <a:cs typeface="+mn-ea"/>
              </a:rPr>
              <a:t>（6）调整“道岔跳线  复式交分”子目的部分材料，删除材料“焊药”和“焊接模具”，增加材料“膨胀式电气连接塞钉 ø13.5”、“铜轨接续线TXR-150mm2 3.0m”、“道岔连接线TXR-150mm2 1.5m”、“道岔连接线TXP-150mm2 2.0m ”、“道岔连接线TXP-150mm2 1.3m”和“道岔连接线TXP-150mm2 0.9m”。其中“铜轨接续线TXR-150mm2 3.0m”与原有材料“铜轨接续线TXR-95mm2 3.0m” 的含量一样，“道岔连接线TXR-150mm2 1.5m”与原有材料“道岔连接线TXR-95mm2 1.5m”的含量一样，“道岔连接线TXP-150mm2 2.0m”有原有材料 “道岔连接线TXP-95mm2 2.0m”的含量一样， “道岔连接线TXP-150mm2 1.3m” 与原有材料“道岔连接线TXP-95mm2 1.3m” 的含量一样，“道岔连接线TXP-150mm2 0.9m”与原有材料“道岔连接线TXP-95mm2 0.9m” 的含量一样，“膨胀式电气连接塞钉 ø13.5”的含量为各接续线和连接线的含量之和的2倍。</a:t>
            </a:r>
            <a:endParaRPr lang="zh-CN" altLang="en-US" sz="2000">
              <a:latin typeface="+mn-ea"/>
              <a:ea typeface="+mn-ea"/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/>
          </p:cNvSpPr>
          <p:nvPr>
            <p:ph type="body" idx="4294967295"/>
          </p:nvPr>
        </p:nvSpPr>
        <p:spPr>
          <a:xfrm>
            <a:off x="320675" y="1080135"/>
            <a:ext cx="8197850" cy="5161280"/>
          </a:xfrm>
        </p:spPr>
        <p:txBody>
          <a:bodyPr/>
          <a:lstStyle/>
          <a:p>
            <a:endParaRPr lang="zh-CN" altLang="en-US" sz="2400" b="1" smtClean="0">
              <a:latin typeface="宋体" panose="02010600030101010101" pitchFamily="2" charset="-122"/>
            </a:endParaRPr>
          </a:p>
          <a:p>
            <a:endParaRPr lang="zh-CN" altLang="en-US" sz="2400" b="1" smtClean="0">
              <a:latin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2625" y="882015"/>
            <a:ext cx="756983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en-US" alt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   （7）调整“交叉渡线辙岔跳线”子目的部分材料，删除材料“焊药”和“焊接模具”，增加材料“膨胀式电气连接塞钉 ø13.5”、“护套道岔连接线150mm2 1.5m”和“护套道岔连接线150mm2 0.9m”。其中“护套道岔连接线150mm2 1.5m”与原有材料“护套道岔连接线95mm2 1.5m”的含量一样，“护套道岔连接线150mm2 0.9m”与原有材料“护套道岔连接线95mm2 0.9m”的含量一样，“膨胀式电气连接塞钉 ø13.5” 的含量为各连接线的含量之和的2倍。</a:t>
            </a:r>
            <a:endParaRPr lang="en-US" alt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endParaRPr lang="en-US" alt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en-US" alt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    （8）删除“单轨条牵引电流回流线”子目中材料“焊药”和“焊接模具”。</a:t>
            </a:r>
            <a:endParaRPr lang="en-US" alt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endParaRPr lang="en-US" alt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en-US" alt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    （9）调整“轨道电路极性交叉跳线”子目的部分材料，删除材料“焊药”和“焊接模具”，增加材料“膨胀式电气连接塞钉 ø13.5”和“铜轨接续线TXR-150mm2 3.0m”。其中“铜轨接续线TXR-150mm2 3.0m”与原有材料“铜轨接续线TXR-95mm2 3.0m” 的含量一样，“膨胀式电气连接塞钉 ø13.5”的含量为各接续线的含量之和的2倍。</a:t>
            </a:r>
            <a:endParaRPr lang="zh-CN" altLang="en-US" sz="2000"/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EAFECA2-7316-4B72-AC34-F271DD2F74B9}" type="slidenum">
              <a:rPr lang="zh-CN" altLang="en-US"/>
            </a:fld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891540" y="842010"/>
            <a:ext cx="7666990" cy="5139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2400" b="1">
                <a:ea typeface="宋体" panose="02010600030101010101" pitchFamily="2" charset="-122"/>
              </a:rPr>
              <a:t>                                  </a:t>
            </a:r>
            <a:r>
              <a:rPr lang="zh-CN" sz="2400" b="1">
                <a:ea typeface="宋体" panose="02010600030101010101" pitchFamily="2" charset="-122"/>
              </a:rPr>
              <a:t>第六册</a:t>
            </a:r>
            <a:r>
              <a:rPr lang="en-US" sz="2400" b="1">
                <a:latin typeface="黑体" panose="0201060906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sz="2400" b="1">
                <a:ea typeface="宋体" panose="02010600030101010101" pitchFamily="2" charset="-122"/>
              </a:rPr>
              <a:t>通信工程</a:t>
            </a:r>
            <a:r>
              <a:rPr lang="en-US" sz="2400" b="1">
                <a:latin typeface="黑体" panose="0201060906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 </a:t>
            </a:r>
            <a:endParaRPr lang="zh-CN" sz="2400" b="1">
              <a:ea typeface="宋体" panose="02010600030101010101" pitchFamily="2" charset="-122"/>
            </a:endParaRPr>
          </a:p>
          <a:p>
            <a:pPr marL="0" indent="0" algn="l"/>
            <a:r>
              <a:rPr lang="zh-CN" sz="2000" b="1">
                <a:ea typeface="宋体" panose="02010600030101010101" pitchFamily="2" charset="-122"/>
              </a:rPr>
              <a:t>一、概况</a:t>
            </a:r>
            <a:r>
              <a:rPr lang="zh-CN" sz="2000" b="0">
                <a:ea typeface="宋体" panose="02010600030101010101" pitchFamily="2" charset="-122"/>
              </a:rPr>
              <a:t>          《武汉城市轨道交通工程消耗量定额及全费用基价表》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“通信工程”册是在住建部《城市轨道交通工程预算定额》（GCG103-2008</a:t>
            </a:r>
            <a:r>
              <a:rPr lang="zh-CN" sz="2000" b="0">
                <a:ea typeface="宋体" panose="02010600030101010101" pitchFamily="2" charset="-122"/>
              </a:rPr>
              <a:t>）及《武汉城市轨道交通工程消耗量定额及全费用基价表（试行）》的基础上，结合武汉市轨道交通工程实际情况进行修编的。本册定额包括挖、填光（电）缆沟及敷设通信管道，敷设光缆、敷设电缆、光（电）缆接续与测试、保护与防护，安装光（电）缆终端设备、机架（柜）、槽道及配线架，站内光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(电)缆和电线敷设，布放设备电缆及导线，程控电话交换机及附属设备安装，无线通信系统设备安装，光纤数字传输设备安装，时钟系统设备安装，专用通信设备及配线设备安装，闭路电视监视系统设备安装，广播系统设备及导乘信息系统设备安装，通信电源设备及接地装置安装，计算机网络及附属设备及网络系统设备安装，配管、托板托架、桥架及吊架安装等，共494个子目。</a:t>
            </a:r>
            <a:endParaRPr lang="zh-CN" altLang="en-US" sz="20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2440" y="808990"/>
            <a:ext cx="8216265" cy="5515610"/>
          </a:xfrm>
        </p:spPr>
        <p:txBody>
          <a:bodyPr/>
          <a:p>
            <a:endParaRPr lang="zh-CN" altLang="en-US" b="1" smtClean="0">
              <a:latin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963C124-FBCE-433C-8DE4-0AFEECF1990C}" type="slidenum">
              <a:rPr lang="zh-CN" altLang="en-US"/>
            </a:fld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902335" y="808990"/>
            <a:ext cx="736536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en-US" altLang="zh-CN" sz="2000" b="0">
                <a:ea typeface="宋体" panose="02010600030101010101" pitchFamily="2" charset="-122"/>
              </a:rPr>
              <a:t>     </a:t>
            </a:r>
            <a:r>
              <a:rPr lang="zh-CN" sz="2000" b="0">
                <a:ea typeface="宋体" panose="02010600030101010101" pitchFamily="2" charset="-122"/>
              </a:rPr>
              <a:t>（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10）</a:t>
            </a:r>
            <a:r>
              <a:rPr lang="zh-CN" sz="2000" b="0">
                <a:ea typeface="宋体" panose="02010600030101010101" pitchFamily="2" charset="-122"/>
              </a:rPr>
              <a:t>调整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“牵引电流轨道横向连接线  5m”子目的部分材料，</a:t>
            </a:r>
            <a:r>
              <a:rPr lang="zh-CN" sz="2000" b="0">
                <a:ea typeface="宋体" panose="02010600030101010101" pitchFamily="2" charset="-122"/>
              </a:rPr>
              <a:t>删除材料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“焊药”和“焊接模具”，增加材料“膨胀式电气连接塞钉 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ø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13.5”和“轨道横向连接线150mm</a:t>
            </a:r>
            <a:r>
              <a:rPr lang="en-US" sz="2000" b="0" baseline="3000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2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 5m”。其中“轨道横向连接线150mm</a:t>
            </a:r>
            <a:r>
              <a:rPr lang="en-US" sz="2000" b="0" baseline="3000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2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 5m”与原有材料“轨道横向连接线95mm</a:t>
            </a:r>
            <a:r>
              <a:rPr lang="en-US" sz="2000" b="0" baseline="3000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2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 5m”的含量一样，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“膨胀式电气连接塞钉 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ø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13.5” 的含量为各连接线的含量之和的2倍。</a:t>
            </a:r>
            <a:r>
              <a:rPr lang="zh-CN" sz="2000" b="0">
                <a:ea typeface="宋体" panose="02010600030101010101" pitchFamily="2" charset="-122"/>
              </a:rPr>
              <a:t>          （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11）</a:t>
            </a:r>
            <a:r>
              <a:rPr lang="zh-CN" sz="2000" b="0">
                <a:ea typeface="宋体" panose="02010600030101010101" pitchFamily="2" charset="-122"/>
              </a:rPr>
              <a:t>调整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“牵引电流轨道横向连接线  10m”子目的部分材料，</a:t>
            </a:r>
            <a:r>
              <a:rPr lang="zh-CN" sz="2000" b="0">
                <a:ea typeface="宋体" panose="02010600030101010101" pitchFamily="2" charset="-122"/>
              </a:rPr>
              <a:t>删除材料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“焊药”和“焊接模具”，增加材料“膨胀式电气连接塞钉 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ø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13.5”和“轨道横向连接线150mm</a:t>
            </a:r>
            <a:r>
              <a:rPr lang="en-US" sz="2000" b="0" baseline="3000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2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 10m”。其中“轨道横向连接线150mm</a:t>
            </a:r>
            <a:r>
              <a:rPr lang="en-US" sz="2000" b="0" baseline="3000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2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 10m”与原有材料“轨道横向连接线95mm</a:t>
            </a:r>
            <a:r>
              <a:rPr lang="en-US" sz="2000" b="0" baseline="3000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2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 10m”的含量一样，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“膨胀式电气连接塞钉 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ø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13.5” 的含量为各连接线的含量之和的2倍。</a:t>
            </a:r>
            <a:r>
              <a:rPr lang="zh-CN" sz="2000" b="0">
                <a:ea typeface="宋体" panose="02010600030101010101" pitchFamily="2" charset="-122"/>
              </a:rPr>
              <a:t>           （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12）</a:t>
            </a:r>
            <a:r>
              <a:rPr lang="zh-CN" sz="2000" b="0">
                <a:ea typeface="宋体" panose="02010600030101010101" pitchFamily="2" charset="-122"/>
              </a:rPr>
              <a:t>调整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“牵引电流轨道横向连接线  15m”子目的部分材料，</a:t>
            </a:r>
            <a:r>
              <a:rPr lang="zh-CN" sz="2000" b="0">
                <a:ea typeface="宋体" panose="02010600030101010101" pitchFamily="2" charset="-122"/>
              </a:rPr>
              <a:t>删除材料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“焊药”和“焊接模具”，增加材料“膨胀式电气连接塞钉 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ø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13.5”和“轨道横向连接线150mm</a:t>
            </a:r>
            <a:r>
              <a:rPr lang="en-US" sz="2000" b="0" baseline="3000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2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 15m”。其中“轨道横向连接线150mm</a:t>
            </a:r>
            <a:r>
              <a:rPr lang="en-US" sz="2000" b="0" baseline="3000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2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 15m”与原有材料“轨道横向连接线95mm</a:t>
            </a:r>
            <a:r>
              <a:rPr lang="en-US" sz="2000" b="0" baseline="3000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2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 15m”的含量一样，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“膨胀式电气连接塞钉 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ø</a:t>
            </a:r>
            <a:r>
              <a:rPr lang="zh-CN" sz="2000" b="0">
                <a:ea typeface="宋体" panose="02010600030101010101" pitchFamily="2" charset="-122"/>
                <a:cs typeface="仿宋" panose="02010609060101010101" charset="-122"/>
              </a:rPr>
              <a:t>13.5” 的含量为各连接线的含量之和的2倍。</a:t>
            </a:r>
            <a:endParaRPr lang="zh-CN" altLang="en-US" sz="2000"/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7535" y="1155700"/>
            <a:ext cx="8091170" cy="5168900"/>
          </a:xfrm>
        </p:spPr>
        <p:txBody>
          <a:bodyPr/>
          <a:p>
            <a:endParaRPr lang="zh-CN" altLang="en-US" b="1" smtClean="0">
              <a:latin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963C124-FBCE-433C-8DE4-0AFEECF1990C}" type="slidenum">
              <a:rPr lang="zh-CN" altLang="en-US"/>
            </a:fld>
            <a:endParaRPr lang="en-US" altLang="zh-CN"/>
          </a:p>
        </p:txBody>
      </p:sp>
      <p:sp>
        <p:nvSpPr>
          <p:cNvPr id="100" name="文本框 99"/>
          <p:cNvSpPr txBox="1"/>
          <p:nvPr/>
        </p:nvSpPr>
        <p:spPr>
          <a:xfrm>
            <a:off x="738505" y="1363345"/>
            <a:ext cx="780923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zh-CN" altLang="en-US" sz="2000">
                <a:latin typeface="+mn-ea"/>
                <a:ea typeface="+mn-ea"/>
                <a:cs typeface="+mn-ea"/>
              </a:rPr>
              <a:t>6.第七章   室内设备安装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pPr marL="0" indent="266700"/>
            <a:r>
              <a:rPr lang="zh-CN" altLang="en-US" sz="2000">
                <a:latin typeface="+mn-ea"/>
                <a:ea typeface="+mn-ea"/>
                <a:cs typeface="+mn-ea"/>
              </a:rPr>
              <a:t>（1）删除“计算机控制单元控制台安装”项目共4个子目。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pPr marL="0" indent="266700"/>
            <a:r>
              <a:rPr lang="zh-CN" altLang="en-US" sz="2000">
                <a:latin typeface="+mn-ea"/>
                <a:ea typeface="+mn-ea"/>
                <a:cs typeface="+mn-ea"/>
              </a:rPr>
              <a:t>（2）删除“分线盘安装”项目共2个子目。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pPr marL="0" indent="266700"/>
            <a:endParaRPr lang="zh-CN" altLang="en-US" sz="2000">
              <a:latin typeface="+mn-ea"/>
              <a:ea typeface="+mn-ea"/>
              <a:cs typeface="+mn-ea"/>
            </a:endParaRPr>
          </a:p>
          <a:p>
            <a:pPr marL="0" indent="266700"/>
            <a:r>
              <a:rPr lang="zh-CN" altLang="en-US" sz="2000">
                <a:latin typeface="+mn-ea"/>
                <a:ea typeface="+mn-ea"/>
                <a:cs typeface="+mn-ea"/>
              </a:rPr>
              <a:t>7.第十章   其他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pPr marL="0" indent="266700"/>
            <a:r>
              <a:rPr lang="zh-CN" altLang="en-US" sz="2000">
                <a:latin typeface="+mn-ea"/>
                <a:ea typeface="+mn-ea"/>
                <a:cs typeface="+mn-ea"/>
              </a:rPr>
              <a:t>   删除“站台发车表示器  透镜式  铸铁机构”和“维修电话总机安装（10门）”2个子目。</a:t>
            </a:r>
            <a:endParaRPr lang="zh-CN" altLang="en-US" sz="2000"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4200" y="1294765"/>
            <a:ext cx="8104505" cy="5029835"/>
          </a:xfrm>
        </p:spPr>
        <p:txBody>
          <a:bodyPr/>
          <a:p>
            <a:endParaRPr lang="zh-CN" altLang="en-US" b="1" smtClean="0">
              <a:latin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963C124-FBCE-433C-8DE4-0AFEECF1990C}" type="slidenum">
              <a:rPr lang="zh-CN" altLang="en-US"/>
            </a:fld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965835" y="998855"/>
            <a:ext cx="71996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2400" b="1">
                <a:ea typeface="宋体" panose="02010600030101010101" pitchFamily="2" charset="-122"/>
              </a:rPr>
              <a:t>                                </a:t>
            </a:r>
            <a:r>
              <a:rPr lang="zh-CN" sz="2400" b="1">
                <a:ea typeface="宋体" panose="02010600030101010101" pitchFamily="2" charset="-122"/>
              </a:rPr>
              <a:t>第八册</a:t>
            </a:r>
            <a:r>
              <a:rPr lang="en-US" sz="2400" b="1">
                <a:latin typeface="黑体" panose="0201060906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sz="2400" b="1">
                <a:ea typeface="宋体" panose="02010600030101010101" pitchFamily="2" charset="-122"/>
              </a:rPr>
              <a:t>供电工程</a:t>
            </a:r>
            <a:r>
              <a:rPr lang="en-US" sz="2400" b="1">
                <a:latin typeface="黑体" panose="0201060906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 </a:t>
            </a:r>
            <a:r>
              <a:rPr lang="zh-CN" sz="2400" b="1">
                <a:ea typeface="宋体" panose="02010600030101010101" pitchFamily="2" charset="-122"/>
              </a:rPr>
              <a:t>一、概况</a:t>
            </a:r>
            <a:r>
              <a:rPr lang="zh-CN" sz="2400" b="0">
                <a:ea typeface="宋体" panose="02010600030101010101" pitchFamily="2" charset="-122"/>
              </a:rPr>
              <a:t>            《武汉城市轨道交通工程消耗量定额及全费用基价表》</a:t>
            </a:r>
            <a:r>
              <a:rPr lang="zh-CN" sz="2400" b="0">
                <a:ea typeface="宋体" panose="02010600030101010101" pitchFamily="2" charset="-122"/>
                <a:cs typeface="Times New Roman" panose="02020603050405020304" pitchFamily="18" charset="0"/>
              </a:rPr>
              <a:t>“供电工程”册是在住建部《城市轨道交通工程预算定额》（GCG103-2008</a:t>
            </a:r>
            <a:r>
              <a:rPr lang="zh-CN" sz="2400" b="0">
                <a:ea typeface="宋体" panose="02010600030101010101" pitchFamily="2" charset="-122"/>
              </a:rPr>
              <a:t>）及《武汉城市轨道交通工程消耗量定额及全费用基价表（试行）》的基础上，结合武汉市轨道交通工程实际情况进行修编的。本册定额包括变电所、杂散电流、电力监控、柔性接触网、刚性接触网、接触轨、单轨跨座式接触网、动力照明、电缆、配管配线、接地装置、感应板、其他等，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共</a:t>
            </a:r>
            <a:r>
              <a:rPr lang="zh-CN" sz="2400" b="0">
                <a:ea typeface="宋体" panose="02010600030101010101" pitchFamily="2" charset="-122"/>
                <a:cs typeface="Times New Roman" panose="02020603050405020304" pitchFamily="18" charset="0"/>
              </a:rPr>
              <a:t>876个子目。</a:t>
            </a:r>
            <a:endParaRPr lang="zh-CN" altLang="en-US" sz="2400"/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20" y="1421130"/>
            <a:ext cx="8160385" cy="4903470"/>
          </a:xfrm>
        </p:spPr>
        <p:txBody>
          <a:bodyPr/>
          <a:p>
            <a:endParaRPr lang="zh-CN" altLang="en-US" b="1" smtClean="0">
              <a:latin typeface="宋体" panose="02010600030101010101" pitchFamily="2" charset="-122"/>
            </a:endParaRP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963C124-FBCE-433C-8DE4-0AFEECF1990C}" type="slidenum">
              <a:rPr lang="zh-CN" altLang="en-US"/>
            </a:fld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1371600" y="703263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7970"/>
            <a:r>
              <a:rPr lang="zh-CN" sz="2000" b="1">
                <a:ea typeface="宋体" panose="02010600030101010101" pitchFamily="2" charset="-122"/>
              </a:rPr>
              <a:t>二、定额内容</a:t>
            </a:r>
            <a:endParaRPr lang="zh-CN" altLang="en-US" sz="2000"/>
          </a:p>
        </p:txBody>
      </p:sp>
      <p:graphicFrame>
        <p:nvGraphicFramePr>
          <p:cNvPr id="5" name="表格 4"/>
          <p:cNvGraphicFramePr/>
          <p:nvPr/>
        </p:nvGraphicFramePr>
        <p:xfrm>
          <a:off x="1497965" y="1196975"/>
          <a:ext cx="6426200" cy="3965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6595"/>
                <a:gridCol w="4538345"/>
                <a:gridCol w="1191260"/>
              </a:tblGrid>
              <a:tr h="4940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章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新定额子目数量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变电所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杂散电流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电力监控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柔性接触网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149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五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刚性接触网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27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六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接触轨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七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单轨跨座式接触网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八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动力照明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九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电缆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159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配管配线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208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接地装置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十二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感应板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十三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其他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63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合计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880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371600" y="5344795"/>
            <a:ext cx="6894830" cy="744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7970"/>
            <a:endParaRPr lang="zh-CN" sz="1050" b="1">
              <a:ea typeface="宋体" panose="02010600030101010101" pitchFamily="2" charset="-122"/>
            </a:endParaRPr>
          </a:p>
          <a:p>
            <a:pPr marL="0" indent="267970"/>
            <a:r>
              <a:rPr lang="zh-CN" sz="1600" b="1">
                <a:ea typeface="宋体" panose="02010600030101010101" pitchFamily="2" charset="-122"/>
              </a:rPr>
              <a:t>三、适用范围</a:t>
            </a:r>
            <a:r>
              <a:rPr lang="zh-CN" sz="1600" b="0">
                <a:ea typeface="宋体" panose="02010600030101010101" pitchFamily="2" charset="-122"/>
              </a:rPr>
              <a:t>本册定额适用于新建、扩建城市轨道交通工程中</a:t>
            </a:r>
            <a:r>
              <a:rPr lang="zh-CN" sz="1600" b="0">
                <a:ea typeface="宋体" panose="02010600030101010101" pitchFamily="2" charset="-122"/>
                <a:cs typeface="Times New Roman" panose="02020603050405020304" pitchFamily="18" charset="0"/>
              </a:rPr>
              <a:t>35kv及以下的供电工程。</a:t>
            </a:r>
            <a:endParaRPr lang="zh-CN" altLang="en-US" sz="1600"/>
          </a:p>
        </p:txBody>
      </p:sp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/>
          </p:cNvSpPr>
          <p:nvPr>
            <p:ph type="body" idx="4294967295"/>
          </p:nvPr>
        </p:nvSpPr>
        <p:spPr>
          <a:xfrm>
            <a:off x="485775" y="1014730"/>
            <a:ext cx="8202930" cy="5309870"/>
          </a:xfrm>
        </p:spPr>
        <p:txBody>
          <a:bodyPr/>
          <a:lstStyle/>
          <a:p>
            <a:pPr marL="0" indent="0">
              <a:buNone/>
            </a:pPr>
            <a:endParaRPr lang="zh-CN" altLang="en-US" sz="2400" smtClean="0">
              <a:latin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2400" smtClean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8000" y="60071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7970"/>
            <a:r>
              <a:rPr lang="zh-CN" sz="1600" b="1">
                <a:ea typeface="宋体" panose="02010600030101010101" pitchFamily="2" charset="-122"/>
              </a:rPr>
              <a:t>四、定额变化情况</a:t>
            </a:r>
            <a:r>
              <a:rPr lang="zh-CN" sz="1600" b="0">
                <a:ea typeface="宋体" panose="02010600030101010101" pitchFamily="2" charset="-122"/>
              </a:rPr>
              <a:t>（一）定额数量变化</a:t>
            </a:r>
            <a:endParaRPr lang="zh-CN" altLang="en-US" sz="1600"/>
          </a:p>
        </p:txBody>
      </p:sp>
      <p:graphicFrame>
        <p:nvGraphicFramePr>
          <p:cNvPr id="5" name="表格 4"/>
          <p:cNvGraphicFramePr/>
          <p:nvPr/>
        </p:nvGraphicFramePr>
        <p:xfrm>
          <a:off x="1250950" y="1184275"/>
          <a:ext cx="7112635" cy="51403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685"/>
                <a:gridCol w="2549525"/>
                <a:gridCol w="986790"/>
                <a:gridCol w="984250"/>
                <a:gridCol w="986155"/>
                <a:gridCol w="951230"/>
              </a:tblGrid>
              <a:tr h="7950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章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新定额子目数量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现行定额子目数量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增减子目数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备注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变电所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7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杂散电流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电力监控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柔性接触网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149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149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1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五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刚性接触网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27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27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7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六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接触轨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七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单轨跨座式接触网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八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动力照明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九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电缆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159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159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7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配管配线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208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208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7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接地装置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十二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感应板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5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十三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其他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39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合计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876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880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963C124-FBCE-433C-8DE4-0AFEECF1990C}" type="slidenum">
              <a:rPr lang="zh-CN" altLang="en-US"/>
            </a:fld>
            <a:endParaRPr lang="en-US" altLang="zh-CN"/>
          </a:p>
        </p:txBody>
      </p:sp>
      <p:sp>
        <p:nvSpPr>
          <p:cNvPr id="100" name="文本框 99"/>
          <p:cNvSpPr txBox="1"/>
          <p:nvPr/>
        </p:nvSpPr>
        <p:spPr>
          <a:xfrm>
            <a:off x="774700" y="967105"/>
            <a:ext cx="7785100" cy="2461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en-US" altLang="zh-CN" sz="2200" b="0">
                <a:ea typeface="宋体" panose="02010600030101010101" pitchFamily="2" charset="-122"/>
              </a:rPr>
              <a:t>（二）册与各章说明变化</a:t>
            </a:r>
            <a:endParaRPr lang="en-US" altLang="zh-CN" sz="2200" b="0">
              <a:ea typeface="宋体" panose="02010600030101010101" pitchFamily="2" charset="-122"/>
            </a:endParaRPr>
          </a:p>
          <a:p>
            <a:pPr marL="0" indent="266700"/>
            <a:endParaRPr lang="en-US" altLang="zh-CN" sz="2200" b="0">
              <a:ea typeface="宋体" panose="02010600030101010101" pitchFamily="2" charset="-122"/>
            </a:endParaRPr>
          </a:p>
          <a:p>
            <a:pPr marL="0" indent="266700"/>
            <a:r>
              <a:rPr lang="en-US" altLang="zh-CN" sz="2200" b="0">
                <a:ea typeface="宋体" panose="02010600030101010101" pitchFamily="2" charset="-122"/>
              </a:rPr>
              <a:t>       1.将拆除设备、器材类、线材（包括电缆、光缆、汇流排、导线、绞线）类人工和机械的调整系数由0.7调整为0.5。</a:t>
            </a:r>
            <a:endParaRPr lang="en-US" altLang="zh-CN" sz="2200" b="0">
              <a:ea typeface="宋体" panose="02010600030101010101" pitchFamily="2" charset="-122"/>
            </a:endParaRPr>
          </a:p>
          <a:p>
            <a:pPr marL="0" indent="266700"/>
            <a:endParaRPr lang="en-US" altLang="zh-CN" sz="2200" b="0">
              <a:ea typeface="宋体" panose="02010600030101010101" pitchFamily="2" charset="-122"/>
            </a:endParaRPr>
          </a:p>
          <a:p>
            <a:pPr marL="0" indent="266700"/>
            <a:r>
              <a:rPr lang="en-US" altLang="zh-CN" sz="2200" b="0">
                <a:ea typeface="宋体" panose="02010600030101010101" pitchFamily="2" charset="-122"/>
              </a:rPr>
              <a:t>      2.删除“电缆穿管敷设应执行电缆沿竖直通道敷设的定额项目，工程量乘以系数2倍计算。” </a:t>
            </a:r>
            <a:endParaRPr lang="zh-CN" altLang="en-US" sz="2200"/>
          </a:p>
        </p:txBody>
      </p:sp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93800" y="853440"/>
            <a:ext cx="687070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en-US" altLang="zh-CN" sz="2000" b="0">
                <a:ea typeface="宋体" panose="02010600030101010101" pitchFamily="2" charset="-122"/>
              </a:rPr>
              <a:t>                              </a:t>
            </a:r>
            <a:r>
              <a:rPr lang="zh-CN" sz="2000" b="0">
                <a:ea typeface="宋体" panose="02010600030101010101" pitchFamily="2" charset="-122"/>
              </a:rPr>
              <a:t>（三）项目设置变化</a:t>
            </a:r>
            <a:endParaRPr lang="zh-CN" sz="2000" b="0">
              <a:ea typeface="宋体" panose="02010600030101010101" pitchFamily="2" charset="-122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1.第六章    接触轨</a:t>
            </a:r>
            <a:r>
              <a:rPr lang="zh-CN" sz="2000" b="0">
                <a:ea typeface="宋体" panose="02010600030101010101" pitchFamily="2" charset="-122"/>
              </a:rPr>
              <a:t>         增加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“电缆连接板安装”子目，其人工、材料和机械的含量是编制人员根据现场施工实际消耗综合取定的。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2.第八章    动力照明</a:t>
            </a:r>
            <a:r>
              <a:rPr lang="zh-CN" sz="2000" b="0">
                <a:ea typeface="宋体" panose="02010600030101010101" pitchFamily="2" charset="-122"/>
              </a:rPr>
              <a:t>         删除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“低压配电箱、插座箱垂直壁上明装”、“低压配电箱、插座箱垂直壁上明装”和“低压配电箱、插座箱钢杆、水泥杆上安装”3个项目共12个子目，参考2018年版《湖北省通用安装工程消耗量定额及全费用基价表》（第四册电气设备安装工程）增加“成套配电箱安装”项目共6个子目。</a:t>
            </a:r>
            <a:endParaRPr lang="zh-CN" altLang="en-US" sz="2000"/>
          </a:p>
        </p:txBody>
      </p:sp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3600" y="949325"/>
            <a:ext cx="7391400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zh-CN" sz="2000" b="1">
                <a:ea typeface="宋体" panose="02010600030101010101" pitchFamily="2" charset="-122"/>
                <a:cs typeface="Times New Roman" panose="02020603050405020304" pitchFamily="18" charset="0"/>
              </a:rPr>
              <a:t>3.第九章     电缆</a:t>
            </a:r>
            <a:endParaRPr lang="zh-CN" sz="2000" b="1">
              <a:ea typeface="宋体" panose="02010600030101010101" pitchFamily="2" charset="-122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1）根据轨道交通工程施工实际情况删除“电力电缆终端头制作安装  1kv以下-热缩”项目共4个子目中的材料“沥青绝缘漆”和“铜网”。</a:t>
            </a:r>
            <a:r>
              <a:rPr lang="zh-CN" sz="2000" b="0">
                <a:ea typeface="宋体" panose="02010600030101010101" pitchFamily="2" charset="-122"/>
              </a:rPr>
              <a:t>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2）根据轨道交通工程施工实际情况调整“电力电缆终端头制作安装  DC750V/1500V-热缩”项目共3个子目中部分材料的含量，将材料“电力复合酯一级”和“聚四氟乙烯带1×30”的含量调整为原来的0.01倍。</a:t>
            </a:r>
            <a:r>
              <a:rPr lang="zh-CN" sz="2000" b="0">
                <a:ea typeface="宋体" panose="02010600030101010101" pitchFamily="2" charset="-122"/>
              </a:rPr>
              <a:t>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3））根据轨道交通工程施工实际情况调整“电力电缆终端头制作安装  GIS33kV插入式电缆头”项目共1个子目中部分材料的含量，增加未计价材料“GIS33kV 插入式电缆头”，将材料“电力复合酯一级”和“聚四氟乙烯带1×30”的含量调整为原来的0.01倍，将材料“镀锌螺栓”的含量调整为原来的10倍。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1">
                <a:ea typeface="宋体" panose="02010600030101010101" pitchFamily="2" charset="-122"/>
                <a:cs typeface="Times New Roman" panose="02020603050405020304" pitchFamily="18" charset="0"/>
              </a:rPr>
              <a:t>4.第十一章    接地装置</a:t>
            </a:r>
            <a:r>
              <a:rPr lang="zh-CN" sz="2000" b="0">
                <a:ea typeface="宋体" panose="02010600030101010101" pitchFamily="2" charset="-122"/>
              </a:rPr>
              <a:t>参考《北京市城市轨道交通工程预算定额》（供电工程册）（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2012年版）增加“放热焊”子目。</a:t>
            </a:r>
            <a:endParaRPr lang="zh-CN" altLang="en-US" sz="2000"/>
          </a:p>
        </p:txBody>
      </p:sp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963C124-FBCE-433C-8DE4-0AFEECF1990C}" type="slidenum">
              <a:rPr lang="zh-CN" altLang="en-US"/>
            </a:fld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1156335" y="910590"/>
            <a:ext cx="72631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2400" b="1">
                <a:ea typeface="宋体" panose="02010600030101010101" pitchFamily="2" charset="-122"/>
              </a:rPr>
              <a:t>               </a:t>
            </a:r>
            <a:r>
              <a:rPr lang="zh-CN" sz="2400" b="1">
                <a:ea typeface="宋体" panose="02010600030101010101" pitchFamily="2" charset="-122"/>
              </a:rPr>
              <a:t>第九册</a:t>
            </a:r>
            <a:r>
              <a:rPr lang="en-US" sz="2400" b="1">
                <a:latin typeface="黑体" panose="0201060906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sz="2400" b="1">
                <a:ea typeface="宋体" panose="02010600030101010101" pitchFamily="2" charset="-122"/>
              </a:rPr>
              <a:t>智能与控制系统安装工程</a:t>
            </a:r>
            <a:r>
              <a:rPr lang="en-US" sz="2400" b="1">
                <a:latin typeface="黑体" panose="0201060906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 </a:t>
            </a:r>
            <a:r>
              <a:rPr lang="zh-CN" sz="2400" b="1">
                <a:ea typeface="宋体" panose="02010600030101010101" pitchFamily="2" charset="-122"/>
              </a:rPr>
              <a:t>一、概况</a:t>
            </a:r>
            <a:r>
              <a:rPr lang="zh-CN" sz="2400" b="0">
                <a:ea typeface="宋体" panose="02010600030101010101" pitchFamily="2" charset="-122"/>
              </a:rPr>
              <a:t>           《武汉城市轨道交通工程消耗量定额及全费用基价表》</a:t>
            </a:r>
            <a:r>
              <a:rPr lang="zh-CN" sz="2400" b="0">
                <a:ea typeface="宋体" panose="02010600030101010101" pitchFamily="2" charset="-122"/>
                <a:cs typeface="Times New Roman" panose="02020603050405020304" pitchFamily="18" charset="0"/>
              </a:rPr>
              <a:t>“智能与控制系统安装工程”册是在住建部《城市轨道交通工程预算定额》（GCG103-2008</a:t>
            </a:r>
            <a:r>
              <a:rPr lang="zh-CN" sz="2400" b="0">
                <a:ea typeface="宋体" panose="02010600030101010101" pitchFamily="2" charset="-122"/>
              </a:rPr>
              <a:t>）及《武汉城市轨道交通工程消耗量定额及全费用基价表（试行）》的基础上，结合武汉市轨道交通工程实际情况进行修编的。本册定额包括综合监控系统、环境与机电设备监控系统、火灾报警系统、旅客信息系统、安全防范系统、不间断电源系统、自动售检票系统、电子信息机房工程等，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共</a:t>
            </a:r>
            <a:r>
              <a:rPr lang="zh-CN" sz="2400" b="0">
                <a:ea typeface="宋体" panose="02010600030101010101" pitchFamily="2" charset="-122"/>
                <a:cs typeface="Times New Roman" panose="02020603050405020304" pitchFamily="18" charset="0"/>
              </a:rPr>
              <a:t>670个子目。</a:t>
            </a:r>
            <a:endParaRPr lang="zh-CN" altLang="en-US" sz="2400"/>
          </a:p>
        </p:txBody>
      </p:sp>
    </p:spTree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/>
          </p:cNvSpPr>
          <p:nvPr>
            <p:ph type="body" idx="4294967295"/>
          </p:nvPr>
        </p:nvSpPr>
        <p:spPr>
          <a:xfrm>
            <a:off x="734378" y="1393508"/>
            <a:ext cx="8229600" cy="5056187"/>
          </a:xfrm>
        </p:spPr>
        <p:txBody>
          <a:bodyPr/>
          <a:lstStyle/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zh-CN" altLang="en-US" sz="2400" b="1" smtClean="0">
                <a:latin typeface="宋体" panose="02010600030101010101" pitchFamily="2" charset="-122"/>
              </a:rPr>
              <a:t> </a:t>
            </a:r>
            <a:endParaRPr lang="zh-CN" altLang="en-US" sz="2400" b="1" smtClean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4850" y="706438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7970"/>
            <a:r>
              <a:rPr lang="zh-CN" sz="1800" b="1">
                <a:ea typeface="宋体" panose="02010600030101010101" pitchFamily="2" charset="-122"/>
              </a:rPr>
              <a:t>二、定额内容</a:t>
            </a:r>
            <a:endParaRPr lang="zh-CN" altLang="en-US" sz="1800"/>
          </a:p>
        </p:txBody>
      </p:sp>
      <p:graphicFrame>
        <p:nvGraphicFramePr>
          <p:cNvPr id="3" name="表格 2"/>
          <p:cNvGraphicFramePr/>
          <p:nvPr/>
        </p:nvGraphicFramePr>
        <p:xfrm>
          <a:off x="1106170" y="1075055"/>
          <a:ext cx="6983730" cy="37668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3745"/>
                <a:gridCol w="4937125"/>
                <a:gridCol w="1292860"/>
              </a:tblGrid>
              <a:tr h="7156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章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新定额子目数量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0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综合监控系统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104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环境与机电设备监控系统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102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火灾报警系统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93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0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旅客信息系统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118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五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安全防范系统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84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六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不间断电源系统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0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七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自动售检票系统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42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0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八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电子信息机房工程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115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5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合计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670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16000" y="4930775"/>
            <a:ext cx="718756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7970"/>
            <a:endParaRPr lang="zh-CN" sz="1050" b="1">
              <a:ea typeface="宋体" panose="02010600030101010101" pitchFamily="2" charset="-122"/>
            </a:endParaRPr>
          </a:p>
          <a:p>
            <a:pPr marL="0" indent="267970"/>
            <a:r>
              <a:rPr lang="zh-CN" sz="1800" b="1">
                <a:ea typeface="宋体" panose="02010600030101010101" pitchFamily="2" charset="-122"/>
              </a:rPr>
              <a:t>三、适用范围</a:t>
            </a:r>
            <a:r>
              <a:rPr lang="zh-CN" sz="1800" b="0">
                <a:ea typeface="宋体" panose="02010600030101010101" pitchFamily="2" charset="-122"/>
              </a:rPr>
              <a:t>        本册定额适用于新建、扩建城市轨道交通工程中</a:t>
            </a:r>
            <a:r>
              <a:rPr lang="zh-CN" sz="1800" b="0">
                <a:ea typeface="宋体" panose="02010600030101010101" pitchFamily="2" charset="-122"/>
                <a:cs typeface="Times New Roman" panose="02020603050405020304" pitchFamily="18" charset="0"/>
              </a:rPr>
              <a:t>35kv及以下的供电工程。</a:t>
            </a:r>
            <a:endParaRPr lang="zh-CN" altLang="en-US" sz="1800"/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76450" y="36258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7970"/>
            <a:r>
              <a:rPr lang="zh-CN" sz="1600" b="1">
                <a:ea typeface="宋体" panose="02010600030101010101" pitchFamily="2" charset="-122"/>
              </a:rPr>
              <a:t>二、定额内容</a:t>
            </a:r>
            <a:endParaRPr lang="zh-CN" altLang="en-US" sz="1600" b="1">
              <a:ea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028700" y="786765"/>
          <a:ext cx="7308215" cy="5384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9305"/>
                <a:gridCol w="4376420"/>
                <a:gridCol w="2142490"/>
              </a:tblGrid>
              <a:tr h="3054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章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新定额子目数量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7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挖、填光（电）缆沟及敷设通信管道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67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6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敷设光缆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27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7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敷设电缆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7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光（电）缆接续与测试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7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五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光（电）缆保护与防护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7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六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安装光（电）缆终端设备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3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七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安装机架（柜）、槽道及配线架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八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站内光(电)缆和电线敷设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3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九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布放设备电缆及导线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程控电话交换机及附属设备安装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3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无线通信系统设备安装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十二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光纤数字传输设备安装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7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十三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时钟系统设备安装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9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十四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专用通信设备及配线设备安装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28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7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十五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闭路电视监视系统设备安装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39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7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十六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广播系统设备及导乘信息系统设备安装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26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6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十七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通信电源设备及接地装置安装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7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十八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计算机网络及附属设备及网络系统设备安装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9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十九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配管、托板托架、桥架及吊架安装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合计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494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28700" y="617156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7970"/>
            <a:r>
              <a:rPr lang="zh-CN" sz="1400" b="1">
                <a:ea typeface="宋体" panose="02010600030101010101" pitchFamily="2" charset="-122"/>
              </a:rPr>
              <a:t>三、适用范围</a:t>
            </a:r>
            <a:r>
              <a:rPr lang="zh-CN" sz="1400" b="0">
                <a:ea typeface="宋体" panose="02010600030101010101" pitchFamily="2" charset="-122"/>
              </a:rPr>
              <a:t>本册定额适用于城市轨道交通新建、改建的通信工程。</a:t>
            </a:r>
            <a:endParaRPr lang="zh-CN" altLang="en-US" sz="1400"/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963C124-FBCE-433C-8DE4-0AFEECF1990C}" type="slidenum">
              <a:rPr lang="zh-CN" altLang="en-US"/>
            </a:fld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1676400" y="78359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7970"/>
            <a:r>
              <a:rPr lang="zh-CN" sz="1800" b="1">
                <a:ea typeface="宋体" panose="02010600030101010101" pitchFamily="2" charset="-122"/>
              </a:rPr>
              <a:t>四、定额变化情况</a:t>
            </a:r>
            <a:r>
              <a:rPr lang="zh-CN" sz="1800" b="0">
                <a:ea typeface="宋体" panose="02010600030101010101" pitchFamily="2" charset="-122"/>
              </a:rPr>
              <a:t>（一）定额数量变化</a:t>
            </a:r>
            <a:endParaRPr lang="zh-CN" altLang="en-US" sz="1800"/>
          </a:p>
        </p:txBody>
      </p:sp>
      <p:graphicFrame>
        <p:nvGraphicFramePr>
          <p:cNvPr id="3" name="表格 2"/>
          <p:cNvGraphicFramePr/>
          <p:nvPr/>
        </p:nvGraphicFramePr>
        <p:xfrm>
          <a:off x="1358900" y="1428750"/>
          <a:ext cx="6825615" cy="45180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8650"/>
                <a:gridCol w="2448560"/>
                <a:gridCol w="946150"/>
                <a:gridCol w="943610"/>
                <a:gridCol w="944880"/>
                <a:gridCol w="913765"/>
              </a:tblGrid>
              <a:tr h="8369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章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新定额子目数量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现行定额子目数量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增减子目数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备注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综合监控系统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89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环境与机电设备监控系统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89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火灾报警系统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93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93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89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旅客信息系统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118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135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-17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83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五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安全防范系统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8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六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不间断电源系统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+4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七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自动售检票系统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83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八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电子信息机房工程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115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115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合计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670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703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-33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963C124-FBCE-433C-8DE4-0AFEECF1990C}" type="slidenum">
              <a:rPr lang="zh-CN" altLang="en-US"/>
            </a:fld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889635" y="768985"/>
            <a:ext cx="7225665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zh-CN" sz="2000" b="0">
                <a:ea typeface="宋体" panose="02010600030101010101" pitchFamily="2" charset="-122"/>
              </a:rPr>
              <a:t>（二）项目设置变化</a:t>
            </a:r>
            <a:endParaRPr lang="zh-CN" sz="2000" b="0">
              <a:ea typeface="宋体" panose="02010600030101010101" pitchFamily="2" charset="-122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1.第一章   综合监控系统</a:t>
            </a:r>
            <a:r>
              <a:rPr lang="zh-CN" sz="2000" b="0">
                <a:ea typeface="宋体" panose="02010600030101010101" pitchFamily="2" charset="-122"/>
              </a:rPr>
              <a:t>    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1）将中央监控中心设备安装工程的“中央实时服务器”项目共3个子目合并为1个子目“中央实时服务器”，沿用原子目“中央实时服务器  部门级服务器”的消耗量。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2）删除中央监控中心设备安装工程的“中央历史服务器”项目共3个子目。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3）将中央监控中心设备安装工程的“中央实时服务器系统软件安装、调试”项目共3个子目合并为1个子目“中央实时服务器系统软件安装、调试”，沿用原子目“中央实时服务器系统软件安装、调试  部门级服务器”的消耗量。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4）删除中央监控中心设备安装工程的“中央历史服务器系统软件安装、调试”项目共3个子目。</a:t>
            </a:r>
            <a:endParaRPr lang="zh-CN" altLang="en-US" sz="2000"/>
          </a:p>
        </p:txBody>
      </p:sp>
    </p:spTree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3300" y="924560"/>
            <a:ext cx="731456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zh-CN" sz="2000" b="0">
                <a:ea typeface="宋体" panose="02010600030101010101" pitchFamily="2" charset="-122"/>
              </a:rPr>
              <a:t>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5）将车站、车辆段综合监控系统设备安装工程的“中央实时服务器”项目共3个子目合并为1个子目“中央实时服务器”，沿用原子目“中央实时服务器  部门级服务器”的消耗量。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6）删除车站、车辆段综合监控系统设备安装工程的“中央历史服务器”项目共3个子目。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7）将车站、车辆段综合监控系统设备安装工程的“中央实时服务器系统软件安装、调试”项目共3个子目合并为1个子目“中央实时服务器系统软件安装、调试”，沿用原子目“中央实时服务器系统软件安装、调试  部门级服务器”的消耗量。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8）删除车站、车辆段综合监控系统设备安装工程的“中央历史服务器系统软件安装、调试”项目共3个子目。</a:t>
            </a:r>
            <a:endParaRPr lang="zh-CN" altLang="en-US" sz="2000"/>
          </a:p>
        </p:txBody>
      </p:sp>
    </p:spTree>
  </p:cSld>
  <p:clrMapOvr>
    <a:masterClrMapping/>
  </p:clrMapOvr>
  <p:transition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52500" y="1310005"/>
            <a:ext cx="716280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2.第四章    旅客信息系统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 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1）将“中心数据服务器”、“中心网管服务器”、“中心网管、操作员服务器”、“直播服务器”、“多媒体素材服务器”、“数字视频服务器”和“资讯应用服务器”共7个子目合并为一个子目“PIS服务器”，沿用原有子目“中心网管服务器”的消耗量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 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2）删除“中心网管工作站”、“编辑（含监看）工作站”、“车辆视频监视工作站（含控制部分）”共3个子目。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 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3）将“服务器系统软件安装、调试”项目合并成一个子目“PIS服务器系统软件”，沿用原有子目“中心网管服务器系统软件”的消耗量。</a:t>
            </a:r>
            <a:endParaRPr lang="zh-CN" altLang="en-US" sz="2000"/>
          </a:p>
        </p:txBody>
      </p:sp>
    </p:spTree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8700" y="1170940"/>
            <a:ext cx="733996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zh-CN" sz="2000" b="0">
                <a:ea typeface="宋体" panose="02010600030101010101" pitchFamily="2" charset="-122"/>
              </a:rPr>
              <a:t>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4）删除“工作站安装、调试”项目共1个子目。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5）删除“车站设备安装、调试”项目中的“车站服务器”子目。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6）删除“车载设备安装、调试”项目中的“车载服务器”子目。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1">
                <a:ea typeface="宋体" panose="02010600030101010101" pitchFamily="2" charset="-122"/>
                <a:cs typeface="Times New Roman" panose="02020603050405020304" pitchFamily="18" charset="0"/>
              </a:rPr>
              <a:t>3.第六章    不间断电源系统</a:t>
            </a:r>
            <a:r>
              <a:rPr lang="zh-CN" sz="2000" b="0">
                <a:ea typeface="宋体" panose="02010600030101010101" pitchFamily="2" charset="-122"/>
              </a:rPr>
              <a:t>          参考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2018年版《湖北省通用安装工程消耗量定额及全费用基价表》（通信设备及线路工程册）增加“电缆布线系统测试”项目共4个子目。</a:t>
            </a:r>
            <a:endParaRPr lang="zh-CN" altLang="en-US" sz="2000"/>
          </a:p>
        </p:txBody>
      </p:sp>
    </p:spTree>
  </p:cSld>
  <p:clrMapOvr>
    <a:masterClrMapping/>
  </p:clrMapOvr>
  <p:transition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6300" y="1012825"/>
            <a:ext cx="755650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4.第七章    自动售检票系统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1）删除“中央自动售检票设备安装调试”项目中的“中央数据库服务器”、“中央计算机工作站”、“车站售检票服务器”、“车站票务工作站”、“高速行式打印机”、“喷墨式打印机”、“中央数据库服务器系统软件”和“车站服务器系统软件”共8个子目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2）将“工作站软件”项目共4个子目合并成子目“工作站系统和工具软件”，沿用原有子目“工作站软件 工具软件”的消耗量。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 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3）根据轨道工程施工实际情况调整“车站自动售检票设备安装调试”项目中“自动售票机”、“自动充值、验票机”、“进出站检票闸机”、“双向检票闸机”的部分材料，将“膨胀螺栓M12”换成“化学锚栓M12”，含量不变。</a:t>
            </a:r>
            <a:endParaRPr lang="zh-CN" altLang="en-US" sz="2000"/>
          </a:p>
        </p:txBody>
      </p:sp>
    </p:spTree>
  </p:cSld>
  <p:clrMapOvr>
    <a:masterClrMapping/>
  </p:clrMapOvr>
  <p:transition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16000" y="1255395"/>
            <a:ext cx="740410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en-US" altLang="zh-CN" sz="2000" b="0">
                <a:ea typeface="宋体" panose="02010600030101010101" pitchFamily="2" charset="-122"/>
              </a:rPr>
              <a:t>     </a:t>
            </a:r>
            <a:r>
              <a:rPr lang="zh-CN" sz="2000" b="0">
                <a:ea typeface="宋体" panose="02010600030101010101" pitchFamily="2" charset="-122"/>
              </a:rPr>
              <a:t>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4）根据轨道工程施工实际情况调整“车站自动售检票设备安装调试”项目中“自动查询机”子目的部分材料，将“膨胀螺栓M16”换成“膨胀螺栓M12”，含量调整为4套/台。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5）根据轨道工程施工实际情况增加“互联网取票机”子目，消耗量参考原有子目“自动售票机”。</a:t>
            </a:r>
            <a:endParaRPr lang="zh-CN" sz="2000" b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   （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6）参考2018年版《湖北省通用安装工程消耗量定额及全费用基价表》（建筑智能化工程册）增加“安全检查设备安装、调试”项目共10个子目。</a:t>
            </a:r>
            <a:endParaRPr lang="zh-CN" altLang="en-US" sz="2000"/>
          </a:p>
        </p:txBody>
      </p:sp>
    </p:spTree>
  </p:cSld>
  <p:clrMapOvr>
    <a:masterClrMapping/>
  </p:clrMapOvr>
  <p:transition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963C124-FBCE-433C-8DE4-0AFEECF1990C}" type="slidenum">
              <a:rPr lang="zh-CN" altLang="en-US"/>
            </a:fld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1003300" y="953135"/>
            <a:ext cx="69215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2400" b="1">
                <a:ea typeface="宋体" panose="02010600030101010101" pitchFamily="2" charset="-122"/>
              </a:rPr>
              <a:t>                 </a:t>
            </a:r>
            <a:r>
              <a:rPr lang="zh-CN" sz="2400" b="1">
                <a:ea typeface="宋体" panose="02010600030101010101" pitchFamily="2" charset="-122"/>
              </a:rPr>
              <a:t>第十册</a:t>
            </a:r>
            <a:r>
              <a:rPr lang="en-US" sz="2400" b="1">
                <a:latin typeface="黑体" panose="0201060906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sz="2400" b="1">
                <a:ea typeface="宋体" panose="02010600030101010101" pitchFamily="2" charset="-122"/>
              </a:rPr>
              <a:t>机电设备安装工程</a:t>
            </a:r>
            <a:r>
              <a:rPr lang="en-US" sz="2400" b="1">
                <a:latin typeface="黑体" panose="0201060906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 </a:t>
            </a:r>
            <a:r>
              <a:rPr lang="zh-CN" sz="2400" b="1">
                <a:ea typeface="宋体" panose="02010600030101010101" pitchFamily="2" charset="-122"/>
              </a:rPr>
              <a:t>一、概况</a:t>
            </a:r>
            <a:r>
              <a:rPr lang="zh-CN" sz="2400" b="0">
                <a:ea typeface="宋体" panose="02010600030101010101" pitchFamily="2" charset="-122"/>
              </a:rPr>
              <a:t>         《武汉城市轨道交通工程消耗量定额及全费用基价表》</a:t>
            </a:r>
            <a:r>
              <a:rPr lang="zh-CN" sz="2400" b="0">
                <a:ea typeface="宋体" panose="02010600030101010101" pitchFamily="2" charset="-122"/>
                <a:cs typeface="Times New Roman" panose="02020603050405020304" pitchFamily="18" charset="0"/>
              </a:rPr>
              <a:t>“机电设备安装工程”册是在住建部《城市轨道交通工程预算定额》（GCG103-2008</a:t>
            </a:r>
            <a:r>
              <a:rPr lang="zh-CN" sz="2400" b="0">
                <a:ea typeface="宋体" panose="02010600030101010101" pitchFamily="2" charset="-122"/>
              </a:rPr>
              <a:t>）及《武汉城市轨道交通工程消耗量定额及全费用基价表（试行）》的基础上，结合武汉市轨道交通工程实际情况进行修编的。本册定额包括屏蔽门及安全门、人防门及防淹门等，共</a:t>
            </a:r>
            <a:r>
              <a:rPr lang="zh-CN" sz="2400" b="0">
                <a:ea typeface="宋体" panose="02010600030101010101" pitchFamily="2" charset="-122"/>
                <a:cs typeface="Times New Roman" panose="02020603050405020304" pitchFamily="18" charset="0"/>
              </a:rPr>
              <a:t>42个子目。</a:t>
            </a:r>
            <a:endParaRPr lang="zh-CN" altLang="en-US" sz="2400"/>
          </a:p>
        </p:txBody>
      </p:sp>
    </p:spTree>
  </p:cSld>
  <p:clrMapOvr>
    <a:masterClrMapping/>
  </p:clrMapOvr>
  <p:transition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38300" y="1079817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7970"/>
            <a:r>
              <a:rPr lang="zh-CN" sz="2000" b="1">
                <a:ea typeface="宋体" panose="02010600030101010101" pitchFamily="2" charset="-122"/>
              </a:rPr>
              <a:t>二、定额内容</a:t>
            </a:r>
            <a:endParaRPr lang="zh-CN" altLang="en-US" sz="2000"/>
          </a:p>
        </p:txBody>
      </p:sp>
      <p:graphicFrame>
        <p:nvGraphicFramePr>
          <p:cNvPr id="5" name="表格 4"/>
          <p:cNvGraphicFramePr/>
          <p:nvPr/>
        </p:nvGraphicFramePr>
        <p:xfrm>
          <a:off x="1638300" y="1573530"/>
          <a:ext cx="6438265" cy="18986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3435"/>
                <a:gridCol w="3872865"/>
                <a:gridCol w="1751965"/>
              </a:tblGrid>
              <a:tr h="6673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章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新定额子目数量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8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屏蔽门及安全门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2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人防门及防淹门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21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合计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42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638300" y="3979545"/>
            <a:ext cx="6310630" cy="1176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7970"/>
            <a:endParaRPr lang="zh-CN" sz="1050" b="1">
              <a:ea typeface="宋体" panose="02010600030101010101" pitchFamily="2" charset="-122"/>
            </a:endParaRPr>
          </a:p>
          <a:p>
            <a:pPr marL="0" indent="267970"/>
            <a:r>
              <a:rPr lang="zh-CN" sz="2000" b="1">
                <a:ea typeface="宋体" panose="02010600030101010101" pitchFamily="2" charset="-122"/>
              </a:rPr>
              <a:t>三、适用范围</a:t>
            </a:r>
            <a:r>
              <a:rPr lang="zh-CN" sz="2000" b="0">
                <a:ea typeface="宋体" panose="02010600030101010101" pitchFamily="2" charset="-122"/>
              </a:rPr>
              <a:t>本册定额适用于新建城市轨道交通工程中的屏蔽门、安全门、人防门及防淹门安装工程。</a:t>
            </a:r>
            <a:endParaRPr lang="zh-CN" altLang="en-US" sz="2000"/>
          </a:p>
        </p:txBody>
      </p:sp>
    </p:spTree>
  </p:cSld>
  <p:clrMapOvr>
    <a:masterClrMapping/>
  </p:clrMapOvr>
  <p:transition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8300" y="751840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7970"/>
            <a:r>
              <a:rPr lang="zh-CN" sz="2000" b="1">
                <a:ea typeface="宋体" panose="02010600030101010101" pitchFamily="2" charset="-122"/>
              </a:rPr>
              <a:t>四、定额变化情况</a:t>
            </a:r>
            <a:r>
              <a:rPr lang="zh-CN" sz="2000" b="0">
                <a:ea typeface="宋体" panose="02010600030101010101" pitchFamily="2" charset="-122"/>
              </a:rPr>
              <a:t>（一）定额数量变化</a:t>
            </a:r>
            <a:endParaRPr lang="zh-CN" altLang="en-US" sz="2000"/>
          </a:p>
        </p:txBody>
      </p:sp>
      <p:graphicFrame>
        <p:nvGraphicFramePr>
          <p:cNvPr id="3" name="表格 2"/>
          <p:cNvGraphicFramePr/>
          <p:nvPr/>
        </p:nvGraphicFramePr>
        <p:xfrm>
          <a:off x="940435" y="1664970"/>
          <a:ext cx="7369810" cy="38093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6275"/>
                <a:gridCol w="2644140"/>
                <a:gridCol w="1020445"/>
                <a:gridCol w="1021080"/>
                <a:gridCol w="1020445"/>
                <a:gridCol w="987425"/>
              </a:tblGrid>
              <a:tr h="10033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章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新定额子目数量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现行定额子目数量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增减子目数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备注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9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通风空调工程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113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-113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57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给排水工程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53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-53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6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电梯及自动扶梯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-45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3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屏蔽门及安全门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9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五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人防门及防淹门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31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合计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42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253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-211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>
          <a:xfrm>
            <a:off x="671830" y="750570"/>
            <a:ext cx="7800975" cy="489585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US" altLang="zh-CN" sz="2400" b="1" smtClean="0">
                <a:latin typeface="宋体" panose="02010600030101010101" pitchFamily="2" charset="-122"/>
              </a:rPr>
              <a:t> </a:t>
            </a:r>
            <a:endParaRPr lang="zh-CN" altLang="en-US" sz="2400" b="1" smtClean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5405" y="66929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7970"/>
            <a:r>
              <a:rPr lang="zh-CN" sz="1800" b="1">
                <a:ea typeface="宋体" panose="02010600030101010101" pitchFamily="2" charset="-122"/>
              </a:rPr>
              <a:t>四、定额变化情况</a:t>
            </a:r>
            <a:r>
              <a:rPr lang="zh-CN" sz="1800" b="0">
                <a:ea typeface="宋体" panose="02010600030101010101" pitchFamily="2" charset="-122"/>
              </a:rPr>
              <a:t>（一）定额数量变化</a:t>
            </a:r>
            <a:endParaRPr lang="zh-CN" altLang="en-US" sz="1800"/>
          </a:p>
        </p:txBody>
      </p:sp>
      <p:graphicFrame>
        <p:nvGraphicFramePr>
          <p:cNvPr id="3" name="表格 2"/>
          <p:cNvGraphicFramePr/>
          <p:nvPr/>
        </p:nvGraphicFramePr>
        <p:xfrm>
          <a:off x="1156335" y="1315085"/>
          <a:ext cx="7052310" cy="49237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3885"/>
                <a:gridCol w="2780030"/>
                <a:gridCol w="1000760"/>
                <a:gridCol w="1000125"/>
                <a:gridCol w="922655"/>
                <a:gridCol w="744855"/>
              </a:tblGrid>
              <a:tr h="4127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章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新定额子目数量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现行定额子目数量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增减子目数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备注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6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挖、填光（电）缆沟及敷设通信管道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67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67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敷设光缆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27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+10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敷设电缆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四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光（电）缆接续与测试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五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光（电）缆保护与防护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0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六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安装光（电）缆终端设备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七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安装机架（柜）、槽道及配线架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八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站内光(电)缆和电线敷设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-7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0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九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布放设备电缆及导线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程控电话交换机及附属设备安装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0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无线通信系统设备安装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十二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光纤数字传输设备安装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28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十三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时钟系统设备安装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十四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专用通信设备及配线设备安装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28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29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十五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闭路电视监视系统设备安装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39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0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十六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广播系统设备及导乘信息系统设备安装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26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26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十七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通信电源设备及接地装置安装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0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十八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计算机网络及附属设备及网络系统设备安装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十九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配管、托板托架、桥架及吊架安装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合计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494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492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/>
          </p:cNvSpPr>
          <p:nvPr>
            <p:ph type="body" idx="4294967295"/>
          </p:nvPr>
        </p:nvSpPr>
        <p:spPr>
          <a:xfrm>
            <a:off x="458788" y="692150"/>
            <a:ext cx="8229600" cy="563245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endParaRPr lang="zh-CN" altLang="en-US" smtClean="0"/>
          </a:p>
          <a:p>
            <a:pPr>
              <a:buFont typeface="Wingdings 2" panose="05020102010507070707" pitchFamily="18" charset="2"/>
              <a:buNone/>
            </a:pPr>
            <a:endParaRPr lang="zh-CN" altLang="en-US" smtClean="0"/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4329113" y="3055938"/>
            <a:ext cx="0" cy="7477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0" rIns="0" bIns="0" anchor="ctr">
            <a:spAutoFit/>
          </a:bodyPr>
          <a:lstStyle/>
          <a:p>
            <a:pPr eaLnBrk="1" hangingPunct="1"/>
            <a:endParaRPr lang="en-US" altLang="zh-CN" b="1"/>
          </a:p>
        </p:txBody>
      </p:sp>
      <p:sp>
        <p:nvSpPr>
          <p:cNvPr id="4" name="文本框 3"/>
          <p:cNvSpPr txBox="1"/>
          <p:nvPr/>
        </p:nvSpPr>
        <p:spPr>
          <a:xfrm>
            <a:off x="1346200" y="1498600"/>
            <a:ext cx="679450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zh-CN" sz="2000" b="0">
                <a:ea typeface="宋体" panose="02010600030101010101" pitchFamily="2" charset="-122"/>
              </a:rPr>
              <a:t>（二）项目设置变化</a:t>
            </a:r>
            <a:endParaRPr lang="zh-CN" sz="2000" b="0">
              <a:ea typeface="宋体" panose="02010600030101010101" pitchFamily="2" charset="-122"/>
            </a:endParaRPr>
          </a:p>
          <a:p>
            <a:pPr marL="0" indent="266700"/>
            <a:r>
              <a:rPr lang="zh-CN" sz="2000" b="0">
                <a:ea typeface="宋体" panose="02010600030101010101" pitchFamily="2" charset="-122"/>
              </a:rPr>
              <a:t>               删除</a:t>
            </a:r>
            <a:r>
              <a:rPr lang="zh-CN" sz="2000" b="0">
                <a:ea typeface="宋体" panose="02010600030101010101" pitchFamily="2" charset="-122"/>
                <a:cs typeface="Times New Roman" panose="02020603050405020304" pitchFamily="18" charset="0"/>
              </a:rPr>
              <a:t>“通风空调工程”、“给排水工程”和“电梯及自动扶梯”项目，实际发生时可参考2018年版《湖北省通用安装工程消耗量定额及全费用基价表》相关子目执行。</a:t>
            </a:r>
            <a:endParaRPr lang="zh-CN" altLang="en-US" sz="2000"/>
          </a:p>
        </p:txBody>
      </p:sp>
    </p:spTree>
  </p:cSld>
  <p:clrMapOvr>
    <a:masterClrMapping/>
  </p:clrMapOvr>
  <p:transition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Font typeface="Wingdings 2" panose="05020102010507070707" pitchFamily="18" charset="2"/>
              <a:buNone/>
            </a:pPr>
            <a:endParaRPr lang="en-US" altLang="zh-CN" sz="5400" b="1" smtClean="0"/>
          </a:p>
          <a:p>
            <a:pPr algn="ctr">
              <a:buFont typeface="Wingdings 2" panose="05020102010507070707" pitchFamily="18" charset="2"/>
              <a:buNone/>
            </a:pPr>
            <a:r>
              <a:rPr lang="en-US" altLang="zh-CN" sz="5400" b="1" smtClean="0"/>
              <a:t>The End </a:t>
            </a:r>
            <a:endParaRPr lang="en-US" altLang="zh-CN" sz="5400" b="1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 idx="4294967295"/>
          </p:nvPr>
        </p:nvSpPr>
        <p:spPr>
          <a:xfrm>
            <a:off x="1054100" y="504825"/>
            <a:ext cx="7049135" cy="5394325"/>
          </a:xfrm>
        </p:spPr>
        <p:txBody>
          <a:bodyPr/>
          <a:lstStyle/>
          <a:p>
            <a:r>
              <a:rPr lang="en-US" altLang="zh-CN" sz="2400" smtClean="0">
                <a:latin typeface="+mn-ea"/>
                <a:ea typeface="+mn-ea"/>
                <a:cs typeface="+mn-ea"/>
              </a:rPr>
              <a:t>（二）项目设置变化</a:t>
            </a:r>
            <a:br>
              <a:rPr lang="en-US" altLang="zh-CN" sz="2400" smtClean="0">
                <a:latin typeface="+mn-ea"/>
                <a:ea typeface="+mn-ea"/>
                <a:cs typeface="+mn-ea"/>
              </a:rPr>
            </a:br>
            <a:r>
              <a:rPr lang="en-US" altLang="zh-CN" sz="2400" smtClean="0">
                <a:latin typeface="+mn-ea"/>
                <a:ea typeface="+mn-ea"/>
                <a:cs typeface="+mn-ea"/>
              </a:rPr>
              <a:t>1.第二章    敷设光缆</a:t>
            </a:r>
            <a:br>
              <a:rPr lang="en-US" altLang="zh-CN" sz="2400" smtClean="0">
                <a:latin typeface="+mn-ea"/>
                <a:ea typeface="+mn-ea"/>
                <a:cs typeface="+mn-ea"/>
              </a:rPr>
            </a:br>
            <a:r>
              <a:rPr lang="en-US" altLang="zh-CN" sz="2400" smtClean="0">
                <a:latin typeface="+mn-ea"/>
                <a:ea typeface="+mn-ea"/>
                <a:cs typeface="+mn-ea"/>
              </a:rPr>
              <a:t>    增加“立水泥杆”、“电杆根部加固及保护”、“装撑杆”、“架设吊线”项目共10个子目。</a:t>
            </a:r>
            <a:br>
              <a:rPr lang="en-US" altLang="zh-CN" sz="2400" smtClean="0">
                <a:latin typeface="+mn-ea"/>
                <a:ea typeface="+mn-ea"/>
                <a:cs typeface="+mn-ea"/>
              </a:rPr>
            </a:br>
            <a:br>
              <a:rPr lang="en-US" altLang="zh-CN" sz="2400" smtClean="0">
                <a:latin typeface="+mn-ea"/>
                <a:ea typeface="+mn-ea"/>
                <a:cs typeface="+mn-ea"/>
              </a:rPr>
            </a:br>
            <a:r>
              <a:rPr lang="en-US" altLang="zh-CN" sz="2400" smtClean="0">
                <a:latin typeface="+mn-ea"/>
                <a:ea typeface="+mn-ea"/>
                <a:cs typeface="+mn-ea"/>
              </a:rPr>
              <a:t>2.第五章   光（电）缆保护与防护</a:t>
            </a:r>
            <a:br>
              <a:rPr lang="en-US" altLang="zh-CN" sz="2400" smtClean="0">
                <a:latin typeface="+mn-ea"/>
                <a:ea typeface="+mn-ea"/>
                <a:cs typeface="+mn-ea"/>
              </a:rPr>
            </a:br>
            <a:r>
              <a:rPr lang="en-US" altLang="zh-CN" sz="2400" smtClean="0">
                <a:latin typeface="+mn-ea"/>
                <a:ea typeface="+mn-ea"/>
                <a:cs typeface="+mn-ea"/>
              </a:rPr>
              <a:t>    增加“埋式光缆保护”、“埋式光缆防护”项目共4个子目。</a:t>
            </a:r>
            <a:br>
              <a:rPr lang="en-US" altLang="zh-CN" sz="2400" smtClean="0">
                <a:latin typeface="+mn-ea"/>
                <a:ea typeface="+mn-ea"/>
                <a:cs typeface="+mn-ea"/>
              </a:rPr>
            </a:br>
            <a:br>
              <a:rPr lang="en-US" altLang="zh-CN" sz="2400" smtClean="0">
                <a:latin typeface="+mn-ea"/>
                <a:ea typeface="+mn-ea"/>
                <a:cs typeface="+mn-ea"/>
              </a:rPr>
            </a:br>
            <a:r>
              <a:rPr lang="en-US" altLang="zh-CN" sz="2400" smtClean="0">
                <a:latin typeface="+mn-ea"/>
                <a:ea typeface="+mn-ea"/>
                <a:cs typeface="+mn-ea"/>
              </a:rPr>
              <a:t>3.第八章   站内光(电)缆和电线敷设</a:t>
            </a:r>
            <a:br>
              <a:rPr lang="en-US" altLang="zh-CN" sz="2400" smtClean="0">
                <a:latin typeface="+mn-ea"/>
                <a:ea typeface="+mn-ea"/>
                <a:cs typeface="+mn-ea"/>
              </a:rPr>
            </a:br>
            <a:r>
              <a:rPr lang="en-US" altLang="zh-CN" sz="2400" smtClean="0">
                <a:latin typeface="+mn-ea"/>
                <a:ea typeface="+mn-ea"/>
                <a:cs typeface="+mn-ea"/>
              </a:rPr>
              <a:t>    （1）删除“射频/泄露同轴电缆”、“塑料电线”项目；</a:t>
            </a:r>
            <a:br>
              <a:rPr lang="en-US" altLang="zh-CN" sz="2400" smtClean="0">
                <a:latin typeface="+mn-ea"/>
                <a:ea typeface="+mn-ea"/>
                <a:cs typeface="+mn-ea"/>
              </a:rPr>
            </a:br>
            <a:r>
              <a:rPr lang="en-US" altLang="zh-CN" sz="2400" smtClean="0">
                <a:latin typeface="+mn-ea"/>
                <a:ea typeface="+mn-ea"/>
                <a:cs typeface="+mn-ea"/>
              </a:rPr>
              <a:t>    （2）删除“线槽内光缆敷设”项目。</a:t>
            </a:r>
            <a:endParaRPr lang="zh-CN" altLang="en-US" sz="2400" smtClean="0"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/>
          </p:cNvSpPr>
          <p:nvPr>
            <p:ph type="body" idx="4294967295"/>
          </p:nvPr>
        </p:nvSpPr>
        <p:spPr>
          <a:xfrm>
            <a:off x="504190" y="1079500"/>
            <a:ext cx="8135620" cy="4827905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40000"/>
              </a:spcBef>
              <a:buFont typeface="Wingdings 2" panose="05020102010507070707" pitchFamily="18" charset="2"/>
              <a:buNone/>
            </a:pPr>
            <a:r>
              <a:rPr lang="zh-CN" altLang="en-US" sz="2000" smtClean="0">
                <a:latin typeface="宋体" panose="02010600030101010101" pitchFamily="2" charset="-122"/>
              </a:rPr>
              <a:t>4.第十章   程控电话交换机及附属设备安装</a:t>
            </a:r>
            <a:endParaRPr lang="zh-CN" altLang="en-US" sz="2000" smtClean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40000"/>
              </a:spcBef>
              <a:buFont typeface="Wingdings 2" panose="05020102010507070707" pitchFamily="18" charset="2"/>
              <a:buNone/>
            </a:pPr>
            <a:r>
              <a:rPr lang="zh-CN" altLang="en-US" sz="2000" smtClean="0">
                <a:latin typeface="宋体" panose="02010600030101010101" pitchFamily="2" charset="-122"/>
              </a:rPr>
              <a:t>    增加“轨旁电话安装”项目。</a:t>
            </a:r>
            <a:endParaRPr lang="zh-CN" altLang="en-US" sz="2000" smtClean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40000"/>
              </a:spcBef>
              <a:buFont typeface="Wingdings 2" panose="05020102010507070707" pitchFamily="18" charset="2"/>
              <a:buNone/>
            </a:pPr>
            <a:endParaRPr lang="zh-CN" altLang="en-US" sz="2000" smtClean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40000"/>
              </a:spcBef>
              <a:buFont typeface="Wingdings 2" panose="05020102010507070707" pitchFamily="18" charset="2"/>
              <a:buNone/>
            </a:pPr>
            <a:r>
              <a:rPr lang="zh-CN" altLang="en-US" sz="2000" smtClean="0">
                <a:latin typeface="宋体" panose="02010600030101010101" pitchFamily="2" charset="-122"/>
              </a:rPr>
              <a:t>5.第十二章   光纤数字传输设备安装</a:t>
            </a:r>
            <a:endParaRPr lang="zh-CN" altLang="en-US" sz="2000" smtClean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40000"/>
              </a:spcBef>
              <a:buFont typeface="Wingdings 2" panose="05020102010507070707" pitchFamily="18" charset="2"/>
              <a:buNone/>
            </a:pPr>
            <a:r>
              <a:rPr lang="zh-CN" altLang="en-US" sz="2000" smtClean="0">
                <a:latin typeface="宋体" panose="02010600030101010101" pitchFamily="2" charset="-122"/>
              </a:rPr>
              <a:t>     增加“安装与调测SDH”项目。</a:t>
            </a:r>
            <a:endParaRPr lang="zh-CN" altLang="en-US" sz="2000" smtClean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40000"/>
              </a:spcBef>
              <a:buFont typeface="Wingdings 2" panose="05020102010507070707" pitchFamily="18" charset="2"/>
              <a:buNone/>
            </a:pPr>
            <a:endParaRPr lang="zh-CN" altLang="en-US" sz="2000" smtClean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40000"/>
              </a:spcBef>
              <a:buFont typeface="Wingdings 2" panose="05020102010507070707" pitchFamily="18" charset="2"/>
              <a:buNone/>
            </a:pPr>
            <a:r>
              <a:rPr lang="zh-CN" altLang="en-US" sz="2000" smtClean="0">
                <a:latin typeface="宋体" panose="02010600030101010101" pitchFamily="2" charset="-122"/>
              </a:rPr>
              <a:t>6.第十四章   专用通信设备及配线设备安装</a:t>
            </a:r>
            <a:endParaRPr lang="zh-CN" altLang="en-US" sz="2000" smtClean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40000"/>
              </a:spcBef>
              <a:buFont typeface="Wingdings 2" panose="05020102010507070707" pitchFamily="18" charset="2"/>
              <a:buNone/>
            </a:pPr>
            <a:r>
              <a:rPr lang="zh-CN" altLang="en-US" sz="2000" smtClean="0">
                <a:latin typeface="宋体" panose="02010600030101010101" pitchFamily="2" charset="-122"/>
              </a:rPr>
              <a:t>    删除“多轨迹数字记录仪”项目。</a:t>
            </a:r>
            <a:endParaRPr lang="zh-CN" altLang="en-US" sz="200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291465" y="1231900"/>
            <a:ext cx="8174355" cy="330644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US" altLang="zh-CN" sz="2400" b="1" smtClean="0">
                <a:latin typeface="宋体" panose="02010600030101010101" pitchFamily="2" charset="-122"/>
              </a:rPr>
              <a:t>  </a:t>
            </a:r>
            <a:r>
              <a:rPr lang="en-US" altLang="zh-CN" sz="2400" smtClean="0">
                <a:latin typeface="宋体" panose="02010600030101010101" pitchFamily="2" charset="-122"/>
              </a:rPr>
              <a:t>       7.第十五章   闭路电视监视系统设备安装</a:t>
            </a:r>
            <a:endParaRPr lang="en-US" altLang="zh-CN" sz="2400" smtClean="0">
              <a:latin typeface="宋体" panose="02010600030101010101" pitchFamily="2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en-US" altLang="zh-CN" sz="2400" smtClean="0">
                <a:latin typeface="宋体" panose="02010600030101010101" pitchFamily="2" charset="-122"/>
              </a:rPr>
              <a:t>     </a:t>
            </a:r>
            <a:r>
              <a:rPr lang="en-US" altLang="zh-CN" sz="2000" smtClean="0">
                <a:latin typeface="宋体" panose="02010600030101010101" pitchFamily="2" charset="-122"/>
              </a:rPr>
              <a:t>（1）将“云台式摄像机 彩色CCD含球和镜头  室内型”和“云台式摄像机 彩色CCD含球和镜头  室外型”合并成一个子目“云台式摄像机 彩色CCD含球和镜头”，沿用“云台式摄像机 彩色CCD含球和镜头  室外型”的消耗量。</a:t>
            </a:r>
            <a:endParaRPr lang="en-US" altLang="zh-CN" sz="2000" smtClean="0">
              <a:latin typeface="宋体" panose="02010600030101010101" pitchFamily="2" charset="-122"/>
            </a:endParaRPr>
          </a:p>
          <a:p>
            <a:pPr>
              <a:buFont typeface="Wingdings 2" panose="05020102010507070707" pitchFamily="18" charset="2"/>
              <a:buNone/>
            </a:pPr>
            <a:endParaRPr lang="en-US" altLang="zh-CN" sz="2000" smtClean="0">
              <a:latin typeface="宋体" panose="02010600030101010101" pitchFamily="2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en-US" altLang="zh-CN" sz="2000" smtClean="0">
                <a:latin typeface="宋体" panose="02010600030101010101" pitchFamily="2" charset="-122"/>
              </a:rPr>
              <a:t>    （2）将“电动/快速云台 8kg以内，含球”和“电动/快速云台 25kg以内，含球”合并成一个子目“电动/快速云台 含球”，沿用“电动/快速云台 25kg以内，含球”的消耗量。</a:t>
            </a:r>
            <a:endParaRPr lang="en-US" altLang="zh-CN" sz="2000" smtClean="0">
              <a:latin typeface="宋体" panose="02010600030101010101" pitchFamily="2" charset="-122"/>
            </a:endParaRPr>
          </a:p>
          <a:p>
            <a:pPr>
              <a:buFont typeface="Wingdings 2" panose="05020102010507070707" pitchFamily="18" charset="2"/>
              <a:buNone/>
            </a:pPr>
            <a:endParaRPr lang="en-US" altLang="zh-CN" sz="2000" smtClean="0">
              <a:latin typeface="宋体" panose="02010600030101010101" pitchFamily="2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en-US" altLang="zh-CN" sz="2000" smtClean="0">
                <a:latin typeface="宋体" panose="02010600030101010101" pitchFamily="2" charset="-122"/>
              </a:rPr>
              <a:t>    （3）删除“摄像机防护罩”项目。</a:t>
            </a:r>
            <a:endParaRPr lang="en-US" altLang="zh-CN" sz="200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280795"/>
            <a:ext cx="8229600" cy="463994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US" altLang="zh-CN" sz="2000" smtClean="0">
                <a:latin typeface="宋体" panose="02010600030101010101" pitchFamily="2" charset="-122"/>
              </a:rPr>
              <a:t>8.第十七章   通信电源设备及接地装置安装</a:t>
            </a:r>
            <a:endParaRPr lang="en-US" altLang="zh-CN" sz="2000" smtClean="0">
              <a:latin typeface="宋体" panose="02010600030101010101" pitchFamily="2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2000" smtClean="0">
                <a:latin typeface="宋体" panose="02010600030101010101" pitchFamily="2" charset="-122"/>
              </a:rPr>
              <a:t>    增加“电源集中监控设备”项目。</a:t>
            </a:r>
            <a:endParaRPr lang="zh-CN" altLang="en-US" sz="2000" smtClean="0">
              <a:latin typeface="宋体" panose="02010600030101010101" pitchFamily="2" charset="-122"/>
            </a:endParaRPr>
          </a:p>
          <a:p>
            <a:pPr>
              <a:buFont typeface="Wingdings 2" panose="05020102010507070707" pitchFamily="18" charset="2"/>
              <a:buNone/>
            </a:pPr>
            <a:endParaRPr lang="zh-CN" altLang="en-US" sz="2000" smtClean="0">
              <a:latin typeface="宋体" panose="02010600030101010101" pitchFamily="2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2000" smtClean="0">
                <a:latin typeface="宋体" panose="02010600030101010101" pitchFamily="2" charset="-122"/>
              </a:rPr>
              <a:t>9.第十八章   计算机网络及附属设备及网络系统设备安装</a:t>
            </a:r>
            <a:endParaRPr lang="zh-CN" altLang="en-US" sz="2000" smtClean="0">
              <a:latin typeface="宋体" panose="02010600030101010101" pitchFamily="2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2000" smtClean="0">
                <a:latin typeface="宋体" panose="02010600030101010101" pitchFamily="2" charset="-122"/>
              </a:rPr>
              <a:t>   （1）删除“VOIP网关设备”、“VOIP模块”项目。</a:t>
            </a:r>
            <a:endParaRPr lang="zh-CN" altLang="en-US" sz="2000" smtClean="0">
              <a:latin typeface="宋体" panose="02010600030101010101" pitchFamily="2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2000" smtClean="0">
                <a:latin typeface="宋体" panose="02010600030101010101" pitchFamily="2" charset="-122"/>
              </a:rPr>
              <a:t>   （2）删除“电子信箱服务器”、“传真服务器PC”项目。</a:t>
            </a:r>
            <a:endParaRPr lang="zh-CN" altLang="en-US" sz="2000" smtClean="0">
              <a:latin typeface="宋体" panose="02010600030101010101" pitchFamily="2" charset="-122"/>
            </a:endParaRPr>
          </a:p>
          <a:p>
            <a:pPr>
              <a:buFont typeface="Wingdings 2" panose="05020102010507070707" pitchFamily="18" charset="2"/>
              <a:buNone/>
            </a:pPr>
            <a:endParaRPr lang="zh-CN" altLang="en-US" sz="2000" smtClean="0">
              <a:latin typeface="宋体" panose="02010600030101010101" pitchFamily="2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2000" smtClean="0">
                <a:latin typeface="宋体" panose="02010600030101010101" pitchFamily="2" charset="-122"/>
              </a:rPr>
              <a:t>10.第十九章   配管、托板托架、桥架及吊架安装</a:t>
            </a:r>
            <a:endParaRPr lang="zh-CN" altLang="en-US" sz="2000" smtClean="0">
              <a:latin typeface="宋体" panose="02010600030101010101" pitchFamily="2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2000" smtClean="0">
                <a:latin typeface="宋体" panose="02010600030101010101" pitchFamily="2" charset="-122"/>
              </a:rPr>
              <a:t>    增加“敷设金属软管”项目。</a:t>
            </a:r>
            <a:endParaRPr lang="zh-CN" altLang="en-US" sz="200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613410"/>
            <a:ext cx="8642350" cy="5711190"/>
          </a:xfrm>
        </p:spPr>
        <p:txBody>
          <a:bodyPr/>
          <a:lstStyle/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en-US" altLang="zh-CN" sz="2200" b="1" smtClean="0">
                <a:latin typeface="宋体" panose="02010600030101010101" pitchFamily="2" charset="-122"/>
              </a:rPr>
              <a:t>                   </a:t>
            </a:r>
            <a:r>
              <a:rPr lang="zh-CN" altLang="en-US" sz="2200" b="1" smtClean="0">
                <a:latin typeface="宋体" panose="02010600030101010101" pitchFamily="2" charset="-122"/>
              </a:rPr>
              <a:t>第七册  信号工程</a:t>
            </a:r>
            <a:endParaRPr lang="zh-CN" altLang="en-US" sz="2200" b="1" smtClean="0">
              <a:latin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endParaRPr lang="zh-CN" altLang="en-US" sz="2200" b="1" smtClean="0">
              <a:latin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zh-CN" altLang="en-US" sz="2200" smtClean="0">
                <a:latin typeface="宋体" panose="02010600030101010101" pitchFamily="2" charset="-122"/>
              </a:rPr>
              <a:t>一、概况</a:t>
            </a:r>
            <a:endParaRPr lang="zh-CN" altLang="en-US" sz="2200" smtClean="0">
              <a:latin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zh-CN" altLang="en-US" sz="2200" smtClean="0">
                <a:latin typeface="宋体" panose="02010600030101010101" pitchFamily="2" charset="-122"/>
              </a:rPr>
              <a:t>       《武汉城市轨道交通工程消耗量定额及全费用基价表》“信号工程”册是在住建部《城市轨道交通工程预算定额》（GCG103-2008）及《武汉城市轨道交通工程消耗量定额及全费用基价表（试行）》的基础上，结合武汉市轨道交通工程实际情况进行修编的。本册定额包括挖、填电缆沟与电缆敷设及防护，信号机及室外箱、盒安装，室外设备基础，道岔电动转辙机安装，轨道检测装置安装，电源设备安装，室内设备安装，车载设备安装及调试，系统调试，其他等， 302个子目。</a:t>
            </a:r>
            <a:endParaRPr lang="zh-CN" altLang="en-US" sz="2200" b="1" smtClean="0">
              <a:latin typeface="宋体" panose="02010600030101010101" pitchFamily="2" charset="-122"/>
            </a:endParaRPr>
          </a:p>
          <a:p>
            <a:endParaRPr lang="zh-CN" altLang="en-US" sz="2200" b="1" smtClean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5850" y="1012825"/>
            <a:ext cx="7138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en-US" altLang="zh-CN" sz="2400" b="0"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endParaRPr lang="zh-CN" altLang="en-US" sz="2400"/>
          </a:p>
        </p:txBody>
      </p:sp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56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64_1*f*1"/>
  <p:tag name="KSO_WM_TEMPLATE_CATEGORY" val="diagram"/>
  <p:tag name="KSO_WM_TEMPLATE_INDEX" val="20200864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SLIDE_ID" val="diagram20200864_1"/>
  <p:tag name="KSO_WM_TEMPLATE_SUBCATEGORY" val="0"/>
  <p:tag name="KSO_WM_SLIDE_TYPE" val="text"/>
  <p:tag name="KSO_WM_SLIDE_SUBTYPE" val="pureTxt"/>
  <p:tag name="KSO_WM_SLIDE_ITEM_CNT" val="0"/>
  <p:tag name="KSO_WM_SLIDE_INDEX" val="1"/>
  <p:tag name="KSO_WM_UNIT_SHOW_EDIT_AREA_INDICATION" val="1"/>
  <p:tag name="KSO_WM_SLIDE_SIZE" val="864*446"/>
  <p:tag name="KSO_WM_SLIDE_POSITION" val="47*37"/>
  <p:tag name="KSO_WM_TAG_VERSION" val="1.0"/>
  <p:tag name="KSO_WM_BEAUTIFY_FLAG" val="#wm#"/>
  <p:tag name="KSO_WM_TEMPLATE_CATEGORY" val="diagram"/>
  <p:tag name="KSO_WM_TEMPLATE_INDEX" val="20200864"/>
  <p:tag name="KSO_WM_SLIDE_LAYOUT" val="a_f"/>
  <p:tag name="KSO_WM_SLIDE_LAYOUT_CNT" val="1_1"/>
</p:tagLst>
</file>

<file path=ppt/tags/tag3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56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0864_1*f*1"/>
  <p:tag name="KSO_WM_TEMPLATE_CATEGORY" val="diagram"/>
  <p:tag name="KSO_WM_TEMPLATE_INDEX" val="20200864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20200864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2020086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9980</Words>
  <Application>WPS 演示</Application>
  <PresentationFormat>全屏显示(4:3)</PresentationFormat>
  <Paragraphs>1437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8" baseType="lpstr">
      <vt:lpstr>Arial</vt:lpstr>
      <vt:lpstr>宋体</vt:lpstr>
      <vt:lpstr>Wingdings</vt:lpstr>
      <vt:lpstr>Calibri</vt:lpstr>
      <vt:lpstr>隶书</vt:lpstr>
      <vt:lpstr>Constantia</vt:lpstr>
      <vt:lpstr>Wingdings 2</vt:lpstr>
      <vt:lpstr>Wingdings 2</vt:lpstr>
      <vt:lpstr>Wingdings</vt:lpstr>
      <vt:lpstr>黑体</vt:lpstr>
      <vt:lpstr>微软雅黑</vt:lpstr>
      <vt:lpstr>Times New Roman</vt:lpstr>
      <vt:lpstr>Arial Unicode MS</vt:lpstr>
      <vt:lpstr>仿宋</vt:lpstr>
      <vt:lpstr>Segoe UI</vt:lpstr>
      <vt:lpstr>微软雅黑 Light</vt:lpstr>
      <vt:lpstr>流畅</vt:lpstr>
      <vt:lpstr>PowerPoint 演示文稿</vt:lpstr>
      <vt:lpstr>PowerPoint 演示文稿</vt:lpstr>
      <vt:lpstr>PowerPoint 演示文稿</vt:lpstr>
      <vt:lpstr>PowerPoint 演示文稿</vt:lpstr>
      <vt:lpstr>（二）项目设置变化 1.第二章    敷设光缆     增加“立水泥杆”、“电杆根部加固及保护”、“装撑杆”、“架设吊线”项目共10个子目。  2.第五章   光（电）缆保护与防护     增加“埋式光缆保护”、“埋式光缆防护”项目共4个子目。  3.第八章   站内光(电)缆和电线敷设     （1）删除“射频/泄露同轴电缆”、“塑料电线”项目；     （2）删除“线槽内光缆敷设”项目。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雪无双</cp:lastModifiedBy>
  <cp:revision>993</cp:revision>
  <dcterms:created xsi:type="dcterms:W3CDTF">2013-09-22T02:41:00Z</dcterms:created>
  <dcterms:modified xsi:type="dcterms:W3CDTF">2019-08-14T07:59:57Z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