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theme/themeOverride12.xml" ContentType="application/vnd.openxmlformats-officedocument.themeOverr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theme/themeOverride39.xml" ContentType="application/vnd.openxmlformats-officedocument.themeOverride+xml"/>
  <Override PartName="/ppt/theme/themeOverride17.xml" ContentType="application/vnd.openxmlformats-officedocument.themeOverride+xml"/>
  <Override PartName="/ppt/notesSlides/notesSlide30.xml" ContentType="application/vnd.openxmlformats-officedocument.presentationml.notesSlide+xml"/>
  <Override PartName="/ppt/theme/themeOverride28.xml" ContentType="application/vnd.openxmlformats-officedocument.themeOverr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theme/themeOverride42.xml" ContentType="application/vnd.openxmlformats-officedocument.themeOverr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Override20.xml" ContentType="application/vnd.openxmlformats-officedocument.themeOverride+xml"/>
  <Override PartName="/ppt/theme/themeOverride31.xml" ContentType="application/vnd.openxmlformats-officedocument.themeOverr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theme/themeOverride47.xml" ContentType="application/vnd.openxmlformats-officedocument.themeOverride+xml"/>
  <Override PartName="/ppt/slides/slide119.xml" ContentType="application/vnd.openxmlformats-officedocument.presentationml.slide+xml"/>
  <Override PartName="/ppt/slideLayouts/slideLayout10.xml" ContentType="application/vnd.openxmlformats-officedocument.presentationml.slideLayout+xml"/>
  <Override PartName="/ppt/theme/themeOverride36.xml" ContentType="application/vnd.openxmlformats-officedocument.themeOverride+xml"/>
  <Override PartName="/ppt/slides/slide108.xml" ContentType="application/vnd.openxmlformats-officedocument.presentationml.slide+xml"/>
  <Override PartName="/ppt/theme/themeOverride25.xml" ContentType="application/vnd.openxmlformats-officedocument.themeOverr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theme/themeOverride14.xml" ContentType="application/vnd.openxmlformats-officedocument.themeOverr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Layouts/slideLayout40.xml" ContentType="application/vnd.openxmlformats-officedocument.presentationml.slideLayout+xml"/>
  <Override PartName="/ppt/theme/themeOverride19.xml" ContentType="application/vnd.openxmlformats-officedocument.themeOverr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theme/themeOverride44.xml" ContentType="application/vnd.openxmlformats-officedocument.themeOverr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theme/themeOverride22.xml" ContentType="application/vnd.openxmlformats-officedocument.themeOverride+xml"/>
  <Override PartName="/ppt/theme/themeOverride33.xml" ContentType="application/vnd.openxmlformats-officedocument.themeOverride+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heme/themeOverride8.xml" ContentType="application/vnd.openxmlformats-officedocument.themeOverride+xml"/>
  <Override PartName="/ppt/theme/themeOverride11.xml" ContentType="application/vnd.openxmlformats-officedocument.themeOverr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Layouts/slideLayout45.xml" ContentType="application/vnd.openxmlformats-officedocument.presentationml.slideLayout+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theme/themeOverride38.xml" ContentType="application/vnd.openxmlformats-officedocument.themeOverride+xml"/>
  <Override PartName="/ppt/notesSlides/notesSlide80.xml" ContentType="application/vnd.openxmlformats-officedocument.presentationml.notesSlide+xml"/>
  <Override PartName="/ppt/theme/themeOverride49.xml" ContentType="application/vnd.openxmlformats-officedocument.themeOverr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theme/themeOverride27.xml" ContentType="application/vnd.openxmlformats-officedocument.themeOverride+xml"/>
  <Override PartName="/ppt/theme/themeOverride45.xml" ContentType="application/vnd.openxmlformats-officedocument.themeOverr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theme/themeOverride16.xml" ContentType="application/vnd.openxmlformats-officedocument.themeOverride+xml"/>
  <Override PartName="/ppt/theme/themeOverride34.xml" ContentType="application/vnd.openxmlformats-officedocument.themeOverr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theme/themeOverride9.xml" ContentType="application/vnd.openxmlformats-officedocument.themeOverride+xml"/>
  <Override PartName="/ppt/theme/themeOverride23.xml" ContentType="application/vnd.openxmlformats-officedocument.themeOverride+xml"/>
  <Override PartName="/ppt/theme/themeOverride41.xml" ContentType="application/vnd.openxmlformats-officedocument.themeOverr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Layouts/slideLayout39.xml" ContentType="application/vnd.openxmlformats-officedocument.presentationml.slideLayout+xml"/>
  <Override PartName="/ppt/theme/themeOverride30.xml" ContentType="application/vnd.openxmlformats-officedocument.themeOverr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Override5.xml" ContentType="application/vnd.openxmlformats-officedocument.themeOverride+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notesSlides/notesSlide12.xml" ContentType="application/vnd.openxmlformats-officedocument.presentationml.notesSlide+xml"/>
  <Override PartName="/ppt/theme/themeOverride46.xml" ContentType="application/vnd.openxmlformats-officedocument.themeOverride+xml"/>
  <Override PartName="/ppt/slides/slide118.xml" ContentType="application/vnd.openxmlformats-officedocument.presentationml.slide+xml"/>
  <Override PartName="/ppt/theme/themeOverride24.xml" ContentType="application/vnd.openxmlformats-officedocument.themeOverride+xml"/>
  <Override PartName="/ppt/theme/themeOverride35.xml" ContentType="application/vnd.openxmlformats-officedocument.themeOverr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heme/themeOverride13.xml" ContentType="application/vnd.openxmlformats-officedocument.themeOverr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theme/themeOverride29.xml" ContentType="application/vnd.openxmlformats-officedocument.themeOverride+xml"/>
  <Override PartName="/ppt/notesSlides/notesSlide8.xml" ContentType="application/vnd.openxmlformats-officedocument.presentationml.notesSlide+xml"/>
  <Override PartName="/ppt/theme/themeOverride18.xml" ContentType="application/vnd.openxmlformats-officedocument.themeOverr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theme/themeOverride43.xml" ContentType="application/vnd.openxmlformats-officedocument.themeOverride+xml"/>
  <Override PartName="/ppt/slides/slide78.xml" ContentType="application/vnd.openxmlformats-officedocument.presentationml.slide+xml"/>
  <Override PartName="/ppt/slides/slide115.xml" ContentType="application/vnd.openxmlformats-officedocument.presentationml.slide+xml"/>
  <Override PartName="/ppt/theme/themeOverride32.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Override7.xml" ContentType="application/vnd.openxmlformats-officedocument.themeOverride+xml"/>
  <Override PartName="/ppt/theme/themeOverride21.xml" ContentType="application/vnd.openxmlformats-officedocument.themeOverr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theme/themeOverride10.xml" ContentType="application/vnd.openxmlformats-officedocument.themeOverr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theme/themeOverride48.xml" ContentType="application/vnd.openxmlformats-officedocument.themeOverride+xml"/>
  <Override PartName="/ppt/notesSlides/notesSlide50.xml" ContentType="application/vnd.openxmlformats-officedocument.presentationml.notesSlide+xml"/>
  <Override PartName="/ppt/theme/themeOverride37.xml" ContentType="application/vnd.openxmlformats-officedocument.themeOverride+xml"/>
  <Override PartName="/ppt/slides/slide109.xml" ContentType="application/vnd.openxmlformats-officedocument.presentationml.slide+xml"/>
  <Override PartName="/ppt/theme/themeOverride15.xml" ContentType="application/vnd.openxmlformats-officedocument.themeOverride+xml"/>
  <Override PartName="/ppt/theme/themeOverride26.xml" ContentType="application/vnd.openxmlformats-officedocument.themeOverr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Layouts/slideLayout38.xml" ContentType="application/vnd.openxmlformats-officedocument.presentationml.slideLayout+xml"/>
  <Override PartName="/ppt/theme/themeOverride40.xml" ContentType="application/vnd.openxmlformats-officedocument.themeOverr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theme/themeOverride4.xml" ContentType="application/vnd.openxmlformats-officedocument.themeOverride+xml"/>
  <Override PartName="/ppt/notesSlides/notesSlide55.xml" ContentType="application/vnd.openxmlformats-officedocument.presentationml.notesSlide+xml"/>
  <Override PartName="/ppt/notesSlides/notesSlide100.xml" ContentType="application/vnd.openxmlformats-officedocument.presentationml.notesSlide+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notesSlides/notesSlide44.xml" ContentType="application/vnd.openxmlformats-officedocument.presentationml.notesSlide+xml"/>
  <Override PartName="/ppt/notesSlides/notesSlide9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Lst>
  <p:notesMasterIdLst>
    <p:notesMasterId r:id="rId141"/>
  </p:notesMasterIdLst>
  <p:sldIdLst>
    <p:sldId id="256" r:id="rId5"/>
    <p:sldId id="258" r:id="rId6"/>
    <p:sldId id="291" r:id="rId7"/>
    <p:sldId id="288" r:id="rId8"/>
    <p:sldId id="289" r:id="rId9"/>
    <p:sldId id="334" r:id="rId10"/>
    <p:sldId id="335" r:id="rId11"/>
    <p:sldId id="336" r:id="rId12"/>
    <p:sldId id="337" r:id="rId13"/>
    <p:sldId id="338" r:id="rId14"/>
    <p:sldId id="346" r:id="rId15"/>
    <p:sldId id="347" r:id="rId16"/>
    <p:sldId id="351" r:id="rId17"/>
    <p:sldId id="297" r:id="rId18"/>
    <p:sldId id="298" r:id="rId19"/>
    <p:sldId id="326" r:id="rId20"/>
    <p:sldId id="290" r:id="rId21"/>
    <p:sldId id="340" r:id="rId22"/>
    <p:sldId id="308" r:id="rId23"/>
    <p:sldId id="315" r:id="rId24"/>
    <p:sldId id="299" r:id="rId25"/>
    <p:sldId id="344" r:id="rId26"/>
    <p:sldId id="309" r:id="rId27"/>
    <p:sldId id="312" r:id="rId28"/>
    <p:sldId id="300" r:id="rId29"/>
    <p:sldId id="313" r:id="rId30"/>
    <p:sldId id="301" r:id="rId31"/>
    <p:sldId id="314" r:id="rId32"/>
    <p:sldId id="325" r:id="rId33"/>
    <p:sldId id="352" r:id="rId34"/>
    <p:sldId id="353" r:id="rId35"/>
    <p:sldId id="354" r:id="rId36"/>
    <p:sldId id="355" r:id="rId37"/>
    <p:sldId id="356" r:id="rId38"/>
    <p:sldId id="357" r:id="rId39"/>
    <p:sldId id="360" r:id="rId40"/>
    <p:sldId id="361" r:id="rId41"/>
    <p:sldId id="362" r:id="rId42"/>
    <p:sldId id="363" r:id="rId43"/>
    <p:sldId id="364" r:id="rId44"/>
    <p:sldId id="365" r:id="rId45"/>
    <p:sldId id="366" r:id="rId46"/>
    <p:sldId id="370" r:id="rId47"/>
    <p:sldId id="372" r:id="rId48"/>
    <p:sldId id="373" r:id="rId49"/>
    <p:sldId id="377" r:id="rId50"/>
    <p:sldId id="378" r:id="rId51"/>
    <p:sldId id="379" r:id="rId52"/>
    <p:sldId id="380" r:id="rId53"/>
    <p:sldId id="381" r:id="rId54"/>
    <p:sldId id="384" r:id="rId55"/>
    <p:sldId id="387" r:id="rId56"/>
    <p:sldId id="388" r:id="rId57"/>
    <p:sldId id="390" r:id="rId58"/>
    <p:sldId id="399" r:id="rId59"/>
    <p:sldId id="400" r:id="rId60"/>
    <p:sldId id="401" r:id="rId61"/>
    <p:sldId id="402" r:id="rId62"/>
    <p:sldId id="406" r:id="rId63"/>
    <p:sldId id="407" r:id="rId64"/>
    <p:sldId id="408" r:id="rId65"/>
    <p:sldId id="409" r:id="rId66"/>
    <p:sldId id="410" r:id="rId67"/>
    <p:sldId id="411" r:id="rId68"/>
    <p:sldId id="412" r:id="rId69"/>
    <p:sldId id="413" r:id="rId70"/>
    <p:sldId id="414" r:id="rId71"/>
    <p:sldId id="415" r:id="rId72"/>
    <p:sldId id="424" r:id="rId73"/>
    <p:sldId id="425" r:id="rId74"/>
    <p:sldId id="426" r:id="rId75"/>
    <p:sldId id="427" r:id="rId76"/>
    <p:sldId id="429" r:id="rId77"/>
    <p:sldId id="430" r:id="rId78"/>
    <p:sldId id="431" r:id="rId79"/>
    <p:sldId id="432" r:id="rId80"/>
    <p:sldId id="433" r:id="rId81"/>
    <p:sldId id="434" r:id="rId82"/>
    <p:sldId id="435" r:id="rId83"/>
    <p:sldId id="436" r:id="rId84"/>
    <p:sldId id="437" r:id="rId85"/>
    <p:sldId id="438" r:id="rId86"/>
    <p:sldId id="439" r:id="rId87"/>
    <p:sldId id="443" r:id="rId88"/>
    <p:sldId id="444" r:id="rId89"/>
    <p:sldId id="445" r:id="rId90"/>
    <p:sldId id="446" r:id="rId91"/>
    <p:sldId id="447" r:id="rId92"/>
    <p:sldId id="448" r:id="rId93"/>
    <p:sldId id="451" r:id="rId94"/>
    <p:sldId id="452" r:id="rId95"/>
    <p:sldId id="453" r:id="rId96"/>
    <p:sldId id="454" r:id="rId97"/>
    <p:sldId id="455" r:id="rId98"/>
    <p:sldId id="458" r:id="rId99"/>
    <p:sldId id="459" r:id="rId100"/>
    <p:sldId id="460" r:id="rId101"/>
    <p:sldId id="461" r:id="rId102"/>
    <p:sldId id="466" r:id="rId103"/>
    <p:sldId id="467" r:id="rId104"/>
    <p:sldId id="468" r:id="rId105"/>
    <p:sldId id="469" r:id="rId106"/>
    <p:sldId id="470" r:id="rId107"/>
    <p:sldId id="478" r:id="rId108"/>
    <p:sldId id="479" r:id="rId109"/>
    <p:sldId id="480" r:id="rId110"/>
    <p:sldId id="483" r:id="rId111"/>
    <p:sldId id="484" r:id="rId112"/>
    <p:sldId id="485" r:id="rId113"/>
    <p:sldId id="486" r:id="rId114"/>
    <p:sldId id="487" r:id="rId115"/>
    <p:sldId id="488" r:id="rId116"/>
    <p:sldId id="489" r:id="rId117"/>
    <p:sldId id="490" r:id="rId118"/>
    <p:sldId id="491" r:id="rId119"/>
    <p:sldId id="492" r:id="rId120"/>
    <p:sldId id="495" r:id="rId121"/>
    <p:sldId id="496" r:id="rId122"/>
    <p:sldId id="497" r:id="rId123"/>
    <p:sldId id="498" r:id="rId124"/>
    <p:sldId id="499" r:id="rId125"/>
    <p:sldId id="502" r:id="rId126"/>
    <p:sldId id="503" r:id="rId127"/>
    <p:sldId id="504" r:id="rId128"/>
    <p:sldId id="505" r:id="rId129"/>
    <p:sldId id="508" r:id="rId130"/>
    <p:sldId id="509" r:id="rId131"/>
    <p:sldId id="510" r:id="rId132"/>
    <p:sldId id="511" r:id="rId133"/>
    <p:sldId id="512" r:id="rId134"/>
    <p:sldId id="513" r:id="rId135"/>
    <p:sldId id="514" r:id="rId136"/>
    <p:sldId id="515" r:id="rId137"/>
    <p:sldId id="516" r:id="rId138"/>
    <p:sldId id="517" r:id="rId139"/>
    <p:sldId id="520" r:id="rId14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7B02C"/>
    <a:srgbClr val="FFEE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autoAdjust="0"/>
    <p:restoredTop sz="94590" autoAdjust="0"/>
  </p:normalViewPr>
  <p:slideViewPr>
    <p:cSldViewPr showGuides="1">
      <p:cViewPr varScale="1">
        <p:scale>
          <a:sx n="95" d="100"/>
          <a:sy n="95" d="100"/>
        </p:scale>
        <p:origin x="-630" y="-90"/>
      </p:cViewPr>
      <p:guideLst>
        <p:guide orient="horz" pos="2160"/>
        <p:guide pos="2880"/>
      </p:guideLst>
    </p:cSldViewPr>
  </p:slideViewPr>
  <p:outlineViewPr>
    <p:cViewPr>
      <p:scale>
        <a:sx n="33" d="100"/>
        <a:sy n="33" d="100"/>
      </p:scale>
      <p:origin x="0" y="5529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38" Type="http://schemas.openxmlformats.org/officeDocument/2006/relationships/slide" Target="slides/slide134.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slide" Target="slides/slide120.xml"/><Relationship Id="rId129" Type="http://schemas.openxmlformats.org/officeDocument/2006/relationships/slide" Target="slides/slide125.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32" Type="http://schemas.openxmlformats.org/officeDocument/2006/relationships/slide" Target="slides/slide128.xml"/><Relationship Id="rId140" Type="http://schemas.openxmlformats.org/officeDocument/2006/relationships/slide" Target="slides/slide136.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slide" Target="slides/slide126.xml"/><Relationship Id="rId135" Type="http://schemas.openxmlformats.org/officeDocument/2006/relationships/slide" Target="slides/slide131.xml"/><Relationship Id="rId14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9700" name="幻灯片图像占位符 3"/>
          <p:cNvSpPr>
            <a:spLocks noGrp="1" noRot="1" noChangeAspect="1"/>
          </p:cNvSpPr>
          <p:nvPr>
            <p:ph type="sldImg" idx="2"/>
          </p:nvPr>
        </p:nvSpPr>
        <p:spPr>
          <a:xfrm>
            <a:off x="1143000" y="685800"/>
            <a:ext cx="4572000" cy="3429000"/>
          </a:xfrm>
          <a:prstGeom prst="rect">
            <a:avLst/>
          </a:prstGeom>
          <a:noFill/>
          <a:ln w="9525">
            <a:noFill/>
          </a:ln>
        </p:spPr>
      </p:sp>
      <p:sp>
        <p:nvSpPr>
          <p:cNvPr id="3077" name="备注占位符 4"/>
          <p:cNvSpPr>
            <a:spLocks noGrp="1" noChangeArrowheads="1"/>
          </p:cNvSpPr>
          <p:nvPr>
            <p:ph type="body" sz="quarter" idx="3"/>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p>
            <a:pPr lvl="0" algn="r" eaLnBrk="1" hangingPunct="1"/>
            <a:fld id="{9A0DB2DC-4C9A-4742-B13C-FB6460FD3503}" type="slidenum">
              <a:rPr lang="zh-CN" altLang="en-US" sz="1200"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notesMaster" Target="../notesMasters/notesMaster1.xml"/><Relationship Id="rId1" Type="http://schemas.openxmlformats.org/officeDocument/2006/relationships/themeOverride" Target="../theme/themeOverride10.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hemeOverride" Target="../theme/themeOverride11.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notesMaster" Target="../notesMasters/notesMaster1.xml"/><Relationship Id="rId1" Type="http://schemas.openxmlformats.org/officeDocument/2006/relationships/themeOverride" Target="../theme/themeOverride12.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notesMaster" Target="../notesMasters/notesMaster1.xml"/><Relationship Id="rId1" Type="http://schemas.openxmlformats.org/officeDocument/2006/relationships/themeOverride" Target="../theme/themeOverride13.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notesMaster" Target="../notesMasters/notesMaster1.xml"/><Relationship Id="rId1" Type="http://schemas.openxmlformats.org/officeDocument/2006/relationships/themeOverride" Target="../theme/themeOverride14.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notesMaster" Target="../notesMasters/notesMaster1.xml"/><Relationship Id="rId1" Type="http://schemas.openxmlformats.org/officeDocument/2006/relationships/themeOverride" Target="../theme/themeOverride15.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hemeOverride" Target="../theme/themeOverride16.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themeOverride" Target="../theme/themeOverride17.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notesMaster" Target="../notesMasters/notesMaster1.xml"/><Relationship Id="rId1" Type="http://schemas.openxmlformats.org/officeDocument/2006/relationships/themeOverride" Target="../theme/themeOverride1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notesMaster" Target="../notesMasters/notesMaster1.xml"/><Relationship Id="rId1" Type="http://schemas.openxmlformats.org/officeDocument/2006/relationships/themeOverride" Target="../theme/themeOverride19.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notesMaster" Target="../notesMasters/notesMaster1.xml"/><Relationship Id="rId1" Type="http://schemas.openxmlformats.org/officeDocument/2006/relationships/themeOverride" Target="../theme/themeOverride20.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notesMaster" Target="../notesMasters/notesMaster1.xml"/><Relationship Id="rId1" Type="http://schemas.openxmlformats.org/officeDocument/2006/relationships/themeOverride" Target="../theme/themeOverride21.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53.xml"/><Relationship Id="rId2" Type="http://schemas.openxmlformats.org/officeDocument/2006/relationships/notesMaster" Target="../notesMasters/notesMaster1.xml"/><Relationship Id="rId1" Type="http://schemas.openxmlformats.org/officeDocument/2006/relationships/themeOverride" Target="../theme/themeOverride22.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hemeOverride" Target="../theme/themeOverride23.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69.xml"/><Relationship Id="rId2" Type="http://schemas.openxmlformats.org/officeDocument/2006/relationships/notesMaster" Target="../notesMasters/notesMaster1.xml"/><Relationship Id="rId1" Type="http://schemas.openxmlformats.org/officeDocument/2006/relationships/themeOverride" Target="../theme/themeOverride24.xm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70.xml"/><Relationship Id="rId2" Type="http://schemas.openxmlformats.org/officeDocument/2006/relationships/notesMaster" Target="../notesMasters/notesMaster1.xml"/><Relationship Id="rId1" Type="http://schemas.openxmlformats.org/officeDocument/2006/relationships/themeOverride" Target="../theme/themeOverride25.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40.xml.rels><?xml version="1.0" encoding="UTF-8" standalone="yes"?>
<Relationships xmlns="http://schemas.openxmlformats.org/package/2006/relationships"><Relationship Id="rId3" Type="http://schemas.openxmlformats.org/officeDocument/2006/relationships/slide" Target="../slides/slide71.xml"/><Relationship Id="rId2" Type="http://schemas.openxmlformats.org/officeDocument/2006/relationships/notesMaster" Target="../notesMasters/notesMaster1.xml"/><Relationship Id="rId1" Type="http://schemas.openxmlformats.org/officeDocument/2006/relationships/themeOverride" Target="../theme/themeOverride26.xml"/></Relationships>
</file>

<file path=ppt/notesSlides/_rels/notesSlide41.xml.rels><?xml version="1.0" encoding="UTF-8" standalone="yes"?>
<Relationships xmlns="http://schemas.openxmlformats.org/package/2006/relationships"><Relationship Id="rId3" Type="http://schemas.openxmlformats.org/officeDocument/2006/relationships/slide" Target="../slides/slide72.xml"/><Relationship Id="rId2" Type="http://schemas.openxmlformats.org/officeDocument/2006/relationships/notesMaster" Target="../notesMasters/notesMaster1.xml"/><Relationship Id="rId1" Type="http://schemas.openxmlformats.org/officeDocument/2006/relationships/themeOverride" Target="../theme/themeOverride27.xml"/></Relationships>
</file>

<file path=ppt/notesSlides/_rels/notesSlide42.xml.rels><?xml version="1.0" encoding="UTF-8" standalone="yes"?>
<Relationships xmlns="http://schemas.openxmlformats.org/package/2006/relationships"><Relationship Id="rId3" Type="http://schemas.openxmlformats.org/officeDocument/2006/relationships/slide" Target="../slides/slide73.xml"/><Relationship Id="rId2" Type="http://schemas.openxmlformats.org/officeDocument/2006/relationships/notesMaster" Target="../notesMasters/notesMaster1.xml"/><Relationship Id="rId1" Type="http://schemas.openxmlformats.org/officeDocument/2006/relationships/themeOverride" Target="../theme/themeOverride28.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74.xml"/><Relationship Id="rId2" Type="http://schemas.openxmlformats.org/officeDocument/2006/relationships/notesMaster" Target="../notesMasters/notesMaster1.xml"/><Relationship Id="rId1" Type="http://schemas.openxmlformats.org/officeDocument/2006/relationships/themeOverride" Target="../theme/themeOverride29.xml"/></Relationships>
</file>

<file path=ppt/notesSlides/_rels/notesSlide44.xml.rels><?xml version="1.0" encoding="UTF-8" standalone="yes"?>
<Relationships xmlns="http://schemas.openxmlformats.org/package/2006/relationships"><Relationship Id="rId3" Type="http://schemas.openxmlformats.org/officeDocument/2006/relationships/slide" Target="../slides/slide75.xml"/><Relationship Id="rId2" Type="http://schemas.openxmlformats.org/officeDocument/2006/relationships/notesMaster" Target="../notesMasters/notesMaster1.xml"/><Relationship Id="rId1" Type="http://schemas.openxmlformats.org/officeDocument/2006/relationships/themeOverride" Target="../theme/themeOverride30.xml"/></Relationships>
</file>

<file path=ppt/notesSlides/_rels/notesSlide45.xml.rels><?xml version="1.0" encoding="UTF-8" standalone="yes"?>
<Relationships xmlns="http://schemas.openxmlformats.org/package/2006/relationships"><Relationship Id="rId3" Type="http://schemas.openxmlformats.org/officeDocument/2006/relationships/slide" Target="../slides/slide76.xml"/><Relationship Id="rId2" Type="http://schemas.openxmlformats.org/officeDocument/2006/relationships/notesMaster" Target="../notesMasters/notesMaster1.xml"/><Relationship Id="rId1" Type="http://schemas.openxmlformats.org/officeDocument/2006/relationships/themeOverride" Target="../theme/themeOverride31.xml"/></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77.xml"/><Relationship Id="rId2" Type="http://schemas.openxmlformats.org/officeDocument/2006/relationships/notesMaster" Target="../notesMasters/notesMaster1.xml"/><Relationship Id="rId1" Type="http://schemas.openxmlformats.org/officeDocument/2006/relationships/themeOverride" Target="../theme/themeOverride32.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78.xml"/><Relationship Id="rId2" Type="http://schemas.openxmlformats.org/officeDocument/2006/relationships/notesMaster" Target="../notesMasters/notesMaster1.xml"/><Relationship Id="rId1" Type="http://schemas.openxmlformats.org/officeDocument/2006/relationships/themeOverride" Target="../theme/themeOverride33.xml"/></Relationships>
</file>

<file path=ppt/notesSlides/_rels/notesSlide48.xml.rels><?xml version="1.0" encoding="UTF-8" standalone="yes"?>
<Relationships xmlns="http://schemas.openxmlformats.org/package/2006/relationships"><Relationship Id="rId3" Type="http://schemas.openxmlformats.org/officeDocument/2006/relationships/slide" Target="../slides/slide79.xml"/><Relationship Id="rId2" Type="http://schemas.openxmlformats.org/officeDocument/2006/relationships/notesMaster" Target="../notesMasters/notesMaster1.xml"/><Relationship Id="rId1" Type="http://schemas.openxmlformats.org/officeDocument/2006/relationships/themeOverride" Target="../theme/themeOverride34.xml"/></Relationships>
</file>

<file path=ppt/notesSlides/_rels/notesSlide49.xml.rels><?xml version="1.0" encoding="UTF-8" standalone="yes"?>
<Relationships xmlns="http://schemas.openxmlformats.org/package/2006/relationships"><Relationship Id="rId3" Type="http://schemas.openxmlformats.org/officeDocument/2006/relationships/slide" Target="../slides/slide80.xml"/><Relationship Id="rId2" Type="http://schemas.openxmlformats.org/officeDocument/2006/relationships/notesMaster" Target="../notesMasters/notesMaster1.xml"/><Relationship Id="rId1" Type="http://schemas.openxmlformats.org/officeDocument/2006/relationships/themeOverride" Target="../theme/themeOverride35.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50.xml.rels><?xml version="1.0" encoding="UTF-8" standalone="yes"?>
<Relationships xmlns="http://schemas.openxmlformats.org/package/2006/relationships"><Relationship Id="rId3" Type="http://schemas.openxmlformats.org/officeDocument/2006/relationships/slide" Target="../slides/slide81.xml"/><Relationship Id="rId2" Type="http://schemas.openxmlformats.org/officeDocument/2006/relationships/notesMaster" Target="../notesMasters/notesMaster1.xml"/><Relationship Id="rId1" Type="http://schemas.openxmlformats.org/officeDocument/2006/relationships/themeOverride" Target="../theme/themeOverride36.xml"/></Relationships>
</file>

<file path=ppt/notesSlides/_rels/notesSlide51.xml.rels><?xml version="1.0" encoding="UTF-8" standalone="yes"?>
<Relationships xmlns="http://schemas.openxmlformats.org/package/2006/relationships"><Relationship Id="rId3" Type="http://schemas.openxmlformats.org/officeDocument/2006/relationships/slide" Target="../slides/slide82.xml"/><Relationship Id="rId2" Type="http://schemas.openxmlformats.org/officeDocument/2006/relationships/notesMaster" Target="../notesMasters/notesMaster1.xml"/><Relationship Id="rId1" Type="http://schemas.openxmlformats.org/officeDocument/2006/relationships/themeOverride" Target="../theme/themeOverride37.xml"/></Relationships>
</file>

<file path=ppt/notesSlides/_rels/notesSlide52.xml.rels><?xml version="1.0" encoding="UTF-8" standalone="yes"?>
<Relationships xmlns="http://schemas.openxmlformats.org/package/2006/relationships"><Relationship Id="rId3" Type="http://schemas.openxmlformats.org/officeDocument/2006/relationships/slide" Target="../slides/slide83.xml"/><Relationship Id="rId2" Type="http://schemas.openxmlformats.org/officeDocument/2006/relationships/notesMaster" Target="../notesMasters/notesMaster1.xml"/><Relationship Id="rId1" Type="http://schemas.openxmlformats.org/officeDocument/2006/relationships/themeOverride" Target="../theme/themeOverride38.xml"/></Relationships>
</file>

<file path=ppt/notesSlides/_rels/notesSlide53.xml.rels><?xml version="1.0" encoding="UTF-8" standalone="yes"?>
<Relationships xmlns="http://schemas.openxmlformats.org/package/2006/relationships"><Relationship Id="rId3" Type="http://schemas.openxmlformats.org/officeDocument/2006/relationships/slide" Target="../slides/slide84.xml"/><Relationship Id="rId2" Type="http://schemas.openxmlformats.org/officeDocument/2006/relationships/notesMaster" Target="../notesMasters/notesMaster1.xml"/><Relationship Id="rId1" Type="http://schemas.openxmlformats.org/officeDocument/2006/relationships/themeOverride" Target="../theme/themeOverride39.xml"/></Relationships>
</file>

<file path=ppt/notesSlides/_rels/notesSlide54.xml.rels><?xml version="1.0" encoding="UTF-8" standalone="yes"?>
<Relationships xmlns="http://schemas.openxmlformats.org/package/2006/relationships"><Relationship Id="rId3" Type="http://schemas.openxmlformats.org/officeDocument/2006/relationships/slide" Target="../slides/slide85.xml"/><Relationship Id="rId2" Type="http://schemas.openxmlformats.org/officeDocument/2006/relationships/notesMaster" Target="../notesMasters/notesMaster1.xml"/><Relationship Id="rId1" Type="http://schemas.openxmlformats.org/officeDocument/2006/relationships/themeOverride" Target="../theme/themeOverride40.xml"/></Relationships>
</file>

<file path=ppt/notesSlides/_rels/notesSlide55.xml.rels><?xml version="1.0" encoding="UTF-8" standalone="yes"?>
<Relationships xmlns="http://schemas.openxmlformats.org/package/2006/relationships"><Relationship Id="rId3" Type="http://schemas.openxmlformats.org/officeDocument/2006/relationships/slide" Target="../slides/slide86.xml"/><Relationship Id="rId2" Type="http://schemas.openxmlformats.org/officeDocument/2006/relationships/notesMaster" Target="../notesMasters/notesMaster1.xml"/><Relationship Id="rId1" Type="http://schemas.openxmlformats.org/officeDocument/2006/relationships/themeOverride" Target="../theme/themeOverride4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slide" Target="../slides/slide90.xml"/><Relationship Id="rId2" Type="http://schemas.openxmlformats.org/officeDocument/2006/relationships/notesMaster" Target="../notesMasters/notesMaster1.xml"/><Relationship Id="rId1" Type="http://schemas.openxmlformats.org/officeDocument/2006/relationships/themeOverride" Target="../theme/themeOverride42.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60.xml.rels><?xml version="1.0" encoding="UTF-8" standalone="yes"?>
<Relationships xmlns="http://schemas.openxmlformats.org/package/2006/relationships"><Relationship Id="rId3" Type="http://schemas.openxmlformats.org/officeDocument/2006/relationships/slide" Target="../slides/slide91.xml"/><Relationship Id="rId2" Type="http://schemas.openxmlformats.org/officeDocument/2006/relationships/notesMaster" Target="../notesMasters/notesMaster1.xml"/><Relationship Id="rId1" Type="http://schemas.openxmlformats.org/officeDocument/2006/relationships/themeOverride" Target="../theme/themeOverride43.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slide" Target="../slides/slide95.xml"/><Relationship Id="rId2" Type="http://schemas.openxmlformats.org/officeDocument/2006/relationships/notesMaster" Target="../notesMasters/notesMaster1.xml"/><Relationship Id="rId1" Type="http://schemas.openxmlformats.org/officeDocument/2006/relationships/themeOverride" Target="../theme/themeOverride44.xml"/></Relationships>
</file>

<file path=ppt/notesSlides/_rels/notesSlide65.xml.rels><?xml version="1.0" encoding="UTF-8" standalone="yes"?>
<Relationships xmlns="http://schemas.openxmlformats.org/package/2006/relationships"><Relationship Id="rId3" Type="http://schemas.openxmlformats.org/officeDocument/2006/relationships/slide" Target="../slides/slide96.xml"/><Relationship Id="rId2" Type="http://schemas.openxmlformats.org/officeDocument/2006/relationships/notesMaster" Target="../notesMasters/notesMaster1.xml"/><Relationship Id="rId1" Type="http://schemas.openxmlformats.org/officeDocument/2006/relationships/themeOverride" Target="../theme/themeOverride45.xml"/></Relationships>
</file>

<file path=ppt/notesSlides/_rels/notesSlide66.xml.rels><?xml version="1.0" encoding="UTF-8" standalone="yes"?>
<Relationships xmlns="http://schemas.openxmlformats.org/package/2006/relationships"><Relationship Id="rId3" Type="http://schemas.openxmlformats.org/officeDocument/2006/relationships/slide" Target="../slides/slide97.xml"/><Relationship Id="rId2" Type="http://schemas.openxmlformats.org/officeDocument/2006/relationships/notesMaster" Target="../notesMasters/notesMaster1.xml"/><Relationship Id="rId1" Type="http://schemas.openxmlformats.org/officeDocument/2006/relationships/themeOverride" Target="../theme/themeOverride46.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slide" Target="../slides/slide104.xml"/><Relationship Id="rId2" Type="http://schemas.openxmlformats.org/officeDocument/2006/relationships/notesMaster" Target="../notesMasters/notesMaster1.xml"/><Relationship Id="rId1" Type="http://schemas.openxmlformats.org/officeDocument/2006/relationships/themeOverride" Target="../theme/themeOverride47.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slide" Target="../slides/slide113.xml"/><Relationship Id="rId2" Type="http://schemas.openxmlformats.org/officeDocument/2006/relationships/notesMaster" Target="../notesMasters/notesMaster1.xml"/><Relationship Id="rId1" Type="http://schemas.openxmlformats.org/officeDocument/2006/relationships/themeOverride" Target="../theme/themeOverride48.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notesMaster" Target="../notesMasters/notesMaster1.xml"/><Relationship Id="rId1" Type="http://schemas.openxmlformats.org/officeDocument/2006/relationships/themeOverride" Target="../theme/themeOverride9.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3" Type="http://schemas.openxmlformats.org/officeDocument/2006/relationships/slide" Target="../slides/slide122.xml"/><Relationship Id="rId2" Type="http://schemas.openxmlformats.org/officeDocument/2006/relationships/notesMaster" Target="../notesMasters/notesMaster1.xml"/><Relationship Id="rId1" Type="http://schemas.openxmlformats.org/officeDocument/2006/relationships/themeOverride" Target="../theme/themeOverride49.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8850" name="幻灯片图像占位符 1"/>
          <p:cNvSpPr>
            <a:spLocks noGrp="1" noRot="1" noChangeAspect="1" noChangeArrowheads="1" noTextEdit="1"/>
          </p:cNvSpPr>
          <p:nvPr>
            <p:ph type="sldImg" idx="4294967295"/>
          </p:nvPr>
        </p:nvSpPr>
        <p:spPr>
          <a:xfrm>
            <a:off x="134938" y="0"/>
            <a:ext cx="4778375" cy="3584575"/>
          </a:xfrm>
        </p:spPr>
      </p:sp>
      <p:sp>
        <p:nvSpPr>
          <p:cNvPr id="7885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885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pPr>
              <a:buFont typeface="Arial" pitchFamily="34" charset="0"/>
              <a:buNone/>
            </a:pPr>
            <a:r>
              <a:rPr lang="zh-CN" altLang="en-US" sz="2000" dirty="0">
                <a:solidFill>
                  <a:srgbClr val="000000"/>
                </a:solidFill>
                <a:ea typeface="方正小标宋简体" charset="-122"/>
                <a:sym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1138" name="幻灯片图像占位符 1"/>
          <p:cNvSpPr>
            <a:spLocks noGrp="1" noRot="1" noChangeAspect="1" noChangeArrowheads="1" noTextEdit="1"/>
          </p:cNvSpPr>
          <p:nvPr>
            <p:ph type="sldImg" idx="4294967295"/>
          </p:nvPr>
        </p:nvSpPr>
        <p:spPr>
          <a:xfrm>
            <a:off x="-4186238" y="0"/>
            <a:ext cx="8904288" cy="6680200"/>
          </a:xfrm>
        </p:spPr>
      </p:sp>
      <p:sp>
        <p:nvSpPr>
          <p:cNvPr id="9113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114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1682" name="幻灯片图像占位符 1"/>
          <p:cNvSpPr>
            <a:spLocks noGrp="1" noRot="1" noChangeAspect="1" noChangeArrowheads="1" noTextEdit="1"/>
          </p:cNvSpPr>
          <p:nvPr>
            <p:ph type="sldImg" idx="4294967295"/>
          </p:nvPr>
        </p:nvSpPr>
        <p:spPr>
          <a:xfrm>
            <a:off x="-4186238" y="0"/>
            <a:ext cx="8904288" cy="6680200"/>
          </a:xfrm>
        </p:spPr>
      </p:sp>
      <p:sp>
        <p:nvSpPr>
          <p:cNvPr id="7168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168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2706" name="幻灯片图像占位符 1"/>
          <p:cNvSpPr>
            <a:spLocks noGrp="1" noRot="1" noChangeAspect="1" noChangeArrowheads="1" noTextEdit="1"/>
          </p:cNvSpPr>
          <p:nvPr>
            <p:ph type="sldImg" idx="4294967295"/>
          </p:nvPr>
        </p:nvSpPr>
        <p:spPr>
          <a:xfrm>
            <a:off x="-4186238" y="0"/>
            <a:ext cx="8904288" cy="6680200"/>
          </a:xfrm>
        </p:spPr>
      </p:sp>
      <p:sp>
        <p:nvSpPr>
          <p:cNvPr id="7270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270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3730" name="幻灯片图像占位符 1"/>
          <p:cNvSpPr>
            <a:spLocks noGrp="1" noRot="1" noChangeAspect="1" noChangeArrowheads="1" noTextEdit="1"/>
          </p:cNvSpPr>
          <p:nvPr>
            <p:ph type="sldImg" idx="4294967295"/>
          </p:nvPr>
        </p:nvSpPr>
        <p:spPr>
          <a:xfrm>
            <a:off x="-4186238" y="0"/>
            <a:ext cx="8904288" cy="6680200"/>
          </a:xfrm>
        </p:spPr>
      </p:sp>
      <p:sp>
        <p:nvSpPr>
          <p:cNvPr id="7373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373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4754" name="幻灯片图像占位符 1"/>
          <p:cNvSpPr>
            <a:spLocks noGrp="1" noRot="1" noChangeAspect="1" noChangeArrowheads="1" noTextEdit="1"/>
          </p:cNvSpPr>
          <p:nvPr>
            <p:ph type="sldImg" idx="4294967295"/>
          </p:nvPr>
        </p:nvSpPr>
        <p:spPr>
          <a:xfrm>
            <a:off x="-4186238" y="0"/>
            <a:ext cx="8904288" cy="6680200"/>
          </a:xfrm>
        </p:spPr>
      </p:sp>
      <p:sp>
        <p:nvSpPr>
          <p:cNvPr id="7475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475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5778" name="幻灯片图像占位符 1"/>
          <p:cNvSpPr>
            <a:spLocks noGrp="1" noRot="1" noChangeAspect="1" noChangeArrowheads="1" noTextEdit="1"/>
          </p:cNvSpPr>
          <p:nvPr>
            <p:ph type="sldImg" idx="4294967295"/>
          </p:nvPr>
        </p:nvSpPr>
        <p:spPr>
          <a:xfrm>
            <a:off x="-4186238" y="0"/>
            <a:ext cx="8904288" cy="6680200"/>
          </a:xfrm>
        </p:spPr>
      </p:sp>
      <p:sp>
        <p:nvSpPr>
          <p:cNvPr id="7577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578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a:xfrm>
            <a:off x="-4186238" y="0"/>
            <a:ext cx="8904288" cy="6680200"/>
          </a:xfrm>
        </p:spPr>
      </p:sp>
      <p:sp>
        <p:nvSpPr>
          <p:cNvPr id="9216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216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8066" name="幻灯片图像占位符 1"/>
          <p:cNvSpPr>
            <a:spLocks noGrp="1" noRot="1" noChangeAspect="1" noChangeArrowheads="1" noTextEdit="1"/>
          </p:cNvSpPr>
          <p:nvPr>
            <p:ph type="sldImg" idx="4294967295"/>
          </p:nvPr>
        </p:nvSpPr>
        <p:spPr>
          <a:xfrm>
            <a:off x="134938" y="0"/>
            <a:ext cx="4778375" cy="3584575"/>
          </a:xfrm>
        </p:spPr>
      </p:sp>
      <p:sp>
        <p:nvSpPr>
          <p:cNvPr id="88067"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806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0114" name="幻灯片图像占位符 1"/>
          <p:cNvSpPr>
            <a:spLocks noGrp="1" noRot="1" noChangeAspect="1" noChangeArrowheads="1" noTextEdit="1"/>
          </p:cNvSpPr>
          <p:nvPr>
            <p:ph type="sldImg" idx="4294967295"/>
          </p:nvPr>
        </p:nvSpPr>
        <p:spPr>
          <a:xfrm>
            <a:off x="-4186238" y="0"/>
            <a:ext cx="8904288" cy="6680200"/>
          </a:xfrm>
        </p:spPr>
      </p:sp>
      <p:sp>
        <p:nvSpPr>
          <p:cNvPr id="90115"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011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a:xfrm>
            <a:off x="-4186238" y="0"/>
            <a:ext cx="8904288" cy="6680200"/>
          </a:xfrm>
        </p:spPr>
      </p:sp>
      <p:sp>
        <p:nvSpPr>
          <p:cNvPr id="92163"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216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6258" name="幻灯片图像占位符 1"/>
          <p:cNvSpPr>
            <a:spLocks noGrp="1" noRot="1" noChangeAspect="1" noChangeArrowheads="1" noTextEdit="1"/>
          </p:cNvSpPr>
          <p:nvPr>
            <p:ph type="sldImg" idx="4294967295"/>
          </p:nvPr>
        </p:nvSpPr>
        <p:spPr>
          <a:xfrm>
            <a:off x="-4186238" y="0"/>
            <a:ext cx="8904288" cy="6680200"/>
          </a:xfrm>
        </p:spPr>
      </p:sp>
      <p:sp>
        <p:nvSpPr>
          <p:cNvPr id="96259"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626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7282" name="幻灯片图像占位符 1"/>
          <p:cNvSpPr>
            <a:spLocks noGrp="1" noRot="1" noChangeAspect="1" noChangeArrowheads="1" noTextEdit="1"/>
          </p:cNvSpPr>
          <p:nvPr>
            <p:ph type="sldImg" idx="4294967295"/>
          </p:nvPr>
        </p:nvSpPr>
        <p:spPr>
          <a:xfrm>
            <a:off x="-4186238" y="0"/>
            <a:ext cx="8904288" cy="6680200"/>
          </a:xfrm>
        </p:spPr>
      </p:sp>
      <p:sp>
        <p:nvSpPr>
          <p:cNvPr id="97283"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728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8306" name="幻灯片图像占位符 1"/>
          <p:cNvSpPr>
            <a:spLocks noGrp="1" noRot="1" noChangeAspect="1" noChangeArrowheads="1" noTextEdit="1"/>
          </p:cNvSpPr>
          <p:nvPr>
            <p:ph type="sldImg" idx="4294967295"/>
          </p:nvPr>
        </p:nvSpPr>
        <p:spPr>
          <a:xfrm>
            <a:off x="-4186238" y="0"/>
            <a:ext cx="8904288" cy="6680200"/>
          </a:xfrm>
        </p:spPr>
      </p:sp>
      <p:sp>
        <p:nvSpPr>
          <p:cNvPr id="98307"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830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9330" name="幻灯片图像占位符 1"/>
          <p:cNvSpPr>
            <a:spLocks noGrp="1" noRot="1" noChangeAspect="1" noChangeArrowheads="1" noTextEdit="1"/>
          </p:cNvSpPr>
          <p:nvPr>
            <p:ph type="sldImg" idx="4294967295"/>
          </p:nvPr>
        </p:nvSpPr>
        <p:spPr>
          <a:xfrm>
            <a:off x="-4186238" y="0"/>
            <a:ext cx="8904288" cy="6680200"/>
          </a:xfrm>
        </p:spPr>
      </p:sp>
      <p:sp>
        <p:nvSpPr>
          <p:cNvPr id="99331"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933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0354" name="幻灯片图像占位符 1"/>
          <p:cNvSpPr>
            <a:spLocks noGrp="1" noRot="1" noChangeAspect="1" noChangeArrowheads="1" noTextEdit="1"/>
          </p:cNvSpPr>
          <p:nvPr>
            <p:ph type="sldImg" idx="4294967295"/>
          </p:nvPr>
        </p:nvSpPr>
        <p:spPr>
          <a:xfrm>
            <a:off x="-4186238" y="0"/>
            <a:ext cx="8904288" cy="6680200"/>
          </a:xfrm>
        </p:spPr>
      </p:sp>
      <p:sp>
        <p:nvSpPr>
          <p:cNvPr id="100355"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10035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9874" name="幻灯片图像占位符 1"/>
          <p:cNvSpPr>
            <a:spLocks noGrp="1" noRot="1" noChangeAspect="1" noChangeArrowheads="1" noTextEdit="1"/>
          </p:cNvSpPr>
          <p:nvPr>
            <p:ph type="sldImg" idx="4294967295"/>
          </p:nvPr>
        </p:nvSpPr>
        <p:spPr>
          <a:xfrm>
            <a:off x="-4186238" y="0"/>
            <a:ext cx="8904288" cy="6680200"/>
          </a:xfrm>
        </p:spPr>
      </p:sp>
      <p:sp>
        <p:nvSpPr>
          <p:cNvPr id="7987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987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3426" name="幻灯片图像占位符 1"/>
          <p:cNvSpPr>
            <a:spLocks noGrp="1" noRot="1" noChangeAspect="1" noChangeArrowheads="1" noTextEdit="1"/>
          </p:cNvSpPr>
          <p:nvPr>
            <p:ph type="sldImg" idx="4294967295"/>
          </p:nvPr>
        </p:nvSpPr>
        <p:spPr>
          <a:xfrm>
            <a:off x="-4186238" y="0"/>
            <a:ext cx="8904288" cy="6680200"/>
          </a:xfrm>
        </p:spPr>
      </p:sp>
      <p:sp>
        <p:nvSpPr>
          <p:cNvPr id="103427"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10342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5474" name="幻灯片图像占位符 1"/>
          <p:cNvSpPr>
            <a:spLocks noGrp="1" noRot="1" noChangeAspect="1" noChangeArrowheads="1" noTextEdit="1"/>
          </p:cNvSpPr>
          <p:nvPr>
            <p:ph type="sldImg" idx="4294967295"/>
          </p:nvPr>
        </p:nvSpPr>
        <p:spPr>
          <a:xfrm>
            <a:off x="-4186238" y="0"/>
            <a:ext cx="8904288" cy="6680200"/>
          </a:xfrm>
        </p:spPr>
      </p:sp>
      <p:sp>
        <p:nvSpPr>
          <p:cNvPr id="105475"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10547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6498" name="幻灯片图像占位符 1"/>
          <p:cNvSpPr>
            <a:spLocks noGrp="1" noRot="1" noChangeAspect="1" noChangeArrowheads="1" noTextEdit="1"/>
          </p:cNvSpPr>
          <p:nvPr>
            <p:ph type="sldImg" idx="4294967295"/>
          </p:nvPr>
        </p:nvSpPr>
        <p:spPr>
          <a:xfrm>
            <a:off x="-4186238" y="0"/>
            <a:ext cx="8904288" cy="6680200"/>
          </a:xfrm>
        </p:spPr>
      </p:sp>
      <p:sp>
        <p:nvSpPr>
          <p:cNvPr id="106499"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10650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8546" name="幻灯片图像占位符 1"/>
          <p:cNvSpPr>
            <a:spLocks noGrp="1" noRot="1" noChangeAspect="1" noChangeArrowheads="1" noTextEdit="1"/>
          </p:cNvSpPr>
          <p:nvPr>
            <p:ph type="sldImg" idx="4294967295"/>
          </p:nvPr>
        </p:nvSpPr>
        <p:spPr>
          <a:xfrm>
            <a:off x="-4186238" y="0"/>
            <a:ext cx="8904288" cy="6680200"/>
          </a:xfrm>
        </p:spPr>
      </p:sp>
      <p:sp>
        <p:nvSpPr>
          <p:cNvPr id="108547"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10854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134938" y="0"/>
            <a:ext cx="4778375" cy="3584575"/>
          </a:xfrm>
        </p:spPr>
      </p:sp>
      <p:sp>
        <p:nvSpPr>
          <p:cNvPr id="40963"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0964"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4186238" y="0"/>
            <a:ext cx="8904288" cy="6680200"/>
          </a:xfrm>
        </p:spPr>
      </p:sp>
      <p:sp>
        <p:nvSpPr>
          <p:cNvPr id="41987"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1988"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4186238" y="0"/>
            <a:ext cx="8904288" cy="6680200"/>
          </a:xfrm>
        </p:spPr>
      </p:sp>
      <p:sp>
        <p:nvSpPr>
          <p:cNvPr id="41987"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1988"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4186238" y="0"/>
            <a:ext cx="8904288" cy="6680200"/>
          </a:xfrm>
        </p:spPr>
      </p:sp>
      <p:sp>
        <p:nvSpPr>
          <p:cNvPr id="44035"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4036"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xfrm>
            <a:off x="-4186238" y="0"/>
            <a:ext cx="8904288" cy="6680200"/>
          </a:xfrm>
        </p:spPr>
      </p:sp>
      <p:sp>
        <p:nvSpPr>
          <p:cNvPr id="45059"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5060"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4186238" y="0"/>
            <a:ext cx="8904288" cy="6680200"/>
          </a:xfrm>
        </p:spPr>
      </p:sp>
      <p:sp>
        <p:nvSpPr>
          <p:cNvPr id="46083"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6084"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xfrm>
            <a:off x="-4186238" y="0"/>
            <a:ext cx="8904288" cy="6680200"/>
          </a:xfrm>
        </p:spPr>
      </p:sp>
      <p:sp>
        <p:nvSpPr>
          <p:cNvPr id="8089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090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4186238" y="0"/>
            <a:ext cx="8904288" cy="6680200"/>
          </a:xfrm>
        </p:spPr>
      </p:sp>
      <p:sp>
        <p:nvSpPr>
          <p:cNvPr id="46083"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6084"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4186238" y="0"/>
            <a:ext cx="8904288" cy="6680200"/>
          </a:xfrm>
        </p:spPr>
      </p:sp>
      <p:sp>
        <p:nvSpPr>
          <p:cNvPr id="46083"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6084"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xfrm>
            <a:off x="-4186238" y="0"/>
            <a:ext cx="8904288" cy="6680200"/>
          </a:xfrm>
        </p:spPr>
      </p:sp>
      <p:sp>
        <p:nvSpPr>
          <p:cNvPr id="47107"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7108"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xfrm>
            <a:off x="-4186238" y="0"/>
            <a:ext cx="8904288" cy="6680200"/>
          </a:xfrm>
        </p:spPr>
      </p:sp>
      <p:sp>
        <p:nvSpPr>
          <p:cNvPr id="47107"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7108"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xfrm>
            <a:off x="-4186238" y="0"/>
            <a:ext cx="8904288" cy="6680200"/>
          </a:xfrm>
        </p:spPr>
      </p:sp>
      <p:sp>
        <p:nvSpPr>
          <p:cNvPr id="49155"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9156"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xfrm>
            <a:off x="-4186238" y="0"/>
            <a:ext cx="8904288" cy="6680200"/>
          </a:xfrm>
        </p:spPr>
      </p:sp>
      <p:sp>
        <p:nvSpPr>
          <p:cNvPr id="49155"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9156"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xfrm>
            <a:off x="-4186238" y="0"/>
            <a:ext cx="8904288" cy="6680200"/>
          </a:xfrm>
        </p:spPr>
      </p:sp>
      <p:sp>
        <p:nvSpPr>
          <p:cNvPr id="49155"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9156"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xfrm>
            <a:off x="-4186238" y="0"/>
            <a:ext cx="8904288" cy="6680200"/>
          </a:xfrm>
        </p:spPr>
      </p:sp>
      <p:sp>
        <p:nvSpPr>
          <p:cNvPr id="50179"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50180"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8850" name="幻灯片图像占位符 1"/>
          <p:cNvSpPr>
            <a:spLocks noGrp="1" noRot="1" noChangeAspect="1" noChangeArrowheads="1" noTextEdit="1"/>
          </p:cNvSpPr>
          <p:nvPr>
            <p:ph type="sldImg" idx="4294967295"/>
          </p:nvPr>
        </p:nvSpPr>
        <p:spPr>
          <a:xfrm>
            <a:off x="134938" y="0"/>
            <a:ext cx="4778375" cy="3584575"/>
          </a:xfrm>
        </p:spPr>
      </p:sp>
      <p:sp>
        <p:nvSpPr>
          <p:cNvPr id="78851"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885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9874" name="幻灯片图像占位符 1"/>
          <p:cNvSpPr>
            <a:spLocks noGrp="1" noRot="1" noChangeAspect="1" noChangeArrowheads="1" noTextEdit="1"/>
          </p:cNvSpPr>
          <p:nvPr>
            <p:ph type="sldImg" idx="4294967295"/>
          </p:nvPr>
        </p:nvSpPr>
        <p:spPr>
          <a:xfrm>
            <a:off x="-4186238" y="0"/>
            <a:ext cx="8904288" cy="6680200"/>
          </a:xfrm>
        </p:spPr>
      </p:sp>
      <p:sp>
        <p:nvSpPr>
          <p:cNvPr id="79875"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987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2946" name="幻灯片图像占位符 1"/>
          <p:cNvSpPr>
            <a:spLocks noGrp="1" noRot="1" noChangeAspect="1" noChangeArrowheads="1" noTextEdit="1"/>
          </p:cNvSpPr>
          <p:nvPr>
            <p:ph type="sldImg" idx="4294967295"/>
          </p:nvPr>
        </p:nvSpPr>
        <p:spPr>
          <a:xfrm>
            <a:off x="-4186238" y="0"/>
            <a:ext cx="8904288" cy="6680200"/>
          </a:xfrm>
        </p:spPr>
      </p:sp>
      <p:sp>
        <p:nvSpPr>
          <p:cNvPr id="8294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294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0898" name="幻灯片图像占位符 1"/>
          <p:cNvSpPr>
            <a:spLocks noGrp="1" noRot="1" noChangeAspect="1" noChangeArrowheads="1" noTextEdit="1"/>
          </p:cNvSpPr>
          <p:nvPr>
            <p:ph type="sldImg" idx="4294967295"/>
          </p:nvPr>
        </p:nvSpPr>
        <p:spPr>
          <a:xfrm>
            <a:off x="-4186238" y="0"/>
            <a:ext cx="8904288" cy="6680200"/>
          </a:xfrm>
        </p:spPr>
      </p:sp>
      <p:sp>
        <p:nvSpPr>
          <p:cNvPr id="80899"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090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2946" name="幻灯片图像占位符 1"/>
          <p:cNvSpPr>
            <a:spLocks noGrp="1" noRot="1" noChangeAspect="1" noChangeArrowheads="1" noTextEdit="1"/>
          </p:cNvSpPr>
          <p:nvPr>
            <p:ph type="sldImg" idx="4294967295"/>
          </p:nvPr>
        </p:nvSpPr>
        <p:spPr>
          <a:xfrm>
            <a:off x="-4186238" y="0"/>
            <a:ext cx="8904288" cy="6680200"/>
          </a:xfrm>
        </p:spPr>
      </p:sp>
      <p:sp>
        <p:nvSpPr>
          <p:cNvPr id="82947"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294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4294967295"/>
          </p:nvPr>
        </p:nvSpPr>
        <p:spPr>
          <a:xfrm>
            <a:off x="-4186238" y="0"/>
            <a:ext cx="8904288" cy="6680200"/>
          </a:xfrm>
        </p:spPr>
      </p:sp>
      <p:sp>
        <p:nvSpPr>
          <p:cNvPr id="84995"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499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xfrm>
            <a:off x="-4186238" y="0"/>
            <a:ext cx="8904288" cy="6680200"/>
          </a:xfrm>
        </p:spPr>
      </p:sp>
      <p:sp>
        <p:nvSpPr>
          <p:cNvPr id="86019"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602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7042" name="幻灯片图像占位符 1"/>
          <p:cNvSpPr>
            <a:spLocks noGrp="1" noRot="1" noChangeAspect="1" noChangeArrowheads="1" noTextEdit="1"/>
          </p:cNvSpPr>
          <p:nvPr>
            <p:ph type="sldImg" idx="4294967295"/>
          </p:nvPr>
        </p:nvSpPr>
        <p:spPr>
          <a:xfrm>
            <a:off x="-4186238" y="0"/>
            <a:ext cx="8904288" cy="6680200"/>
          </a:xfrm>
        </p:spPr>
      </p:sp>
      <p:sp>
        <p:nvSpPr>
          <p:cNvPr id="87043"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704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8066" name="幻灯片图像占位符 1"/>
          <p:cNvSpPr>
            <a:spLocks noGrp="1" noRot="1" noChangeAspect="1" noChangeArrowheads="1" noTextEdit="1"/>
          </p:cNvSpPr>
          <p:nvPr>
            <p:ph type="sldImg" idx="4294967295"/>
          </p:nvPr>
        </p:nvSpPr>
        <p:spPr>
          <a:xfrm>
            <a:off x="-4186238" y="0"/>
            <a:ext cx="8904288" cy="6680200"/>
          </a:xfrm>
        </p:spPr>
      </p:sp>
      <p:sp>
        <p:nvSpPr>
          <p:cNvPr id="88067"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806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9090" name="幻灯片图像占位符 1"/>
          <p:cNvSpPr>
            <a:spLocks noGrp="1" noRot="1" noChangeAspect="1" noChangeArrowheads="1" noTextEdit="1"/>
          </p:cNvSpPr>
          <p:nvPr>
            <p:ph type="sldImg" idx="4294967295"/>
          </p:nvPr>
        </p:nvSpPr>
        <p:spPr>
          <a:xfrm>
            <a:off x="-4186238" y="0"/>
            <a:ext cx="8904288" cy="6680200"/>
          </a:xfrm>
        </p:spPr>
      </p:sp>
      <p:sp>
        <p:nvSpPr>
          <p:cNvPr id="89091"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909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0114" name="幻灯片图像占位符 1"/>
          <p:cNvSpPr>
            <a:spLocks noGrp="1" noRot="1" noChangeAspect="1" noChangeArrowheads="1" noTextEdit="1"/>
          </p:cNvSpPr>
          <p:nvPr>
            <p:ph type="sldImg" idx="4294967295"/>
          </p:nvPr>
        </p:nvSpPr>
        <p:spPr>
          <a:xfrm>
            <a:off x="-4186238" y="0"/>
            <a:ext cx="8904288" cy="6680200"/>
          </a:xfrm>
        </p:spPr>
      </p:sp>
      <p:sp>
        <p:nvSpPr>
          <p:cNvPr id="90115"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011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1138" name="幻灯片图像占位符 1"/>
          <p:cNvSpPr>
            <a:spLocks noGrp="1" noRot="1" noChangeAspect="1" noChangeArrowheads="1" noTextEdit="1"/>
          </p:cNvSpPr>
          <p:nvPr>
            <p:ph type="sldImg" idx="4294967295"/>
          </p:nvPr>
        </p:nvSpPr>
        <p:spPr>
          <a:xfrm>
            <a:off x="-4186238" y="0"/>
            <a:ext cx="8904288" cy="6680200"/>
          </a:xfrm>
        </p:spPr>
      </p:sp>
      <p:sp>
        <p:nvSpPr>
          <p:cNvPr id="91139"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114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2162" name="幻灯片图像占位符 1"/>
          <p:cNvSpPr>
            <a:spLocks noGrp="1" noRot="1" noChangeAspect="1" noChangeArrowheads="1" noTextEdit="1"/>
          </p:cNvSpPr>
          <p:nvPr>
            <p:ph type="sldImg" idx="4294967295"/>
          </p:nvPr>
        </p:nvSpPr>
        <p:spPr>
          <a:xfrm>
            <a:off x="-4186238" y="0"/>
            <a:ext cx="8904288" cy="6680200"/>
          </a:xfrm>
        </p:spPr>
      </p:sp>
      <p:sp>
        <p:nvSpPr>
          <p:cNvPr id="92163"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216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6018" name="幻灯片图像占位符 1"/>
          <p:cNvSpPr>
            <a:spLocks noGrp="1" noRot="1" noChangeAspect="1" noChangeArrowheads="1" noTextEdit="1"/>
          </p:cNvSpPr>
          <p:nvPr>
            <p:ph type="sldImg" idx="4294967295"/>
          </p:nvPr>
        </p:nvSpPr>
        <p:spPr>
          <a:xfrm>
            <a:off x="-4186238" y="0"/>
            <a:ext cx="8904288" cy="6680200"/>
          </a:xfrm>
        </p:spPr>
      </p:sp>
      <p:sp>
        <p:nvSpPr>
          <p:cNvPr id="8601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602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3186" name="幻灯片图像占位符 1"/>
          <p:cNvSpPr>
            <a:spLocks noGrp="1" noRot="1" noChangeAspect="1" noChangeArrowheads="1" noTextEdit="1"/>
          </p:cNvSpPr>
          <p:nvPr>
            <p:ph type="sldImg" idx="4294967295"/>
          </p:nvPr>
        </p:nvSpPr>
        <p:spPr>
          <a:xfrm>
            <a:off x="-4186238" y="0"/>
            <a:ext cx="8904288" cy="6680200"/>
          </a:xfrm>
        </p:spPr>
      </p:sp>
      <p:sp>
        <p:nvSpPr>
          <p:cNvPr id="93187"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318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4210" name="幻灯片图像占位符 1"/>
          <p:cNvSpPr>
            <a:spLocks noGrp="1" noRot="1" noChangeAspect="1" noChangeArrowheads="1" noTextEdit="1"/>
          </p:cNvSpPr>
          <p:nvPr>
            <p:ph type="sldImg" idx="4294967295"/>
          </p:nvPr>
        </p:nvSpPr>
        <p:spPr>
          <a:xfrm>
            <a:off x="-4186238" y="0"/>
            <a:ext cx="8904288" cy="6680200"/>
          </a:xfrm>
        </p:spPr>
      </p:sp>
      <p:sp>
        <p:nvSpPr>
          <p:cNvPr id="94211"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421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5234" name="幻灯片图像占位符 1"/>
          <p:cNvSpPr>
            <a:spLocks noGrp="1" noRot="1" noChangeAspect="1" noChangeArrowheads="1" noTextEdit="1"/>
          </p:cNvSpPr>
          <p:nvPr>
            <p:ph type="sldImg" idx="4294967295"/>
          </p:nvPr>
        </p:nvSpPr>
        <p:spPr>
          <a:xfrm>
            <a:off x="-4186238" y="0"/>
            <a:ext cx="8904288" cy="6680200"/>
          </a:xfrm>
        </p:spPr>
      </p:sp>
      <p:sp>
        <p:nvSpPr>
          <p:cNvPr id="95235" name="备注占位符 2"/>
          <p:cNvSpPr>
            <a:spLocks noGrp="1" noRot="1" noChangeAspect="1" noChangeArrowheads="1" noTextEdit="1"/>
          </p:cNvSpPr>
          <p:nvPr>
            <p:ph type="body" idx="1"/>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523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6562" name="幻灯片图像占位符 1"/>
          <p:cNvSpPr>
            <a:spLocks noGrp="1" noRot="1" noChangeAspect="1" noChangeArrowheads="1" noTextEdit="1"/>
          </p:cNvSpPr>
          <p:nvPr>
            <p:ph type="sldImg" idx="4294967295"/>
          </p:nvPr>
        </p:nvSpPr>
        <p:spPr>
          <a:xfrm>
            <a:off x="134938" y="0"/>
            <a:ext cx="4778375" cy="3584575"/>
          </a:xfrm>
        </p:spPr>
      </p:sp>
      <p:sp>
        <p:nvSpPr>
          <p:cNvPr id="6656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656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7586" name="幻灯片图像占位符 1"/>
          <p:cNvSpPr>
            <a:spLocks noGrp="1" noRot="1" noChangeAspect="1" noChangeArrowheads="1" noTextEdit="1"/>
          </p:cNvSpPr>
          <p:nvPr>
            <p:ph type="sldImg" idx="4294967295"/>
          </p:nvPr>
        </p:nvSpPr>
        <p:spPr>
          <a:xfrm>
            <a:off x="-4186238" y="0"/>
            <a:ext cx="8904288" cy="6680200"/>
          </a:xfrm>
        </p:spPr>
      </p:sp>
      <p:sp>
        <p:nvSpPr>
          <p:cNvPr id="6758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758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9634" name="幻灯片图像占位符 1"/>
          <p:cNvSpPr>
            <a:spLocks noGrp="1" noRot="1" noChangeAspect="1" noChangeArrowheads="1" noTextEdit="1"/>
          </p:cNvSpPr>
          <p:nvPr>
            <p:ph type="sldImg" idx="4294967295"/>
          </p:nvPr>
        </p:nvSpPr>
        <p:spPr>
          <a:xfrm>
            <a:off x="-4186238" y="0"/>
            <a:ext cx="8904288" cy="6680200"/>
          </a:xfrm>
        </p:spPr>
      </p:sp>
      <p:sp>
        <p:nvSpPr>
          <p:cNvPr id="6963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963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0658" name="幻灯片图像占位符 1"/>
          <p:cNvSpPr>
            <a:spLocks noGrp="1" noRot="1" noChangeAspect="1" noChangeArrowheads="1" noTextEdit="1"/>
          </p:cNvSpPr>
          <p:nvPr>
            <p:ph type="sldImg" idx="4294967295"/>
          </p:nvPr>
        </p:nvSpPr>
        <p:spPr>
          <a:xfrm>
            <a:off x="-4186238" y="0"/>
            <a:ext cx="8904288" cy="6680200"/>
          </a:xfrm>
        </p:spPr>
      </p:sp>
      <p:sp>
        <p:nvSpPr>
          <p:cNvPr id="7065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066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1682" name="幻灯片图像占位符 1"/>
          <p:cNvSpPr>
            <a:spLocks noGrp="1" noRot="1" noChangeAspect="1" noChangeArrowheads="1" noTextEdit="1"/>
          </p:cNvSpPr>
          <p:nvPr>
            <p:ph type="sldImg" idx="4294967295"/>
          </p:nvPr>
        </p:nvSpPr>
        <p:spPr>
          <a:xfrm>
            <a:off x="-4186238" y="0"/>
            <a:ext cx="8904288" cy="6680200"/>
          </a:xfrm>
        </p:spPr>
      </p:sp>
      <p:sp>
        <p:nvSpPr>
          <p:cNvPr id="7168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168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2706" name="幻灯片图像占位符 1"/>
          <p:cNvSpPr>
            <a:spLocks noGrp="1" noRot="1" noChangeAspect="1" noChangeArrowheads="1" noTextEdit="1"/>
          </p:cNvSpPr>
          <p:nvPr>
            <p:ph type="sldImg" idx="4294967295"/>
          </p:nvPr>
        </p:nvSpPr>
        <p:spPr>
          <a:xfrm>
            <a:off x="-4186238" y="0"/>
            <a:ext cx="8904288" cy="6680200"/>
          </a:xfrm>
        </p:spPr>
      </p:sp>
      <p:sp>
        <p:nvSpPr>
          <p:cNvPr id="7270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270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5778" name="幻灯片图像占位符 1"/>
          <p:cNvSpPr>
            <a:spLocks noGrp="1" noRot="1" noChangeAspect="1" noChangeArrowheads="1" noTextEdit="1"/>
          </p:cNvSpPr>
          <p:nvPr>
            <p:ph type="sldImg" idx="4294967295"/>
          </p:nvPr>
        </p:nvSpPr>
        <p:spPr>
          <a:xfrm>
            <a:off x="-4186238" y="0"/>
            <a:ext cx="8904288" cy="6680200"/>
          </a:xfrm>
        </p:spPr>
      </p:sp>
      <p:sp>
        <p:nvSpPr>
          <p:cNvPr id="7577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578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7042" name="幻灯片图像占位符 1"/>
          <p:cNvSpPr>
            <a:spLocks noGrp="1" noRot="1" noChangeAspect="1" noChangeArrowheads="1" noTextEdit="1"/>
          </p:cNvSpPr>
          <p:nvPr>
            <p:ph type="sldImg" idx="4294967295"/>
          </p:nvPr>
        </p:nvSpPr>
        <p:spPr>
          <a:xfrm>
            <a:off x="-4186238" y="0"/>
            <a:ext cx="8904288" cy="6680200"/>
          </a:xfrm>
        </p:spPr>
      </p:sp>
      <p:sp>
        <p:nvSpPr>
          <p:cNvPr id="8704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704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ChangeArrowheads="1" noTextEdit="1"/>
          </p:cNvSpPr>
          <p:nvPr>
            <p:ph type="sldImg" idx="4294967295"/>
          </p:nvPr>
        </p:nvSpPr>
        <p:spPr>
          <a:xfrm>
            <a:off x="-4186238" y="0"/>
            <a:ext cx="8904288" cy="6680200"/>
          </a:xfrm>
        </p:spPr>
      </p:sp>
      <p:sp>
        <p:nvSpPr>
          <p:cNvPr id="7680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680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7826" name="幻灯片图像占位符 1"/>
          <p:cNvSpPr>
            <a:spLocks noGrp="1" noRot="1" noChangeAspect="1" noChangeArrowheads="1" noTextEdit="1"/>
          </p:cNvSpPr>
          <p:nvPr>
            <p:ph type="sldImg" idx="4294967295"/>
          </p:nvPr>
        </p:nvSpPr>
        <p:spPr>
          <a:xfrm>
            <a:off x="-4186238" y="0"/>
            <a:ext cx="8904288" cy="6680200"/>
          </a:xfrm>
        </p:spPr>
      </p:sp>
      <p:sp>
        <p:nvSpPr>
          <p:cNvPr id="7782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782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8850" name="幻灯片图像占位符 1"/>
          <p:cNvSpPr>
            <a:spLocks noGrp="1" noRot="1" noChangeAspect="1" noChangeArrowheads="1" noTextEdit="1"/>
          </p:cNvSpPr>
          <p:nvPr>
            <p:ph type="sldImg" idx="4294967295"/>
          </p:nvPr>
        </p:nvSpPr>
        <p:spPr>
          <a:xfrm>
            <a:off x="-4186238" y="0"/>
            <a:ext cx="8904288" cy="6680200"/>
          </a:xfrm>
        </p:spPr>
      </p:sp>
      <p:sp>
        <p:nvSpPr>
          <p:cNvPr id="7885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885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9874" name="幻灯片图像占位符 1"/>
          <p:cNvSpPr>
            <a:spLocks noGrp="1" noRot="1" noChangeAspect="1" noChangeArrowheads="1" noTextEdit="1"/>
          </p:cNvSpPr>
          <p:nvPr>
            <p:ph type="sldImg" idx="4294967295"/>
          </p:nvPr>
        </p:nvSpPr>
        <p:spPr>
          <a:xfrm>
            <a:off x="-4186238" y="0"/>
            <a:ext cx="8904288" cy="6680200"/>
          </a:xfrm>
        </p:spPr>
      </p:sp>
      <p:sp>
        <p:nvSpPr>
          <p:cNvPr id="7987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987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a:xfrm>
            <a:off x="134938" y="0"/>
            <a:ext cx="4778375" cy="3584575"/>
          </a:xfrm>
        </p:spPr>
      </p:sp>
      <p:sp>
        <p:nvSpPr>
          <p:cNvPr id="3993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3994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62" name="幻灯片图像占位符 1"/>
          <p:cNvSpPr>
            <a:spLocks noGrp="1" noRot="1" noChangeAspect="1" noChangeArrowheads="1" noTextEdit="1"/>
          </p:cNvSpPr>
          <p:nvPr>
            <p:ph type="sldImg" idx="4294967295"/>
          </p:nvPr>
        </p:nvSpPr>
        <p:spPr>
          <a:xfrm>
            <a:off x="-4186238" y="0"/>
            <a:ext cx="8904288" cy="6680200"/>
          </a:xfrm>
        </p:spPr>
      </p:sp>
      <p:sp>
        <p:nvSpPr>
          <p:cNvPr id="4096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096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3010" name="幻灯片图像占位符 1"/>
          <p:cNvSpPr>
            <a:spLocks noGrp="1" noRot="1" noChangeAspect="1" noChangeArrowheads="1" noTextEdit="1"/>
          </p:cNvSpPr>
          <p:nvPr>
            <p:ph type="sldImg" idx="4294967295"/>
          </p:nvPr>
        </p:nvSpPr>
        <p:spPr>
          <a:xfrm>
            <a:off x="-4186238" y="0"/>
            <a:ext cx="8904288" cy="6680200"/>
          </a:xfrm>
        </p:spPr>
      </p:sp>
      <p:sp>
        <p:nvSpPr>
          <p:cNvPr id="4301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301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4034" name="幻灯片图像占位符 1"/>
          <p:cNvSpPr>
            <a:spLocks noGrp="1" noRot="1" noChangeAspect="1" noChangeArrowheads="1" noTextEdit="1"/>
          </p:cNvSpPr>
          <p:nvPr>
            <p:ph type="sldImg" idx="4294967295"/>
          </p:nvPr>
        </p:nvSpPr>
        <p:spPr>
          <a:xfrm>
            <a:off x="-4186238" y="0"/>
            <a:ext cx="8904288" cy="6680200"/>
          </a:xfrm>
        </p:spPr>
      </p:sp>
      <p:sp>
        <p:nvSpPr>
          <p:cNvPr id="4403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403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134938" y="0"/>
            <a:ext cx="4778375" cy="3584575"/>
          </a:xfrm>
        </p:spPr>
      </p:sp>
      <p:sp>
        <p:nvSpPr>
          <p:cNvPr id="40963"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0964"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4186238" y="0"/>
            <a:ext cx="8904288" cy="6680200"/>
          </a:xfrm>
        </p:spPr>
      </p:sp>
      <p:sp>
        <p:nvSpPr>
          <p:cNvPr id="41987"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1988"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8066" name="幻灯片图像占位符 1"/>
          <p:cNvSpPr>
            <a:spLocks noGrp="1" noRot="1" noChangeAspect="1" noChangeArrowheads="1" noTextEdit="1"/>
          </p:cNvSpPr>
          <p:nvPr>
            <p:ph type="sldImg" idx="4294967295"/>
          </p:nvPr>
        </p:nvSpPr>
        <p:spPr>
          <a:xfrm>
            <a:off x="-4186238" y="0"/>
            <a:ext cx="8904288" cy="6680200"/>
          </a:xfrm>
        </p:spPr>
      </p:sp>
      <p:sp>
        <p:nvSpPr>
          <p:cNvPr id="8806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806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4186238" y="0"/>
            <a:ext cx="8904288" cy="6680200"/>
          </a:xfrm>
        </p:spPr>
      </p:sp>
      <p:sp>
        <p:nvSpPr>
          <p:cNvPr id="41987"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1988"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4186238" y="0"/>
            <a:ext cx="8904288" cy="6680200"/>
          </a:xfrm>
        </p:spPr>
      </p:sp>
      <p:sp>
        <p:nvSpPr>
          <p:cNvPr id="44035"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4036"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4186238" y="0"/>
            <a:ext cx="8904288" cy="6680200"/>
          </a:xfrm>
        </p:spPr>
      </p:sp>
      <p:sp>
        <p:nvSpPr>
          <p:cNvPr id="44035" name="备注占位符 2"/>
          <p:cNvSpPr>
            <a:spLocks noGrp="1" noRot="1" noChangeAspect="1" noTextEdit="1"/>
          </p:cNvSpPr>
          <p:nvPr>
            <p:ph type="body" idx="1"/>
          </p:nvPr>
        </p:nvSpPr>
        <p:spPr>
          <a:xfrm>
            <a:off x="1159077" y="1987351"/>
            <a:ext cx="7617234" cy="4052881"/>
          </a:xfrm>
          <a:prstGeom prst="rect">
            <a:avLst/>
          </a:prstGeom>
          <a:noFill/>
          <a:ln w="9525">
            <a:noFill/>
          </a:ln>
        </p:spPr>
        <p:txBody>
          <a:bodyPr/>
          <a:lstStyle/>
          <a:p>
            <a:endParaRPr lang="zh-CN" altLang="en-US"/>
          </a:p>
        </p:txBody>
      </p:sp>
      <p:sp>
        <p:nvSpPr>
          <p:cNvPr id="44036" name="页眉占位符 3"/>
          <p:cNvSpPr>
            <a:spLocks noGrp="1"/>
          </p:cNvSpPr>
          <p:nvPr/>
        </p:nvSpPr>
        <p:spPr>
          <a:xfrm>
            <a:off x="1250870" y="2289127"/>
            <a:ext cx="8230222" cy="4667381"/>
          </a:xfrm>
          <a:prstGeom prst="rect">
            <a:avLst/>
          </a:prstGeom>
          <a:noFill/>
          <a:ln w="9525">
            <a:noFill/>
          </a:ln>
        </p:spPr>
        <p:txBody>
          <a:bodyPr lIns="19048" tIns="0" rIns="19048" bIns="0"/>
          <a:lstStyle/>
          <a:p>
            <a:pPr lvl="0"/>
            <a:r>
              <a:rPr lang="zh-CN" altLang="en-US" dirty="0">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6082" name="幻灯片图像占位符 1"/>
          <p:cNvSpPr>
            <a:spLocks noGrp="1" noRot="1" noChangeAspect="1" noChangeArrowheads="1" noTextEdit="1"/>
          </p:cNvSpPr>
          <p:nvPr>
            <p:ph type="sldImg" idx="4294967295"/>
          </p:nvPr>
        </p:nvSpPr>
        <p:spPr>
          <a:xfrm>
            <a:off x="134938" y="0"/>
            <a:ext cx="4778375" cy="3584575"/>
          </a:xfrm>
        </p:spPr>
      </p:sp>
      <p:sp>
        <p:nvSpPr>
          <p:cNvPr id="4608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608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7106" name="幻灯片图像占位符 1"/>
          <p:cNvSpPr>
            <a:spLocks noGrp="1" noRot="1" noChangeAspect="1" noChangeArrowheads="1" noTextEdit="1"/>
          </p:cNvSpPr>
          <p:nvPr>
            <p:ph type="sldImg" idx="4294967295"/>
          </p:nvPr>
        </p:nvSpPr>
        <p:spPr>
          <a:xfrm>
            <a:off x="-4186238" y="0"/>
            <a:ext cx="8904288" cy="6680200"/>
          </a:xfrm>
        </p:spPr>
      </p:sp>
      <p:sp>
        <p:nvSpPr>
          <p:cNvPr id="4710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710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9154" name="幻灯片图像占位符 1"/>
          <p:cNvSpPr>
            <a:spLocks noGrp="1" noRot="1" noChangeAspect="1" noChangeArrowheads="1" noTextEdit="1"/>
          </p:cNvSpPr>
          <p:nvPr>
            <p:ph type="sldImg" idx="4294967295"/>
          </p:nvPr>
        </p:nvSpPr>
        <p:spPr>
          <a:xfrm>
            <a:off x="-4186238" y="0"/>
            <a:ext cx="8904288" cy="6680200"/>
          </a:xfrm>
        </p:spPr>
      </p:sp>
      <p:sp>
        <p:nvSpPr>
          <p:cNvPr id="4915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915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2226" name="幻灯片图像占位符 1"/>
          <p:cNvSpPr>
            <a:spLocks noGrp="1" noRot="1" noChangeAspect="1" noChangeArrowheads="1" noTextEdit="1"/>
          </p:cNvSpPr>
          <p:nvPr>
            <p:ph type="sldImg" idx="4294967295"/>
          </p:nvPr>
        </p:nvSpPr>
        <p:spPr>
          <a:xfrm>
            <a:off x="-4186238" y="0"/>
            <a:ext cx="8904288" cy="6680200"/>
          </a:xfrm>
        </p:spPr>
      </p:sp>
      <p:sp>
        <p:nvSpPr>
          <p:cNvPr id="5222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5222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3250" name="幻灯片图像占位符 1"/>
          <p:cNvSpPr>
            <a:spLocks noGrp="1" noRot="1" noChangeAspect="1" noChangeArrowheads="1" noTextEdit="1"/>
          </p:cNvSpPr>
          <p:nvPr>
            <p:ph type="sldImg" idx="4294967295"/>
          </p:nvPr>
        </p:nvSpPr>
        <p:spPr>
          <a:xfrm>
            <a:off x="-4186238" y="0"/>
            <a:ext cx="8904288" cy="6680200"/>
          </a:xfrm>
        </p:spPr>
      </p:sp>
      <p:sp>
        <p:nvSpPr>
          <p:cNvPr id="5325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5325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4274" name="幻灯片图像占位符 1"/>
          <p:cNvSpPr>
            <a:spLocks noGrp="1" noRot="1" noChangeAspect="1" noChangeArrowheads="1" noTextEdit="1"/>
          </p:cNvSpPr>
          <p:nvPr>
            <p:ph type="sldImg" idx="4294967295"/>
          </p:nvPr>
        </p:nvSpPr>
        <p:spPr>
          <a:xfrm>
            <a:off x="-4186238" y="0"/>
            <a:ext cx="8904288" cy="6680200"/>
          </a:xfrm>
        </p:spPr>
      </p:sp>
      <p:sp>
        <p:nvSpPr>
          <p:cNvPr id="5427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5427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5298" name="幻灯片图像占位符 1"/>
          <p:cNvSpPr>
            <a:spLocks noGrp="1" noRot="1" noChangeAspect="1" noChangeArrowheads="1" noTextEdit="1"/>
          </p:cNvSpPr>
          <p:nvPr>
            <p:ph type="sldImg" idx="4294967295"/>
          </p:nvPr>
        </p:nvSpPr>
        <p:spPr>
          <a:xfrm>
            <a:off x="-4186238" y="0"/>
            <a:ext cx="8904288" cy="6680200"/>
          </a:xfrm>
        </p:spPr>
      </p:sp>
      <p:sp>
        <p:nvSpPr>
          <p:cNvPr id="5529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5530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89090" name="幻灯片图像占位符 1"/>
          <p:cNvSpPr>
            <a:spLocks noGrp="1" noRot="1" noChangeAspect="1" noChangeArrowheads="1" noTextEdit="1"/>
          </p:cNvSpPr>
          <p:nvPr>
            <p:ph type="sldImg" idx="4294967295"/>
          </p:nvPr>
        </p:nvSpPr>
        <p:spPr>
          <a:xfrm>
            <a:off x="-4186238" y="0"/>
            <a:ext cx="8904288" cy="6680200"/>
          </a:xfrm>
        </p:spPr>
      </p:sp>
      <p:sp>
        <p:nvSpPr>
          <p:cNvPr id="8909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8909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6322" name="幻灯片图像占位符 1"/>
          <p:cNvSpPr>
            <a:spLocks noGrp="1" noRot="1" noChangeAspect="1" noChangeArrowheads="1" noTextEdit="1"/>
          </p:cNvSpPr>
          <p:nvPr>
            <p:ph type="sldImg" idx="4294967295"/>
          </p:nvPr>
        </p:nvSpPr>
        <p:spPr>
          <a:xfrm>
            <a:off x="-4186238" y="0"/>
            <a:ext cx="8904288" cy="6680200"/>
          </a:xfrm>
        </p:spPr>
      </p:sp>
      <p:sp>
        <p:nvSpPr>
          <p:cNvPr id="5632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5632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7346" name="幻灯片图像占位符 1"/>
          <p:cNvSpPr>
            <a:spLocks noGrp="1" noRot="1" noChangeAspect="1" noChangeArrowheads="1" noTextEdit="1"/>
          </p:cNvSpPr>
          <p:nvPr>
            <p:ph type="sldImg" idx="4294967295"/>
          </p:nvPr>
        </p:nvSpPr>
        <p:spPr>
          <a:xfrm>
            <a:off x="-4186238" y="0"/>
            <a:ext cx="8904288" cy="6680200"/>
          </a:xfrm>
        </p:spPr>
      </p:sp>
      <p:sp>
        <p:nvSpPr>
          <p:cNvPr id="5734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5734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a:xfrm>
            <a:off x="134938" y="0"/>
            <a:ext cx="4778375" cy="3584575"/>
          </a:xfrm>
        </p:spPr>
      </p:sp>
      <p:sp>
        <p:nvSpPr>
          <p:cNvPr id="3789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3789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8914" name="幻灯片图像占位符 1"/>
          <p:cNvSpPr>
            <a:spLocks noGrp="1" noRot="1" noChangeAspect="1" noChangeArrowheads="1" noTextEdit="1"/>
          </p:cNvSpPr>
          <p:nvPr>
            <p:ph type="sldImg" idx="4294967295"/>
          </p:nvPr>
        </p:nvSpPr>
        <p:spPr>
          <a:xfrm>
            <a:off x="-4186238" y="0"/>
            <a:ext cx="8904288" cy="6680200"/>
          </a:xfrm>
        </p:spPr>
      </p:sp>
      <p:sp>
        <p:nvSpPr>
          <p:cNvPr id="3891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3891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a:xfrm>
            <a:off x="-4186238" y="0"/>
            <a:ext cx="8904288" cy="6680200"/>
          </a:xfrm>
        </p:spPr>
      </p:sp>
      <p:sp>
        <p:nvSpPr>
          <p:cNvPr id="3993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3994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ChangeArrowheads="1" noTextEdit="1"/>
          </p:cNvSpPr>
          <p:nvPr>
            <p:ph type="sldImg" idx="4294967295"/>
          </p:nvPr>
        </p:nvSpPr>
        <p:spPr>
          <a:xfrm>
            <a:off x="-4186238" y="0"/>
            <a:ext cx="8904288" cy="6680200"/>
          </a:xfrm>
        </p:spPr>
      </p:sp>
      <p:sp>
        <p:nvSpPr>
          <p:cNvPr id="4198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198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5058" name="幻灯片图像占位符 1"/>
          <p:cNvSpPr>
            <a:spLocks noGrp="1" noRot="1" noChangeAspect="1" noChangeArrowheads="1" noTextEdit="1"/>
          </p:cNvSpPr>
          <p:nvPr>
            <p:ph type="sldImg" idx="4294967295"/>
          </p:nvPr>
        </p:nvSpPr>
        <p:spPr>
          <a:xfrm>
            <a:off x="-4186238" y="0"/>
            <a:ext cx="8904288" cy="6680200"/>
          </a:xfrm>
        </p:spPr>
      </p:sp>
      <p:sp>
        <p:nvSpPr>
          <p:cNvPr id="4505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506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6082" name="幻灯片图像占位符 1"/>
          <p:cNvSpPr>
            <a:spLocks noGrp="1" noRot="1" noChangeAspect="1" noChangeArrowheads="1" noTextEdit="1"/>
          </p:cNvSpPr>
          <p:nvPr>
            <p:ph type="sldImg" idx="4294967295"/>
          </p:nvPr>
        </p:nvSpPr>
        <p:spPr>
          <a:xfrm>
            <a:off x="-4186238" y="0"/>
            <a:ext cx="8904288" cy="6680200"/>
          </a:xfrm>
        </p:spPr>
      </p:sp>
      <p:sp>
        <p:nvSpPr>
          <p:cNvPr id="4608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608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7106" name="幻灯片图像占位符 1"/>
          <p:cNvSpPr>
            <a:spLocks noGrp="1" noRot="1" noChangeAspect="1" noChangeArrowheads="1" noTextEdit="1"/>
          </p:cNvSpPr>
          <p:nvPr>
            <p:ph type="sldImg" idx="4294967295"/>
          </p:nvPr>
        </p:nvSpPr>
        <p:spPr>
          <a:xfrm>
            <a:off x="-4186238" y="0"/>
            <a:ext cx="8904288" cy="6680200"/>
          </a:xfrm>
        </p:spPr>
      </p:sp>
      <p:sp>
        <p:nvSpPr>
          <p:cNvPr id="4710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710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8130" name="幻灯片图像占位符 1"/>
          <p:cNvSpPr>
            <a:spLocks noGrp="1" noRot="1" noChangeAspect="1" noChangeArrowheads="1" noTextEdit="1"/>
          </p:cNvSpPr>
          <p:nvPr>
            <p:ph type="sldImg" idx="4294967295"/>
          </p:nvPr>
        </p:nvSpPr>
        <p:spPr>
          <a:xfrm>
            <a:off x="-4186238" y="0"/>
            <a:ext cx="8904288" cy="6680200"/>
          </a:xfrm>
        </p:spPr>
      </p:sp>
      <p:sp>
        <p:nvSpPr>
          <p:cNvPr id="4813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813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0114" name="幻灯片图像占位符 1"/>
          <p:cNvSpPr>
            <a:spLocks noGrp="1" noRot="1" noChangeAspect="1" noChangeArrowheads="1" noTextEdit="1"/>
          </p:cNvSpPr>
          <p:nvPr>
            <p:ph type="sldImg" idx="4294967295"/>
          </p:nvPr>
        </p:nvSpPr>
        <p:spPr>
          <a:xfrm>
            <a:off x="-4186238" y="0"/>
            <a:ext cx="8904288" cy="6680200"/>
          </a:xfrm>
        </p:spPr>
      </p:sp>
      <p:sp>
        <p:nvSpPr>
          <p:cNvPr id="9011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9011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9154" name="幻灯片图像占位符 1"/>
          <p:cNvSpPr>
            <a:spLocks noGrp="1" noRot="1" noChangeAspect="1" noChangeArrowheads="1" noTextEdit="1"/>
          </p:cNvSpPr>
          <p:nvPr>
            <p:ph type="sldImg" idx="4294967295"/>
          </p:nvPr>
        </p:nvSpPr>
        <p:spPr>
          <a:xfrm>
            <a:off x="-4186238" y="0"/>
            <a:ext cx="8904288" cy="6680200"/>
          </a:xfrm>
        </p:spPr>
      </p:sp>
      <p:sp>
        <p:nvSpPr>
          <p:cNvPr id="4915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4915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9394" name="幻灯片图像占位符 1"/>
          <p:cNvSpPr>
            <a:spLocks noGrp="1" noRot="1" noChangeAspect="1" noChangeArrowheads="1" noTextEdit="1"/>
          </p:cNvSpPr>
          <p:nvPr>
            <p:ph type="sldImg" idx="4294967295"/>
          </p:nvPr>
        </p:nvSpPr>
        <p:spPr>
          <a:xfrm>
            <a:off x="134938" y="0"/>
            <a:ext cx="4778375" cy="3584575"/>
          </a:xfrm>
        </p:spPr>
      </p:sp>
      <p:sp>
        <p:nvSpPr>
          <p:cNvPr id="5939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5939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overrideClrMapping bg1="lt1" tx1="dk1" bg2="lt2" tx2="dk2" accent1="accent1" accent2="accent2" accent3="accent3" accent4="accent4" accent5="accent5" accent6="accent6" hlink="hlink" folHlink="folHlink"/>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0418" name="幻灯片图像占位符 1"/>
          <p:cNvSpPr>
            <a:spLocks noGrp="1" noRot="1" noChangeAspect="1" noChangeArrowheads="1" noTextEdit="1"/>
          </p:cNvSpPr>
          <p:nvPr>
            <p:ph type="sldImg" idx="4294967295"/>
          </p:nvPr>
        </p:nvSpPr>
        <p:spPr>
          <a:xfrm>
            <a:off x="-4186238" y="0"/>
            <a:ext cx="8904288" cy="6680200"/>
          </a:xfrm>
        </p:spPr>
      </p:sp>
      <p:sp>
        <p:nvSpPr>
          <p:cNvPr id="6041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042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1442" name="幻灯片图像占位符 1"/>
          <p:cNvSpPr>
            <a:spLocks noGrp="1" noRot="1" noChangeAspect="1" noChangeArrowheads="1" noTextEdit="1"/>
          </p:cNvSpPr>
          <p:nvPr>
            <p:ph type="sldImg" idx="4294967295"/>
          </p:nvPr>
        </p:nvSpPr>
        <p:spPr>
          <a:xfrm>
            <a:off x="-4186238" y="0"/>
            <a:ext cx="8904288" cy="6680200"/>
          </a:xfrm>
        </p:spPr>
      </p:sp>
      <p:sp>
        <p:nvSpPr>
          <p:cNvPr id="6144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144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3490" name="幻灯片图像占位符 1"/>
          <p:cNvSpPr>
            <a:spLocks noGrp="1" noRot="1" noChangeAspect="1" noChangeArrowheads="1" noTextEdit="1"/>
          </p:cNvSpPr>
          <p:nvPr>
            <p:ph type="sldImg" idx="4294967295"/>
          </p:nvPr>
        </p:nvSpPr>
        <p:spPr>
          <a:xfrm>
            <a:off x="-4186238" y="0"/>
            <a:ext cx="8904288" cy="6680200"/>
          </a:xfrm>
        </p:spPr>
      </p:sp>
      <p:sp>
        <p:nvSpPr>
          <p:cNvPr id="6349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349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6562" name="幻灯片图像占位符 1"/>
          <p:cNvSpPr>
            <a:spLocks noGrp="1" noRot="1" noChangeAspect="1" noChangeArrowheads="1" noTextEdit="1"/>
          </p:cNvSpPr>
          <p:nvPr>
            <p:ph type="sldImg" idx="4294967295"/>
          </p:nvPr>
        </p:nvSpPr>
        <p:spPr>
          <a:xfrm>
            <a:off x="-4186238" y="0"/>
            <a:ext cx="8904288" cy="6680200"/>
          </a:xfrm>
        </p:spPr>
      </p:sp>
      <p:sp>
        <p:nvSpPr>
          <p:cNvPr id="66563"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6564"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7586" name="幻灯片图像占位符 1"/>
          <p:cNvSpPr>
            <a:spLocks noGrp="1" noRot="1" noChangeAspect="1" noChangeArrowheads="1" noTextEdit="1"/>
          </p:cNvSpPr>
          <p:nvPr>
            <p:ph type="sldImg" idx="4294967295"/>
          </p:nvPr>
        </p:nvSpPr>
        <p:spPr>
          <a:xfrm>
            <a:off x="-4186238" y="0"/>
            <a:ext cx="8904288" cy="6680200"/>
          </a:xfrm>
        </p:spPr>
      </p:sp>
      <p:sp>
        <p:nvSpPr>
          <p:cNvPr id="67587"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7588"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8610" name="幻灯片图像占位符 1"/>
          <p:cNvSpPr>
            <a:spLocks noGrp="1" noRot="1" noChangeAspect="1" noChangeArrowheads="1" noTextEdit="1"/>
          </p:cNvSpPr>
          <p:nvPr>
            <p:ph type="sldImg" idx="4294967295"/>
          </p:nvPr>
        </p:nvSpPr>
        <p:spPr>
          <a:xfrm>
            <a:off x="-4186238" y="0"/>
            <a:ext cx="8904288" cy="6680200"/>
          </a:xfrm>
        </p:spPr>
      </p:sp>
      <p:sp>
        <p:nvSpPr>
          <p:cNvPr id="68611"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8612"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69634" name="幻灯片图像占位符 1"/>
          <p:cNvSpPr>
            <a:spLocks noGrp="1" noRot="1" noChangeAspect="1" noChangeArrowheads="1" noTextEdit="1"/>
          </p:cNvSpPr>
          <p:nvPr>
            <p:ph type="sldImg" idx="4294967295"/>
          </p:nvPr>
        </p:nvSpPr>
        <p:spPr>
          <a:xfrm>
            <a:off x="-4186238" y="0"/>
            <a:ext cx="8904288" cy="6680200"/>
          </a:xfrm>
        </p:spPr>
      </p:sp>
      <p:sp>
        <p:nvSpPr>
          <p:cNvPr id="69635"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69636"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0658" name="幻灯片图像占位符 1"/>
          <p:cNvSpPr>
            <a:spLocks noGrp="1" noRot="1" noChangeAspect="1" noChangeArrowheads="1" noTextEdit="1"/>
          </p:cNvSpPr>
          <p:nvPr>
            <p:ph type="sldImg" idx="4294967295"/>
          </p:nvPr>
        </p:nvSpPr>
        <p:spPr>
          <a:xfrm>
            <a:off x="-4186238" y="0"/>
            <a:ext cx="8904288" cy="6680200"/>
          </a:xfrm>
        </p:spPr>
      </p:sp>
      <p:sp>
        <p:nvSpPr>
          <p:cNvPr id="70659" name="备注占位符 2"/>
          <p:cNvSpPr>
            <a:spLocks noGrp="1" noRot="1" noChangeAspect="1" noChangeArrowheads="1" noTextEdit="1"/>
          </p:cNvSpPr>
          <p:nvPr>
            <p:ph type="body" idx="4294967295"/>
          </p:nvPr>
        </p:nvSpPr>
        <p:spPr bwMode="auto">
          <a:xfrm>
            <a:off x="1159077" y="1987351"/>
            <a:ext cx="7617234" cy="4052881"/>
          </a:xfrm>
          <a:prstGeom prst="rect">
            <a:avLst/>
          </a:prstGeom>
          <a:noFill/>
          <a:ln>
            <a:miter lim="800000"/>
            <a:headEnd/>
            <a:tailEnd/>
          </a:ln>
        </p:spPr>
        <p:txBody>
          <a:bodyPr/>
          <a:lstStyle/>
          <a:p>
            <a:endParaRPr lang="zh-CN" altLang="en-US"/>
          </a:p>
        </p:txBody>
      </p:sp>
      <p:sp>
        <p:nvSpPr>
          <p:cNvPr id="70660" name="页眉占位符 3"/>
          <p:cNvSpPr>
            <a:spLocks noGrp="1" noChangeArrowheads="1"/>
          </p:cNvSpPr>
          <p:nvPr/>
        </p:nvSpPr>
        <p:spPr bwMode="auto">
          <a:xfrm>
            <a:off x="1250870" y="2289127"/>
            <a:ext cx="8230222" cy="4667381"/>
          </a:xfrm>
          <a:prstGeom prst="rect">
            <a:avLst/>
          </a:prstGeom>
          <a:noFill/>
          <a:ln w="9525">
            <a:noFill/>
            <a:miter lim="800000"/>
            <a:headEnd/>
            <a:tailEnd/>
          </a:ln>
        </p:spPr>
        <p:txBody>
          <a:bodyPr lIns="19048" tIns="0" rIns="19048" bIns="0"/>
          <a:lstStyle/>
          <a:p>
            <a:r>
              <a:rPr lang="zh-CN" altLang="en-US">
                <a:ea typeface="方正小标宋简体" charset="-122"/>
              </a:rP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65534323-911D-4EA4-A946-58231D5A7E87}"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9FF90D54-D9D3-4432-91F2-FE3D44250024}"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BD10D2F-7CD7-4619-8EAE-623281AE6062}"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D7D5281A-751B-4473-8BAE-6BE0DD186B7E}"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2216326-2518-4D5D-94E0-C0F5484208E9}"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76DE2E61-3E36-4DD9-B9A9-616318C665C5}"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2E2F4526-B5A2-461C-8405-94E87604A2C9}"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0651E9BA-9722-4D55-9E9E-208234F1B304}"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2307507B-47C9-4E0C-800B-0692832BD5D1}"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8230824A-C4A3-4ED6-9D4C-24A612E930C6}"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4BB08FB2-BF83-45D9-A801-FB7B3AF92E7D}"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550BF0ED-CD5A-48B5-8762-9AFD43C32A9A}"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DBDE86A-27CF-4183-A753-C3CA8F3A6FBD}"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362A3BE8-8BC1-44E1-89C5-CDDE21E3A73E}"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9FBF17E-0372-4136-879C-D0D7B17F5D02}"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7DEF3803-CEBE-4D62-8501-8AFFF5AC355B}"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E7BD68C-1E29-40D9-9E62-E06992E83709}"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B83C90FB-408C-4FB8-87C6-F1CA357E8E78}"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2C2E19E-D939-4531-9E61-326A09BD42A9}"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5925DE0F-BE1B-4B03-8A18-C98B9CECB8E1}"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12B6986-58E8-40C6-A931-CE02BCE59AD4}"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26D539E-D2B5-47C0-9E0D-3222F0363C8F}"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C2D03C22-E180-4541-991E-7E1A81F0DEA1}"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C47C822D-9097-4C87-B475-EE6A7F51B832}"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630D6EE0-6648-4711-8DB1-915D6AA2FC0B}"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pPr>
              <a:defRPr/>
            </a:pPr>
            <a:fld id="{751E1402-3A7D-4DDD-9314-A3C6FC02482F}"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pPr>
              <a:defRPr/>
            </a:pPr>
            <a:fld id="{9ED7642C-D900-4B91-9E13-E45CD03B8DBD}"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pPr>
              <a:defRPr/>
            </a:pPr>
            <a:fld id="{37B8F9C0-7A27-4507-9E3C-4A83E3355F40}"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pPr>
              <a:defRPr/>
            </a:pPr>
            <a:fld id="{733727AF-2FF4-4106-9FBD-508000D8666D}"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pPr>
              <a:defRPr/>
            </a:pPr>
            <a:fld id="{96472992-7CAB-4E0E-8BE0-4F8F821F1E1E}"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宋体" panose="02010600030101010101" pitchFamily="2" charset="-122"/>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pPr>
              <a:defRPr/>
            </a:pPr>
            <a:fld id="{3CECCD86-1BB9-4C5A-8106-58E9B342DEB4}"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4CC45284-BC0C-4CA3-93AD-E384FE6B1586}"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pPr>
              <a:defRPr/>
            </a:pPr>
            <a:fld id="{2154642B-06D9-4485-AC22-AE6E15A70C9A}"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noProof="1"/>
              <a:t>单击此处编辑母版标题样式</a:t>
            </a:r>
          </a:p>
        </p:txBody>
      </p:sp>
      <p:sp>
        <p:nvSpPr>
          <p:cNvPr id="3" name="文本占位符 2"/>
          <p:cNvSpPr>
            <a:spLocks noGrp="1"/>
          </p:cNvSpPr>
          <p:nvPr>
            <p:ph type="body" sz="half" idx="1"/>
          </p:nvPr>
        </p:nvSpPr>
        <p:spPr>
          <a:xfrm>
            <a:off x="1182688" y="2017713"/>
            <a:ext cx="3810000" cy="41148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5145088" y="2017713"/>
            <a:ext cx="3810000" cy="41148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lvl1pPr>
              <a:defRPr/>
            </a:lvl1pPr>
          </a:lstStyle>
          <a:p>
            <a:pPr>
              <a:defRPr/>
            </a:pPr>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pPr>
              <a:defRPr/>
            </a:pPr>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pPr>
              <a:defRPr/>
            </a:pPr>
            <a:fld id="{DE9D91D9-A676-4958-B624-DDA6B672908A}" type="slidenum">
              <a:rPr lang="zh-CN" altLang="en-US">
                <a:solidFill>
                  <a:srgbClr val="000000"/>
                </a:solidFill>
              </a:rPr>
              <a:pPr>
                <a:defRPr/>
              </a:pPr>
              <a:t>‹#›</a:t>
            </a:fld>
            <a:endParaRPr lang="zh-CN" altLang="en-US">
              <a:solidFill>
                <a:srgbClr val="000000"/>
              </a:solidFill>
              <a:ea typeface="方正小标宋简体"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r="-1000"/>
          </a:stretch>
        </a:blipFill>
        <a:effectLst/>
      </p:bgPr>
    </p:bg>
    <p:spTree>
      <p:nvGrpSpPr>
        <p:cNvPr id="1" name=""/>
        <p:cNvGrpSpPr/>
        <p:nvPr/>
      </p:nvGrpSpPr>
      <p:grpSpPr>
        <a:xfrm>
          <a:off x="0" y="0"/>
          <a:ext cx="0" cy="0"/>
          <a:chOff x="0" y="0"/>
          <a:chExt cx="0" cy="0"/>
        </a:xfrm>
      </p:grpSpPr>
      <p:pic>
        <p:nvPicPr>
          <p:cNvPr id="1026" name="图片 6"/>
          <p:cNvPicPr>
            <a:picLocks noChangeAspect="1"/>
          </p:cNvPicPr>
          <p:nvPr/>
        </p:nvPicPr>
        <p:blipFill>
          <a:blip r:embed="rId14" cstate="print"/>
          <a:srcRect l="1917" r="974"/>
          <a:stretch>
            <a:fillRect/>
          </a:stretch>
        </p:blipFill>
        <p:spPr>
          <a:xfrm>
            <a:off x="0" y="0"/>
            <a:ext cx="9144000" cy="6858000"/>
          </a:xfrm>
          <a:prstGeom prst="rect">
            <a:avLst/>
          </a:prstGeom>
          <a:noFill/>
          <a:ln w="9525">
            <a:noFill/>
          </a:ln>
        </p:spPr>
      </p:pic>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8"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9" name="日期占位符 3"/>
          <p:cNvSpPr>
            <a:spLocks noGrp="1" noChangeArrowheads="1"/>
          </p:cNvSpPr>
          <p:nvPr>
            <p:ph type="dt" sz="half" idx="2"/>
          </p:nvPr>
        </p:nvSpPr>
        <p:spPr bwMode="auto">
          <a:xfrm>
            <a:off x="457200" y="6356350"/>
            <a:ext cx="2133600" cy="365125"/>
          </a:xfrm>
          <a:prstGeom prst="rect">
            <a:avLst/>
          </a:prstGeom>
          <a:noFill/>
          <a:ln w="9525">
            <a:noFill/>
            <a:miter lim="800000"/>
          </a:ln>
        </p:spPr>
        <p:txBody>
          <a:bodyPr vert="horz" wrap="square" lIns="91440" tIns="45720" rIns="91440" bIns="45720" numCol="1" anchor="ctr" anchorCtr="0" compatLnSpc="1"/>
          <a:lstStyle>
            <a:lvl1pPr>
              <a:defRPr sz="1200">
                <a:solidFill>
                  <a:srgbClr val="898989"/>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1030"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ln>
        </p:spPr>
        <p:txBody>
          <a:bodyPr vert="horz" wrap="square" lIns="91440" tIns="45720" rIns="91440" bIns="45720" numCol="1" anchor="ctr" anchorCtr="0" compatLnSpc="1"/>
          <a:lstStyle>
            <a:lvl1pPr algn="ctr">
              <a:defRPr sz="1200">
                <a:solidFill>
                  <a:srgbClr val="898989"/>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1031"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898989"/>
                </a:solidFill>
                <a:ea typeface="微软雅黑" panose="020B0503020204020204" pitchFamily="34" charset="-122"/>
              </a:defRPr>
            </a:lvl1p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000" r="-1000"/>
          </a:stretch>
        </a:blipFill>
        <a:effectLst/>
      </p:bgPr>
    </p:bg>
    <p:spTree>
      <p:nvGrpSpPr>
        <p:cNvPr id="1" name=""/>
        <p:cNvGrpSpPr/>
        <p:nvPr/>
      </p:nvGrpSpPr>
      <p:grpSpPr>
        <a:xfrm>
          <a:off x="0" y="0"/>
          <a:ext cx="0" cy="0"/>
          <a:chOff x="0" y="0"/>
          <a:chExt cx="0" cy="0"/>
        </a:xfrm>
      </p:grpSpPr>
      <p:pic>
        <p:nvPicPr>
          <p:cNvPr id="2050" name="图片 6"/>
          <p:cNvPicPr>
            <a:picLocks noChangeAspect="1"/>
          </p:cNvPicPr>
          <p:nvPr/>
        </p:nvPicPr>
        <p:blipFill>
          <a:blip r:embed="rId14" cstate="print"/>
          <a:srcRect l="1917" r="974"/>
          <a:stretch>
            <a:fillRect/>
          </a:stretch>
        </p:blipFill>
        <p:spPr>
          <a:xfrm>
            <a:off x="0" y="0"/>
            <a:ext cx="9144000" cy="6858000"/>
          </a:xfrm>
          <a:prstGeom prst="rect">
            <a:avLst/>
          </a:prstGeom>
          <a:noFill/>
          <a:ln w="9525">
            <a:noFill/>
          </a:ln>
        </p:spPr>
      </p:pic>
      <p:grpSp>
        <p:nvGrpSpPr>
          <p:cNvPr id="2051" name="Group 3"/>
          <p:cNvGrpSpPr/>
          <p:nvPr/>
        </p:nvGrpSpPr>
        <p:grpSpPr>
          <a:xfrm>
            <a:off x="0" y="1195388"/>
            <a:ext cx="9144000" cy="5662612"/>
            <a:chOff x="0" y="0"/>
            <a:chExt cx="5760" cy="3567"/>
          </a:xfrm>
        </p:grpSpPr>
        <p:pic>
          <p:nvPicPr>
            <p:cNvPr id="2058" name="矩形 7"/>
            <p:cNvPicPr/>
            <p:nvPr/>
          </p:nvPicPr>
          <p:blipFill>
            <a:blip r:embed="rId15" cstate="print"/>
            <a:stretch>
              <a:fillRect/>
            </a:stretch>
          </p:blipFill>
          <p:spPr>
            <a:xfrm>
              <a:off x="0" y="0"/>
              <a:ext cx="5760" cy="3567"/>
            </a:xfrm>
            <a:prstGeom prst="rect">
              <a:avLst/>
            </a:prstGeom>
            <a:noFill/>
            <a:ln w="9525">
              <a:noFill/>
            </a:ln>
          </p:spPr>
        </p:pic>
        <p:sp>
          <p:nvSpPr>
            <p:cNvPr id="3" name="Text Box 5"/>
            <p:cNvSpPr txBox="1">
              <a:spLocks noChangeArrowheads="1"/>
            </p:cNvSpPr>
            <p:nvPr/>
          </p:nvSpPr>
          <p:spPr bwMode="auto">
            <a:xfrm>
              <a:off x="0" y="1"/>
              <a:ext cx="5760" cy="3566"/>
            </a:xfrm>
            <a:prstGeom prst="rect">
              <a:avLst/>
            </a:prstGeom>
            <a:noFill/>
            <a:ln w="9525">
              <a:noFill/>
              <a:miter lim="800000"/>
            </a:ln>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微软雅黑" panose="020B0503020204020204" pitchFamily="34" charset="-122"/>
                <a:cs typeface="+mn-cs"/>
              </a:endParaRPr>
            </a:p>
          </p:txBody>
        </p:sp>
      </p:grpSp>
      <p:sp>
        <p:nvSpPr>
          <p:cNvPr id="2054" name="矩形 8"/>
          <p:cNvSpPr>
            <a:spLocks noChangeArrowheads="1"/>
          </p:cNvSpPr>
          <p:nvPr/>
        </p:nvSpPr>
        <p:spPr bwMode="auto">
          <a:xfrm>
            <a:off x="468313" y="6308725"/>
            <a:ext cx="228600" cy="334963"/>
          </a:xfrm>
          <a:prstGeom prst="rect">
            <a:avLst/>
          </a:prstGeom>
          <a:noFill/>
          <a:ln w="9525">
            <a:noFill/>
            <a:miter lim="800000"/>
          </a:ln>
        </p:spPr>
        <p:txBody>
          <a:bodyPr wrap="none">
            <a:spAutoFit/>
          </a:bodyPr>
          <a:lstStyle/>
          <a:p>
            <a:pPr lvl="0" eaLnBrk="1" hangingPunct="1"/>
            <a:r>
              <a:rPr lang="en-US" altLang="zh-CN" sz="1600" dirty="0">
                <a:latin typeface="Calibri" panose="020F0502020204030204" pitchFamily="34" charset="0"/>
                <a:ea typeface="微软雅黑" panose="020B0503020204020204" pitchFamily="34" charset="-122"/>
              </a:rPr>
              <a:t> </a:t>
            </a:r>
          </a:p>
        </p:txBody>
      </p:sp>
      <p:sp>
        <p:nvSpPr>
          <p:cNvPr id="2053"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2"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057" name="日期占位符 3"/>
          <p:cNvSpPr>
            <a:spLocks noGrp="1" noChangeArrowheads="1"/>
          </p:cNvSpPr>
          <p:nvPr>
            <p:ph type="dt" sz="half" idx="2"/>
          </p:nvPr>
        </p:nvSpPr>
        <p:spPr bwMode="auto">
          <a:xfrm>
            <a:off x="539750" y="6381750"/>
            <a:ext cx="2133600" cy="365125"/>
          </a:xfrm>
          <a:prstGeom prst="rect">
            <a:avLst/>
          </a:prstGeom>
          <a:noFill/>
          <a:ln w="9525">
            <a:noFill/>
            <a:miter lim="800000"/>
          </a:ln>
        </p:spPr>
        <p:txBody>
          <a:bodyPr vert="horz" wrap="square" lIns="91440" tIns="45720" rIns="91440" bIns="45720" numCol="1" anchor="ctr" anchorCtr="0" compatLnSpc="1"/>
          <a:lstStyle>
            <a:lvl1pPr>
              <a:defRPr sz="1200">
                <a:solidFill>
                  <a:srgbClr val="898989"/>
                </a:solidFill>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4" name="页脚占位符 4"/>
          <p:cNvSpPr>
            <a:spLocks noGrp="1" noChangeArrowheads="1"/>
          </p:cNvSpPr>
          <p:nvPr>
            <p:ph type="ftr" sz="quarter" idx="3"/>
          </p:nvPr>
        </p:nvSpPr>
        <p:spPr bwMode="auto">
          <a:xfrm>
            <a:off x="3124200" y="6356350"/>
            <a:ext cx="2895600" cy="365125"/>
          </a:xfrm>
          <a:prstGeom prst="rect">
            <a:avLst/>
          </a:prstGeom>
          <a:noFill/>
          <a:ln w="9525">
            <a:noFill/>
            <a:miter lim="800000"/>
          </a:ln>
        </p:spPr>
        <p:txBody>
          <a:bodyPr vert="horz" wrap="square" lIns="91440" tIns="45720" rIns="91440" bIns="45720" numCol="1" anchor="ctr" anchorCtr="0" compatLnSpc="1"/>
          <a:lstStyle>
            <a:lvl1pPr algn="ctr">
              <a:defRPr sz="1200">
                <a:solidFill>
                  <a:srgbClr val="898989"/>
                </a:solidFill>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mn-cs"/>
            </a:endParaRPr>
          </a:p>
        </p:txBody>
      </p:sp>
      <p:sp>
        <p:nvSpPr>
          <p:cNvPr id="2059" name="灯片编号占位符 5"/>
          <p:cNvSpPr>
            <a:spLocks noGrp="1" noChangeArrowheads="1"/>
          </p:cNvSpPr>
          <p:nvPr>
            <p:ph type="sldNum" sz="quarter" idx="4"/>
          </p:nvPr>
        </p:nvSpPr>
        <p:spPr bwMode="auto">
          <a:xfrm>
            <a:off x="6553200" y="6356350"/>
            <a:ext cx="2133600" cy="365125"/>
          </a:xfrm>
          <a:prstGeom prst="rect">
            <a:avLst/>
          </a:prstGeom>
          <a:noFill/>
          <a:ln w="9525">
            <a:noFill/>
            <a:miter lim="800000"/>
          </a:ln>
        </p:spPr>
        <p:txBody>
          <a:bodyPr vert="horz" wrap="square" lIns="91440" tIns="45720" rIns="91440" bIns="45720" numCol="1" anchor="ctr" anchorCtr="0" compatLnSpc="1"/>
          <a:lstStyle>
            <a:lvl1pPr algn="r">
              <a:defRPr sz="1200">
                <a:solidFill>
                  <a:srgbClr val="898989"/>
                </a:solidFill>
                <a:ea typeface="微软雅黑" panose="020B0503020204020204" pitchFamily="34" charset="-122"/>
              </a:defRPr>
            </a:lvl1pPr>
          </a:lstStyle>
          <a:p>
            <a:pPr lvl="0" eaLnBrk="1" hangingPunct="1"/>
            <a:fld id="{9A0DB2DC-4C9A-4742-B13C-FB6460FD3503}" type="slidenum">
              <a:rPr lang="zh-CN" altLang="en-US" dirty="0">
                <a:latin typeface="Calibri" panose="020F0502020204030204" pitchFamily="34" charset="0"/>
              </a:rPr>
              <a:pPr lvl="0" eaLnBrk="1" hangingPunct="1"/>
              <a:t>‹#›</a:t>
            </a:fld>
            <a:endParaRPr lang="zh-CN" altLang="en-US"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154D1DBD-D8AA-4885-9C02-25A1B917EF24}" type="datetimeFigureOut">
              <a:rPr lang="zh-CN" altLang="en-US">
                <a:solidFill>
                  <a:prstClr val="black">
                    <a:tint val="75000"/>
                  </a:prstClr>
                </a:solidFill>
              </a:rPr>
              <a:pPr>
                <a:defRPr/>
              </a:pPr>
              <a:t>2018/5/11</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F747AE3B-D0F7-4F7E-B9C1-75EE49DEF4A9}" type="slidenum">
              <a:rPr lang="zh-CN" altLang="en-US">
                <a:solidFill>
                  <a:prstClr val="black">
                    <a:tint val="75000"/>
                  </a:prstClr>
                </a:solidFill>
              </a:rPr>
              <a:pPr>
                <a:def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417513" y="1098550"/>
            <a:ext cx="438150" cy="474663"/>
          </a:xfrm>
          <a:prstGeom prst="rect">
            <a:avLst/>
          </a:prstGeom>
          <a:solidFill>
            <a:schemeClr val="accent2"/>
          </a:solidFill>
          <a:ln w="9525">
            <a:noFill/>
            <a:miter lim="800000"/>
          </a:ln>
        </p:spPr>
        <p:txBody>
          <a:bodyPr wrap="none" anchor="ctr"/>
          <a:lstStyle/>
          <a:p>
            <a:pPr algn="ctr" eaLnBrk="0" hangingPunct="0">
              <a:buFont typeface="Arial" pitchFamily="34" charset="0"/>
              <a:buNone/>
              <a:defRPr/>
            </a:pPr>
            <a:endParaRPr lang="zh-CN" altLang="zh-CN" sz="2400">
              <a:solidFill>
                <a:srgbClr val="000000"/>
              </a:solidFill>
              <a:latin typeface="Tahoma" panose="020B0604030504040204" pitchFamily="34" charset="0"/>
              <a:sym typeface="宋体" panose="02010600030101010101" pitchFamily="2" charset="-122"/>
            </a:endParaRPr>
          </a:p>
        </p:txBody>
      </p:sp>
      <p:sp>
        <p:nvSpPr>
          <p:cNvPr id="1027" name="Rectangle 3"/>
          <p:cNvSpPr>
            <a:spLocks noChangeArrowheads="1"/>
          </p:cNvSpPr>
          <p:nvPr/>
        </p:nvSpPr>
        <p:spPr bwMode="auto">
          <a:xfrm>
            <a:off x="800100" y="1098550"/>
            <a:ext cx="328613" cy="474663"/>
          </a:xfrm>
          <a:prstGeom prst="rect">
            <a:avLst/>
          </a:prstGeom>
          <a:gradFill rotWithShape="0">
            <a:gsLst>
              <a:gs pos="0">
                <a:srgbClr val="4B4EB5"/>
              </a:gs>
              <a:gs pos="100000">
                <a:srgbClr val="FFFFFF"/>
              </a:gs>
            </a:gsLst>
            <a:lin ang="0" scaled="1"/>
          </a:gradFill>
          <a:ln w="9525">
            <a:noFill/>
            <a:miter lim="800000"/>
          </a:ln>
        </p:spPr>
        <p:txBody>
          <a:bodyPr wrap="none" anchor="ctr"/>
          <a:lstStyle/>
          <a:p>
            <a:pPr algn="ctr" eaLnBrk="0" hangingPunct="0">
              <a:buFont typeface="Arial" pitchFamily="34" charset="0"/>
              <a:buNone/>
              <a:defRPr/>
            </a:pPr>
            <a:endParaRPr lang="zh-CN" altLang="zh-CN" sz="2400">
              <a:solidFill>
                <a:srgbClr val="000000"/>
              </a:solidFill>
              <a:latin typeface="Tahoma" panose="020B0604030504040204" pitchFamily="34" charset="0"/>
              <a:sym typeface="宋体" panose="02010600030101010101" pitchFamily="2" charset="-122"/>
            </a:endParaRPr>
          </a:p>
        </p:txBody>
      </p:sp>
      <p:sp>
        <p:nvSpPr>
          <p:cNvPr id="1028" name="Rectangle 4"/>
          <p:cNvSpPr>
            <a:spLocks noChangeArrowheads="1"/>
          </p:cNvSpPr>
          <p:nvPr/>
        </p:nvSpPr>
        <p:spPr bwMode="auto">
          <a:xfrm>
            <a:off x="541338" y="1520825"/>
            <a:ext cx="422275" cy="474663"/>
          </a:xfrm>
          <a:prstGeom prst="rect">
            <a:avLst/>
          </a:prstGeom>
          <a:solidFill>
            <a:schemeClr val="folHlink"/>
          </a:solidFill>
          <a:ln w="9525">
            <a:noFill/>
            <a:miter lim="800000"/>
          </a:ln>
        </p:spPr>
        <p:txBody>
          <a:bodyPr wrap="none" anchor="ctr"/>
          <a:lstStyle/>
          <a:p>
            <a:pPr algn="ctr" eaLnBrk="0" hangingPunct="0">
              <a:buFont typeface="Arial" pitchFamily="34" charset="0"/>
              <a:buNone/>
              <a:defRPr/>
            </a:pPr>
            <a:endParaRPr lang="zh-CN" altLang="zh-CN" sz="2400">
              <a:solidFill>
                <a:srgbClr val="000000"/>
              </a:solidFill>
              <a:latin typeface="Tahoma" panose="020B0604030504040204" pitchFamily="34" charset="0"/>
              <a:sym typeface="宋体" panose="02010600030101010101" pitchFamily="2" charset="-122"/>
            </a:endParaRPr>
          </a:p>
        </p:txBody>
      </p:sp>
      <p:sp>
        <p:nvSpPr>
          <p:cNvPr id="1029" name="Rectangle 5"/>
          <p:cNvSpPr>
            <a:spLocks noChangeArrowheads="1"/>
          </p:cNvSpPr>
          <p:nvPr/>
        </p:nvSpPr>
        <p:spPr bwMode="auto">
          <a:xfrm>
            <a:off x="911225" y="1520825"/>
            <a:ext cx="368300" cy="474663"/>
          </a:xfrm>
          <a:prstGeom prst="rect">
            <a:avLst/>
          </a:prstGeom>
          <a:gradFill rotWithShape="0">
            <a:gsLst>
              <a:gs pos="0">
                <a:srgbClr val="76B749"/>
              </a:gs>
              <a:gs pos="100000">
                <a:srgbClr val="FFFFFF"/>
              </a:gs>
            </a:gsLst>
            <a:lin ang="0" scaled="1"/>
          </a:gradFill>
          <a:ln w="9525">
            <a:noFill/>
            <a:miter lim="800000"/>
          </a:ln>
        </p:spPr>
        <p:txBody>
          <a:bodyPr wrap="none" anchor="ctr"/>
          <a:lstStyle/>
          <a:p>
            <a:pPr algn="ctr" eaLnBrk="0" hangingPunct="0">
              <a:buFont typeface="Arial" pitchFamily="34" charset="0"/>
              <a:buNone/>
              <a:defRPr/>
            </a:pPr>
            <a:endParaRPr lang="zh-CN" altLang="zh-CN" sz="2400">
              <a:solidFill>
                <a:srgbClr val="000000"/>
              </a:solidFill>
              <a:latin typeface="Tahoma" panose="020B0604030504040204" pitchFamily="34" charset="0"/>
              <a:sym typeface="宋体" panose="02010600030101010101" pitchFamily="2" charset="-122"/>
            </a:endParaRPr>
          </a:p>
        </p:txBody>
      </p:sp>
      <p:sp>
        <p:nvSpPr>
          <p:cNvPr id="1030" name="Rectangle 6"/>
          <p:cNvSpPr>
            <a:spLocks noChangeArrowheads="1"/>
          </p:cNvSpPr>
          <p:nvPr/>
        </p:nvSpPr>
        <p:spPr bwMode="auto">
          <a:xfrm>
            <a:off x="127000" y="1447800"/>
            <a:ext cx="560388" cy="422275"/>
          </a:xfrm>
          <a:prstGeom prst="rect">
            <a:avLst/>
          </a:prstGeom>
          <a:gradFill rotWithShape="0">
            <a:gsLst>
              <a:gs pos="0">
                <a:srgbClr val="FFFFFF"/>
              </a:gs>
              <a:gs pos="100000">
                <a:srgbClr val="C481CF"/>
              </a:gs>
            </a:gsLst>
            <a:lin ang="2700000" scaled="1"/>
          </a:gradFill>
          <a:ln w="9525">
            <a:noFill/>
            <a:miter lim="800000"/>
          </a:ln>
        </p:spPr>
        <p:txBody>
          <a:bodyPr wrap="none" anchor="ctr"/>
          <a:lstStyle/>
          <a:p>
            <a:pPr algn="ctr" eaLnBrk="0" hangingPunct="0">
              <a:buFont typeface="Arial" pitchFamily="34" charset="0"/>
              <a:buNone/>
              <a:defRPr/>
            </a:pPr>
            <a:endParaRPr lang="zh-CN" altLang="zh-CN" sz="2400">
              <a:solidFill>
                <a:srgbClr val="000000"/>
              </a:solidFill>
              <a:latin typeface="Tahoma" panose="020B0604030504040204" pitchFamily="34" charset="0"/>
              <a:sym typeface="宋体" panose="02010600030101010101" pitchFamily="2" charset="-122"/>
            </a:endParaRPr>
          </a:p>
        </p:txBody>
      </p:sp>
      <p:sp>
        <p:nvSpPr>
          <p:cNvPr id="1031" name="Rectangle 7"/>
          <p:cNvSpPr>
            <a:spLocks noChangeArrowheads="1"/>
          </p:cNvSpPr>
          <p:nvPr/>
        </p:nvSpPr>
        <p:spPr bwMode="auto">
          <a:xfrm>
            <a:off x="762000" y="990600"/>
            <a:ext cx="31750" cy="1052513"/>
          </a:xfrm>
          <a:prstGeom prst="rect">
            <a:avLst/>
          </a:prstGeom>
          <a:solidFill>
            <a:schemeClr val="bg2"/>
          </a:solidFill>
          <a:ln w="9525">
            <a:noFill/>
            <a:miter lim="800000"/>
          </a:ln>
        </p:spPr>
        <p:txBody>
          <a:bodyPr wrap="none" anchor="ctr"/>
          <a:lstStyle/>
          <a:p>
            <a:pPr algn="ctr" eaLnBrk="0" hangingPunct="0">
              <a:buFont typeface="Arial" pitchFamily="34" charset="0"/>
              <a:buNone/>
              <a:defRPr/>
            </a:pPr>
            <a:endParaRPr lang="zh-CN" altLang="zh-CN" sz="2400">
              <a:solidFill>
                <a:srgbClr val="000000"/>
              </a:solidFill>
              <a:latin typeface="Tahoma" panose="020B0604030504040204" pitchFamily="34" charset="0"/>
              <a:sym typeface="宋体" panose="02010600030101010101" pitchFamily="2" charset="-122"/>
            </a:endParaRPr>
          </a:p>
        </p:txBody>
      </p:sp>
      <p:sp>
        <p:nvSpPr>
          <p:cNvPr id="1032" name="Rectangle 8"/>
          <p:cNvSpPr>
            <a:spLocks noChangeArrowheads="1"/>
          </p:cNvSpPr>
          <p:nvPr/>
        </p:nvSpPr>
        <p:spPr bwMode="auto">
          <a:xfrm>
            <a:off x="442913" y="1781175"/>
            <a:ext cx="8226425" cy="31750"/>
          </a:xfrm>
          <a:prstGeom prst="rect">
            <a:avLst/>
          </a:prstGeom>
          <a:gradFill rotWithShape="0">
            <a:gsLst>
              <a:gs pos="0">
                <a:srgbClr val="333333"/>
              </a:gs>
              <a:gs pos="100000">
                <a:srgbClr val="FFFFFF"/>
              </a:gs>
            </a:gsLst>
            <a:lin ang="0" scaled="1"/>
          </a:gradFill>
          <a:ln w="9525">
            <a:noFill/>
            <a:miter lim="800000"/>
          </a:ln>
        </p:spPr>
        <p:txBody>
          <a:bodyPr wrap="none" anchor="ctr"/>
          <a:lstStyle/>
          <a:p>
            <a:pPr algn="ctr" eaLnBrk="0" hangingPunct="0">
              <a:buFont typeface="Arial" pitchFamily="34" charset="0"/>
              <a:buNone/>
              <a:defRPr/>
            </a:pPr>
            <a:endParaRPr lang="zh-CN" altLang="zh-CN" sz="2400">
              <a:solidFill>
                <a:srgbClr val="000000"/>
              </a:solidFill>
              <a:latin typeface="Tahoma" panose="020B0604030504040204" pitchFamily="34" charset="0"/>
              <a:sym typeface="宋体" panose="02010600030101010101" pitchFamily="2" charset="-122"/>
            </a:endParaRPr>
          </a:p>
        </p:txBody>
      </p:sp>
      <p:sp>
        <p:nvSpPr>
          <p:cNvPr id="1033" name="Rectangle 9"/>
          <p:cNvSpPr>
            <a:spLocks noGrp="1" noChangeArrowheads="1"/>
          </p:cNvSpPr>
          <p:nvPr>
            <p:ph type="title" idx="4294967295"/>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a:sym typeface="宋体" pitchFamily="2" charset="-122"/>
              </a:rPr>
              <a:t>单击此处编辑母版标题样式</a:t>
            </a:r>
          </a:p>
        </p:txBody>
      </p:sp>
      <p:sp>
        <p:nvSpPr>
          <p:cNvPr id="1034" name="Rectangle 10"/>
          <p:cNvSpPr>
            <a:spLocks noGrp="1" noChangeArrowheads="1"/>
          </p:cNvSpPr>
          <p:nvPr>
            <p:ph type="body" idx="4294967295"/>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a:sym typeface="宋体" pitchFamily="2" charset="-122"/>
              </a:rPr>
              <a:t>单击此处编辑母版文本样式</a:t>
            </a:r>
          </a:p>
          <a:p>
            <a:pPr lvl="1"/>
            <a:r>
              <a:rPr lang="zh-CN" altLang="en-US">
                <a:sym typeface="宋体" pitchFamily="2" charset="-122"/>
              </a:rPr>
              <a:t>第二级</a:t>
            </a:r>
          </a:p>
          <a:p>
            <a:pPr lvl="2"/>
            <a:r>
              <a:rPr lang="zh-CN" altLang="en-US">
                <a:sym typeface="宋体" pitchFamily="2" charset="-122"/>
              </a:rPr>
              <a:t>第三级</a:t>
            </a:r>
          </a:p>
          <a:p>
            <a:pPr lvl="3"/>
            <a:r>
              <a:rPr lang="zh-CN" altLang="en-US">
                <a:sym typeface="宋体" pitchFamily="2" charset="-122"/>
              </a:rPr>
              <a:t>第四级</a:t>
            </a:r>
          </a:p>
          <a:p>
            <a:pPr lvl="4"/>
            <a:r>
              <a:rPr lang="zh-CN" altLang="en-US">
                <a:sym typeface="宋体" pitchFamily="2" charset="-122"/>
              </a:rPr>
              <a:t>第五级</a:t>
            </a:r>
          </a:p>
        </p:txBody>
      </p:sp>
      <p:sp>
        <p:nvSpPr>
          <p:cNvPr id="1035" name="Rectangle 11"/>
          <p:cNvSpPr>
            <a:spLocks noGrp="1" noChangeArrowheads="1"/>
          </p:cNvSpPr>
          <p:nvPr>
            <p:ph type="dt" sz="half" idx="2"/>
          </p:nvPr>
        </p:nvSpPr>
        <p:spPr bwMode="auto">
          <a:xfrm>
            <a:off x="1162050" y="6243638"/>
            <a:ext cx="1905000" cy="457200"/>
          </a:xfrm>
          <a:prstGeom prst="rect">
            <a:avLst/>
          </a:prstGeom>
          <a:noFill/>
          <a:ln w="9525">
            <a:noFill/>
            <a:miter lim="800000"/>
          </a:ln>
        </p:spPr>
        <p:txBody>
          <a:bodyPr vert="horz" wrap="square" lIns="91440" tIns="45720" rIns="91440" bIns="45720" numCol="1" anchor="b" anchorCtr="0" compatLnSpc="1"/>
          <a:lstStyle>
            <a:lvl1pPr eaLnBrk="1" hangingPunct="1">
              <a:defRPr sz="1400">
                <a:latin typeface="Tahoma" panose="020B0604030504040204" pitchFamily="34" charset="0"/>
                <a:sym typeface="宋体" panose="02010600030101010101" pitchFamily="2" charset="-122"/>
              </a:defRPr>
            </a:lvl1pPr>
          </a:lstStyle>
          <a:p>
            <a:pPr>
              <a:buFont typeface="Arial" pitchFamily="34" charset="0"/>
              <a:buNone/>
              <a:defRPr/>
            </a:pPr>
            <a:endParaRPr lang="zh-CN" altLang="zh-CN">
              <a:solidFill>
                <a:srgbClr val="000000"/>
              </a:solidFill>
            </a:endParaRPr>
          </a:p>
        </p:txBody>
      </p:sp>
      <p:sp>
        <p:nvSpPr>
          <p:cNvPr id="1036" name="Rectangle 12"/>
          <p:cNvSpPr>
            <a:spLocks noGrp="1" noChangeArrowheads="1"/>
          </p:cNvSpPr>
          <p:nvPr>
            <p:ph type="ftr" sz="quarter" idx="3"/>
          </p:nvPr>
        </p:nvSpPr>
        <p:spPr bwMode="auto">
          <a:xfrm>
            <a:off x="3657600" y="6243638"/>
            <a:ext cx="2895600" cy="457200"/>
          </a:xfrm>
          <a:prstGeom prst="rect">
            <a:avLst/>
          </a:prstGeom>
          <a:noFill/>
          <a:ln w="9525">
            <a:noFill/>
            <a:miter lim="800000"/>
          </a:ln>
        </p:spPr>
        <p:txBody>
          <a:bodyPr vert="horz" wrap="square" lIns="91440" tIns="45720" rIns="91440" bIns="45720" numCol="1" anchor="b" anchorCtr="0" compatLnSpc="1"/>
          <a:lstStyle>
            <a:lvl1pPr algn="ctr" eaLnBrk="1" hangingPunct="1">
              <a:defRPr sz="1400">
                <a:latin typeface="Tahoma" panose="020B0604030504040204" pitchFamily="34" charset="0"/>
                <a:sym typeface="宋体" panose="02010600030101010101" pitchFamily="2" charset="-122"/>
              </a:defRPr>
            </a:lvl1pPr>
          </a:lstStyle>
          <a:p>
            <a:pPr>
              <a:buFont typeface="Arial" pitchFamily="34" charset="0"/>
              <a:buNone/>
              <a:defRPr/>
            </a:pPr>
            <a:endParaRPr lang="zh-CN" altLang="zh-CN">
              <a:solidFill>
                <a:srgbClr val="000000"/>
              </a:solidFill>
            </a:endParaRPr>
          </a:p>
        </p:txBody>
      </p:sp>
      <p:sp>
        <p:nvSpPr>
          <p:cNvPr id="1037" name="Rectangle 13"/>
          <p:cNvSpPr>
            <a:spLocks noGrp="1" noChangeArrowheads="1"/>
          </p:cNvSpPr>
          <p:nvPr>
            <p:ph type="sldNum" sz="quarter" idx="4"/>
          </p:nvPr>
        </p:nvSpPr>
        <p:spPr bwMode="auto">
          <a:xfrm>
            <a:off x="7042150" y="6243638"/>
            <a:ext cx="1905000" cy="457200"/>
          </a:xfrm>
          <a:prstGeom prst="rect">
            <a:avLst/>
          </a:prstGeom>
          <a:noFill/>
          <a:ln w="9525">
            <a:noFill/>
            <a:miter lim="800000"/>
          </a:ln>
        </p:spPr>
        <p:txBody>
          <a:bodyPr vert="horz" wrap="square" lIns="91440" tIns="45720" rIns="91440" bIns="45720" numCol="1" anchor="b" anchorCtr="0" compatLnSpc="1">
            <a:prstTxWarp prst="textNoShape">
              <a:avLst/>
            </a:prstTxWarp>
          </a:bodyPr>
          <a:lstStyle>
            <a:lvl1pPr algn="r">
              <a:defRPr sz="1400">
                <a:latin typeface="Tahoma" pitchFamily="34" charset="0"/>
                <a:sym typeface="宋体" pitchFamily="2" charset="-122"/>
              </a:defRPr>
            </a:lvl1pPr>
          </a:lstStyle>
          <a:p>
            <a:pPr>
              <a:buFont typeface="Arial" pitchFamily="34" charset="0"/>
              <a:buNone/>
              <a:defRPr/>
            </a:pPr>
            <a:fld id="{6909DE2E-AABF-4203-8033-AB859225BAD6}" type="slidenum">
              <a:rPr lang="zh-CN" altLang="en-US">
                <a:solidFill>
                  <a:srgbClr val="000000"/>
                </a:solidFill>
              </a:rPr>
              <a:pPr>
                <a:buFont typeface="Arial" pitchFamily="34" charset="0"/>
                <a:buNone/>
                <a:defRPr/>
              </a:pPr>
              <a:t>‹#›</a:t>
            </a:fld>
            <a:endParaRPr lang="zh-CN" alt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l" rtl="0" eaLnBrk="0" fontAlgn="base" hangingPunct="0">
        <a:spcBef>
          <a:spcPct val="0"/>
        </a:spcBef>
        <a:spcAft>
          <a:spcPct val="0"/>
        </a:spcAft>
        <a:defRPr sz="4400">
          <a:solidFill>
            <a:schemeClr val="tx2"/>
          </a:solidFill>
          <a:latin typeface="+mj-lt"/>
          <a:ea typeface="+mj-ea"/>
          <a:cs typeface="+mj-cs"/>
          <a:sym typeface="宋体" pitchFamily="2" charset="-122"/>
        </a:defRPr>
      </a:lvl1pPr>
      <a:lvl2pPr algn="l" rtl="0" eaLnBrk="0" fontAlgn="base" hangingPunct="0">
        <a:spcBef>
          <a:spcPct val="0"/>
        </a:spcBef>
        <a:spcAft>
          <a:spcPct val="0"/>
        </a:spcAft>
        <a:defRPr sz="4400">
          <a:solidFill>
            <a:schemeClr val="tx2"/>
          </a:solidFill>
          <a:latin typeface="宋体" panose="02010600030101010101" pitchFamily="2" charset="-122"/>
          <a:ea typeface="宋体" panose="02010600030101010101" pitchFamily="2" charset="-122"/>
          <a:sym typeface="宋体" pitchFamily="2" charset="-122"/>
        </a:defRPr>
      </a:lvl2pPr>
      <a:lvl3pPr algn="l" rtl="0" eaLnBrk="0" fontAlgn="base" hangingPunct="0">
        <a:spcBef>
          <a:spcPct val="0"/>
        </a:spcBef>
        <a:spcAft>
          <a:spcPct val="0"/>
        </a:spcAft>
        <a:defRPr sz="4400">
          <a:solidFill>
            <a:schemeClr val="tx2"/>
          </a:solidFill>
          <a:latin typeface="宋体" panose="02010600030101010101" pitchFamily="2" charset="-122"/>
          <a:ea typeface="宋体" panose="02010600030101010101" pitchFamily="2" charset="-122"/>
          <a:sym typeface="宋体" pitchFamily="2" charset="-122"/>
        </a:defRPr>
      </a:lvl3pPr>
      <a:lvl4pPr algn="l" rtl="0" eaLnBrk="0" fontAlgn="base" hangingPunct="0">
        <a:spcBef>
          <a:spcPct val="0"/>
        </a:spcBef>
        <a:spcAft>
          <a:spcPct val="0"/>
        </a:spcAft>
        <a:defRPr sz="4400">
          <a:solidFill>
            <a:schemeClr val="tx2"/>
          </a:solidFill>
          <a:latin typeface="宋体" panose="02010600030101010101" pitchFamily="2" charset="-122"/>
          <a:ea typeface="宋体" panose="02010600030101010101" pitchFamily="2" charset="-122"/>
          <a:sym typeface="宋体" pitchFamily="2" charset="-122"/>
        </a:defRPr>
      </a:lvl4pPr>
      <a:lvl5pPr algn="l" rtl="0" eaLnBrk="0" fontAlgn="base" hangingPunct="0">
        <a:spcBef>
          <a:spcPct val="0"/>
        </a:spcBef>
        <a:spcAft>
          <a:spcPct val="0"/>
        </a:spcAft>
        <a:defRPr sz="4400">
          <a:solidFill>
            <a:schemeClr val="tx2"/>
          </a:solidFill>
          <a:latin typeface="宋体" panose="02010600030101010101" pitchFamily="2" charset="-122"/>
          <a:ea typeface="宋体" panose="02010600030101010101" pitchFamily="2" charset="-122"/>
          <a:sym typeface="宋体" pitchFamily="2" charset="-122"/>
        </a:defRPr>
      </a:lvl5pPr>
      <a:lvl6pPr marL="457200" algn="l" rtl="0" eaLnBrk="0" fontAlgn="base" hangingPunct="0">
        <a:spcBef>
          <a:spcPct val="0"/>
        </a:spcBef>
        <a:spcAft>
          <a:spcPct val="0"/>
        </a:spcAft>
        <a:defRPr sz="4400">
          <a:solidFill>
            <a:schemeClr val="tx2"/>
          </a:solidFill>
          <a:latin typeface="宋体" panose="02010600030101010101" pitchFamily="2" charset="-122"/>
          <a:ea typeface="宋体" panose="02010600030101010101" pitchFamily="2" charset="-122"/>
          <a:sym typeface="宋体" panose="02010600030101010101" pitchFamily="2" charset="-122"/>
        </a:defRPr>
      </a:lvl6pPr>
      <a:lvl7pPr marL="914400" algn="l" rtl="0" eaLnBrk="0" fontAlgn="base" hangingPunct="0">
        <a:spcBef>
          <a:spcPct val="0"/>
        </a:spcBef>
        <a:spcAft>
          <a:spcPct val="0"/>
        </a:spcAft>
        <a:defRPr sz="4400">
          <a:solidFill>
            <a:schemeClr val="tx2"/>
          </a:solidFill>
          <a:latin typeface="宋体" panose="02010600030101010101" pitchFamily="2" charset="-122"/>
          <a:ea typeface="宋体" panose="02010600030101010101" pitchFamily="2" charset="-122"/>
          <a:sym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宋体" panose="02010600030101010101" pitchFamily="2" charset="-122"/>
          <a:ea typeface="宋体" panose="02010600030101010101" pitchFamily="2" charset="-122"/>
          <a:sym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宋体" panose="02010600030101010101" pitchFamily="2" charset="-122"/>
          <a:ea typeface="宋体" panose="02010600030101010101" pitchFamily="2" charset="-122"/>
          <a:sym typeface="宋体" panose="02010600030101010101" pitchFamily="2" charset="-122"/>
        </a:defRPr>
      </a:lvl9pPr>
    </p:titleStyle>
    <p:bodyStyle>
      <a:lvl1pPr marL="342900" indent="-342900" algn="l" defTabSz="0"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sym typeface="宋体" pitchFamily="2" charset="-122"/>
        </a:defRPr>
      </a:lvl1pPr>
      <a:lvl2pPr marL="742950" indent="-285750" algn="l" defTabSz="0"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ea typeface="+mn-ea"/>
          <a:sym typeface="宋体" pitchFamily="2" charset="-122"/>
        </a:defRPr>
      </a:lvl2pPr>
      <a:lvl3pPr marL="1143000" indent="-228600" algn="l" defTabSz="0"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ea typeface="+mn-ea"/>
          <a:sym typeface="宋体" pitchFamily="2" charset="-122"/>
        </a:defRPr>
      </a:lvl3pPr>
      <a:lvl4pPr marL="1600200" indent="-228600" algn="l" defTabSz="0"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ea typeface="+mn-ea"/>
          <a:sym typeface="宋体" pitchFamily="2" charset="-122"/>
        </a:defRPr>
      </a:lvl4pPr>
      <a:lvl5pPr marL="2057400" indent="-228600" algn="l" defTabSz="0"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ea typeface="+mn-ea"/>
          <a:sym typeface="宋体" pitchFamily="2" charset="-122"/>
        </a:defRPr>
      </a:lvl5pPr>
      <a:lvl6pPr marL="2514600"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6pPr>
      <a:lvl7pPr marL="2971800"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7pPr>
      <a:lvl8pPr marL="3429000"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8pPr>
      <a:lvl9pPr marL="3886200" indent="-228600" algn="l" defTabSz="0"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sym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4.xml"/></Relationships>
</file>

<file path=ppt/slides/_rels/slide1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ChangeArrowheads="1"/>
          </p:cNvSpPr>
          <p:nvPr/>
        </p:nvSpPr>
        <p:spPr>
          <a:xfrm>
            <a:off x="857224" y="981075"/>
            <a:ext cx="8286776" cy="695325"/>
          </a:xfrm>
          <a:prstGeom prst="rect">
            <a:avLst/>
          </a:prstGeom>
          <a:noFill/>
          <a:ln w="9525">
            <a:noFill/>
          </a:ln>
        </p:spPr>
        <p:txBody>
          <a:bodyPr lIns="92075" tIns="46037" rIns="92075" bIns="46037" anchor="ctr"/>
          <a:lstStyle/>
          <a:p>
            <a:pPr marL="571500" marR="0" lvl="0" indent="-571500" algn="ctr" defTabSz="914400" rtl="0" eaLnBrk="1" fontAlgn="base" latinLnBrk="0" hangingPunct="1">
              <a:lnSpc>
                <a:spcPct val="100000"/>
              </a:lnSpc>
              <a:spcBef>
                <a:spcPct val="0"/>
              </a:spcBef>
              <a:spcAft>
                <a:spcPct val="0"/>
              </a:spcAft>
              <a:buClr>
                <a:srgbClr val="00B050"/>
              </a:buClr>
              <a:buSzTx/>
              <a:buFont typeface="Wingdings" pitchFamily="2" charset="2"/>
              <a:buChar char="n"/>
              <a:tabLst/>
              <a:defRPr/>
            </a:pPr>
            <a:r>
              <a:rPr kumimoji="0" lang="en-US" altLang="zh-CN" sz="2800" b="1" i="0" u="none" strike="noStrike" kern="0" cap="none" spc="0" normalizeH="0" baseline="0" noProof="0" dirty="0">
                <a:ln>
                  <a:noFill/>
                </a:ln>
                <a:solidFill>
                  <a:schemeClr val="tx1"/>
                </a:solidFill>
                <a:effectLst/>
                <a:uLnTx/>
                <a:uFillTx/>
                <a:latin typeface="宋体" pitchFamily="2" charset="-122"/>
                <a:cs typeface="+mj-cs"/>
                <a:sym typeface="方正小标宋简体" charset="-122"/>
              </a:rPr>
              <a:t>《</a:t>
            </a:r>
            <a:r>
              <a:rPr kumimoji="0" lang="zh-CN" altLang="en-US" sz="2800" b="1" i="0" u="none" strike="noStrike" kern="0" cap="none" spc="0" normalizeH="0" baseline="0" noProof="0" dirty="0">
                <a:ln>
                  <a:noFill/>
                </a:ln>
                <a:solidFill>
                  <a:schemeClr val="tx1"/>
                </a:solidFill>
                <a:effectLst/>
                <a:uLnTx/>
                <a:uFillTx/>
                <a:latin typeface="宋体" pitchFamily="2" charset="-122"/>
                <a:cs typeface="+mj-cs"/>
                <a:sym typeface="方正小标宋简体" charset="-122"/>
              </a:rPr>
              <a:t>湖北省市政工程消耗量定额及全费用基价表</a:t>
            </a:r>
            <a:r>
              <a:rPr kumimoji="0" lang="en-US" altLang="zh-CN" sz="2800" b="1" i="0" u="none" strike="noStrike" kern="0" cap="none" spc="0" normalizeH="0" baseline="0" noProof="0" dirty="0">
                <a:ln>
                  <a:noFill/>
                </a:ln>
                <a:solidFill>
                  <a:schemeClr val="tx1"/>
                </a:solidFill>
                <a:effectLst/>
                <a:uLnTx/>
                <a:uFillTx/>
                <a:latin typeface="宋体" pitchFamily="2" charset="-122"/>
                <a:cs typeface="+mj-cs"/>
                <a:sym typeface="方正小标宋简体" charset="-122"/>
              </a:rPr>
              <a:t>》</a:t>
            </a:r>
            <a:endParaRPr kumimoji="0" lang="zh-CN" altLang="en-US" sz="2800" b="1" i="0" u="none" strike="noStrike" kern="0" cap="none" spc="0" normalizeH="0" baseline="0" noProof="0" dirty="0">
              <a:ln>
                <a:noFill/>
              </a:ln>
              <a:solidFill>
                <a:schemeClr val="tx1"/>
              </a:solidFill>
              <a:effectLst/>
              <a:uLnTx/>
              <a:uFillTx/>
              <a:latin typeface="宋体" pitchFamily="2" charset="-122"/>
              <a:cs typeface="+mj-cs"/>
              <a:sym typeface="方正小标宋简体" charset="-122"/>
            </a:endParaRPr>
          </a:p>
        </p:txBody>
      </p:sp>
      <p:sp>
        <p:nvSpPr>
          <p:cNvPr id="4" name="Rectangle 4"/>
          <p:cNvSpPr>
            <a:spLocks noChangeArrowheads="1"/>
          </p:cNvSpPr>
          <p:nvPr/>
        </p:nvSpPr>
        <p:spPr bwMode="auto">
          <a:xfrm>
            <a:off x="5148263" y="2997200"/>
            <a:ext cx="3167062" cy="641350"/>
          </a:xfrm>
          <a:prstGeom prst="rect">
            <a:avLst/>
          </a:prstGeom>
          <a:noFill/>
          <a:ln w="9525">
            <a:noFill/>
            <a:miter lim="800000"/>
            <a:headEnd/>
            <a:tailEnd/>
          </a:ln>
        </p:spPr>
        <p:txBody>
          <a:bodyPr>
            <a:spAutoFit/>
          </a:bodyPr>
          <a:lstStyle/>
          <a:p>
            <a:r>
              <a:rPr lang="zh-CN" altLang="en-US" sz="3600" b="1" dirty="0">
                <a:solidFill>
                  <a:srgbClr val="000000"/>
                </a:solidFill>
                <a:ea typeface="方正小标宋简体" charset="-122"/>
              </a:rPr>
              <a:t>宣贯交底资料</a:t>
            </a:r>
            <a:endParaRPr lang="zh-CN" altLang="en-US" dirty="0">
              <a:ea typeface="方正小标宋简体"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5" name="文本框 1"/>
          <p:cNvSpPr txBox="1"/>
          <p:nvPr/>
        </p:nvSpPr>
        <p:spPr>
          <a:xfrm>
            <a:off x="714348" y="2071678"/>
            <a:ext cx="7786742" cy="2862322"/>
          </a:xfrm>
          <a:prstGeom prst="rect">
            <a:avLst/>
          </a:prstGeom>
          <a:noFill/>
          <a:ln w="9525">
            <a:noFill/>
          </a:ln>
        </p:spPr>
        <p:txBody>
          <a:bodyPr wrap="square">
            <a:spAutoFit/>
          </a:bodyPr>
          <a:lstStyle/>
          <a:p>
            <a:pPr indent="611505">
              <a:lnSpc>
                <a:spcPct val="150000"/>
              </a:lnSpc>
              <a:buClr>
                <a:srgbClr val="00B050"/>
              </a:buClr>
              <a:buFont typeface="Arial" pitchFamily="34" charset="0"/>
              <a:buChar char="•"/>
            </a:pPr>
            <a:r>
              <a:rPr lang="zh-CN" altLang="en-US" sz="2400" b="1" dirty="0">
                <a:latin typeface="宋体" pitchFamily="2" charset="-122"/>
              </a:rPr>
              <a:t>（</a:t>
            </a:r>
            <a:r>
              <a:rPr lang="en-US" altLang="zh-CN" sz="2400" b="1" dirty="0">
                <a:latin typeface="宋体" pitchFamily="2" charset="-122"/>
              </a:rPr>
              <a:t>5</a:t>
            </a:r>
            <a:r>
              <a:rPr lang="zh-CN" altLang="en-US" sz="2400" b="1" dirty="0">
                <a:latin typeface="宋体" pitchFamily="2" charset="-122"/>
              </a:rPr>
              <a:t>）工程验算</a:t>
            </a:r>
          </a:p>
          <a:p>
            <a:pPr indent="611505">
              <a:lnSpc>
                <a:spcPct val="150000"/>
              </a:lnSpc>
              <a:buClr>
                <a:srgbClr val="00B050"/>
              </a:buClr>
            </a:pPr>
            <a:r>
              <a:rPr lang="zh-CN" altLang="en-US" sz="2400" b="1" dirty="0">
                <a:latin typeface="宋体" pitchFamily="2" charset="-122"/>
              </a:rPr>
              <a:t>为确定调整后人工消耗量是否满足实际工程案例，编制组选取《道路工程》3个、《桥涵工程》6个、《隧道工程》4个、《市政管网工程》3个，《水处理工程》2个，《拆除工程》1个，共19个案例进行结果验证。</a:t>
            </a:r>
            <a:endParaRPr lang="en-US" altLang="zh-CN" sz="2400" b="1" dirty="0">
              <a:latin typeface="宋体" pitchFamily="2" charset="-122"/>
            </a:endParaRPr>
          </a:p>
        </p:txBody>
      </p:sp>
      <p:sp>
        <p:nvSpPr>
          <p:cNvPr id="5" name="Rectangle 2"/>
          <p:cNvSpPr txBox="1">
            <a:spLocks noChangeArrowheads="1"/>
          </p:cNvSpPr>
          <p:nvPr/>
        </p:nvSpPr>
        <p:spPr>
          <a:xfrm>
            <a:off x="467544" y="908720"/>
            <a:ext cx="8352928"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eaLnBrk="1" hangingPunct="1">
              <a:buClr>
                <a:schemeClr val="folHlink"/>
              </a:buClr>
              <a:buFont typeface="Wingdings" panose="05000000000000000000" pitchFamily="2" charset="2"/>
              <a:buChar char="n"/>
            </a:pPr>
            <a:r>
              <a:rPr lang="zh-CN" altLang="en-US" sz="3200" b="1" dirty="0">
                <a:latin typeface="+mn-ea"/>
                <a:ea typeface="+mn-ea"/>
              </a:rPr>
              <a:t>一、概况</a:t>
            </a:r>
          </a:p>
        </p:txBody>
      </p:sp>
      <p:sp>
        <p:nvSpPr>
          <p:cNvPr id="16387" name="Rectangle 89"/>
          <p:cNvSpPr/>
          <p:nvPr/>
        </p:nvSpPr>
        <p:spPr>
          <a:xfrm>
            <a:off x="784225" y="1791970"/>
            <a:ext cx="7072313" cy="3969385"/>
          </a:xfrm>
          <a:prstGeom prst="rect">
            <a:avLst/>
          </a:prstGeom>
          <a:noFill/>
          <a:ln w="9525">
            <a:noFill/>
          </a:ln>
        </p:spPr>
        <p:txBody>
          <a:bodyPr anchor="ctr">
            <a:spAutoFit/>
          </a:bodyPr>
          <a:lstStyle/>
          <a:p>
            <a:pPr indent="266700" eaLnBrk="1" hangingPunct="1">
              <a:lnSpc>
                <a:spcPct val="150000"/>
              </a:lnSpc>
            </a:pPr>
            <a:r>
              <a:rPr lang="en-US" b="1" dirty="0">
                <a:latin typeface="宋体" panose="02010600030101010101" pitchFamily="2" charset="-122"/>
              </a:rPr>
              <a:t>  </a:t>
            </a:r>
            <a:r>
              <a:rPr lang="zh-CN" altLang="en-US" sz="2400" b="1" dirty="0">
                <a:latin typeface="+mn-ea"/>
                <a:ea typeface="+mn-ea"/>
              </a:rPr>
              <a:t>本册设置路灯杆线工程和照明器具工程共二章，其中第一章设置路灯配电柜（箱）安装、立杆、配线配管工程共3节174个子目。第二章设置单臂悬挑灯架安装、双臂悬挑灯架安装、广场灯架安装、高杆灯架安装、桥栏杆地道涵洞灯安装、照明器具安装、太阳能电池板及蓄电池安装、太阳能路灯安装共8节112个子目。</a:t>
            </a:r>
          </a:p>
        </p:txBody>
      </p:sp>
    </p:spTree>
  </p:cSld>
  <p:clrMapOvr>
    <a:masterClrMapping/>
  </p:clrMapOvr>
  <p:transition spd="med">
    <p:fade/>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eaLnBrk="1" hangingPunct="1">
              <a:buClr>
                <a:schemeClr val="folHlink"/>
              </a:buClr>
              <a:buFont typeface="Wingdings" panose="05000000000000000000" pitchFamily="2" charset="2"/>
              <a:buChar char="n"/>
            </a:pPr>
            <a:r>
              <a:rPr lang="zh-CN" altLang="en-US" sz="3200" b="1" dirty="0">
                <a:latin typeface="+mn-ea"/>
                <a:ea typeface="+mn-ea"/>
              </a:rPr>
              <a:t>二、定额内容</a:t>
            </a:r>
          </a:p>
        </p:txBody>
      </p:sp>
      <p:graphicFrame>
        <p:nvGraphicFramePr>
          <p:cNvPr id="7" name="表格 6"/>
          <p:cNvGraphicFramePr>
            <a:graphicFrameLocks noGrp="1"/>
          </p:cNvGraphicFramePr>
          <p:nvPr/>
        </p:nvGraphicFramePr>
        <p:xfrm>
          <a:off x="1190625" y="1919605"/>
          <a:ext cx="6286521" cy="4530750"/>
        </p:xfrm>
        <a:graphic>
          <a:graphicData uri="http://schemas.openxmlformats.org/drawingml/2006/table">
            <a:tbl>
              <a:tblPr/>
              <a:tblGrid>
                <a:gridCol w="888365">
                  <a:extLst>
                    <a:ext uri="{9D8B030D-6E8A-4147-A177-3AD203B41FA5}">
                      <a16:colId xmlns:a16="http://schemas.microsoft.com/office/drawing/2014/main" xmlns="" val="20000"/>
                    </a:ext>
                  </a:extLst>
                </a:gridCol>
                <a:gridCol w="3711367">
                  <a:extLst>
                    <a:ext uri="{9D8B030D-6E8A-4147-A177-3AD203B41FA5}">
                      <a16:colId xmlns:a16="http://schemas.microsoft.com/office/drawing/2014/main" xmlns="" val="20001"/>
                    </a:ext>
                  </a:extLst>
                </a:gridCol>
                <a:gridCol w="1686789">
                  <a:extLst>
                    <a:ext uri="{9D8B030D-6E8A-4147-A177-3AD203B41FA5}">
                      <a16:colId xmlns:a16="http://schemas.microsoft.com/office/drawing/2014/main" xmlns="" val="20002"/>
                    </a:ext>
                  </a:extLst>
                </a:gridCol>
              </a:tblGrid>
              <a:tr h="325440">
                <a:tc>
                  <a:txBody>
                    <a:bodyPr/>
                    <a:lstStyle/>
                    <a:p>
                      <a:pPr algn="ctr">
                        <a:buNone/>
                      </a:pPr>
                      <a:r>
                        <a:rPr lang="zh-CN" altLang="en-US" sz="1800" b="1" kern="0" dirty="0">
                          <a:latin typeface="+mn-ea"/>
                        </a:rPr>
                        <a:t>章节数</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zh-CN" altLang="en-US" sz="1800" b="1" kern="0" dirty="0">
                          <a:latin typeface="+mn-ea"/>
                        </a:rPr>
                        <a:t>节 名</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indent="0" algn="ctr">
                        <a:buNone/>
                      </a:pPr>
                      <a:r>
                        <a:rPr lang="zh-CN" altLang="en-US" sz="1800" b="1" kern="0" dirty="0">
                          <a:latin typeface="+mn-ea"/>
                        </a:rPr>
                        <a:t>定额子目数量</a:t>
                      </a:r>
                    </a:p>
                  </a:txBody>
                  <a:tcPr marL="0" marR="0" marT="0" marB="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25120">
                <a:tc>
                  <a:txBody>
                    <a:bodyPr/>
                    <a:lstStyle/>
                    <a:p>
                      <a:pPr algn="ctr">
                        <a:buNone/>
                      </a:pPr>
                      <a:r>
                        <a:rPr lang="zh-CN" altLang="en-US" sz="1800" b="1" kern="0" dirty="0">
                          <a:latin typeface="+mn-ea"/>
                        </a:rPr>
                        <a:t>第一章</a:t>
                      </a:r>
                    </a:p>
                  </a:txBody>
                  <a:tcPr marL="0" marR="0" marT="0" marB="1" anchor="ctr">
                    <a:lnT w="12700" cap="flat" cmpd="sng" algn="ctr">
                      <a:solidFill>
                        <a:srgbClr val="000000"/>
                      </a:solidFill>
                      <a:prstDash val="solid"/>
                      <a:round/>
                      <a:headEnd type="none" w="med" len="med"/>
                      <a:tailEnd type="none" w="med" len="med"/>
                    </a:lnT>
                  </a:tcPr>
                </a:tc>
                <a:tc>
                  <a:txBody>
                    <a:bodyPr/>
                    <a:lstStyle/>
                    <a:p>
                      <a:pPr indent="0" algn="ctr">
                        <a:buNone/>
                      </a:pPr>
                      <a:r>
                        <a:rPr lang="zh-CN" altLang="en-US" sz="1800" b="1" kern="0" dirty="0">
                          <a:latin typeface="+mn-ea"/>
                        </a:rPr>
                        <a:t>路灯杆线工程</a:t>
                      </a:r>
                    </a:p>
                  </a:txBody>
                  <a:tcPr marL="0" marR="0" marT="0" marB="1" anchor="ctr">
                    <a:lnT w="12700" cap="flat" cmpd="sng" algn="ctr">
                      <a:solidFill>
                        <a:srgbClr val="000000"/>
                      </a:solidFill>
                      <a:prstDash val="solid"/>
                      <a:round/>
                      <a:headEnd type="none" w="med" len="med"/>
                      <a:tailEnd type="none" w="med" len="med"/>
                    </a:lnT>
                  </a:tcPr>
                </a:tc>
                <a:tc>
                  <a:txBody>
                    <a:bodyPr/>
                    <a:lstStyle/>
                    <a:p>
                      <a:pPr indent="0" algn="ctr">
                        <a:buNone/>
                      </a:pPr>
                      <a:r>
                        <a:rPr lang="zh-CN" altLang="en-US" sz="1800" b="1" kern="0" dirty="0">
                          <a:latin typeface="+mn-ea"/>
                        </a:rPr>
                        <a:t>174</a:t>
                      </a:r>
                    </a:p>
                  </a:txBody>
                  <a:tcPr marL="0" marR="0" marT="0" marB="1" anchor="ct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xmlns="" val="10001"/>
                  </a:ext>
                </a:extLst>
              </a:tr>
              <a:tr h="325440">
                <a:tc>
                  <a:txBody>
                    <a:bodyPr/>
                    <a:lstStyle/>
                    <a:p>
                      <a:pPr algn="ctr">
                        <a:buNone/>
                      </a:pPr>
                      <a:r>
                        <a:rPr lang="zh-CN" altLang="en-US" sz="1800" b="1" kern="0" dirty="0">
                          <a:latin typeface="+mn-ea"/>
                        </a:rPr>
                        <a:t>一</a:t>
                      </a:r>
                    </a:p>
                  </a:txBody>
                  <a:tcPr marL="0" marR="0" marT="0" marB="1" anchor="ctr"/>
                </a:tc>
                <a:tc>
                  <a:txBody>
                    <a:bodyPr/>
                    <a:lstStyle/>
                    <a:p>
                      <a:pPr indent="0">
                        <a:buNone/>
                      </a:pPr>
                      <a:r>
                        <a:rPr lang="zh-CN" altLang="en-US" sz="1800" b="1" kern="0" dirty="0">
                          <a:latin typeface="+mn-ea"/>
                        </a:rPr>
                        <a:t>  路灯配电柜（箱）安装</a:t>
                      </a:r>
                    </a:p>
                  </a:txBody>
                  <a:tcPr marL="0" marR="0" marT="0" marB="1" anchor="ctr"/>
                </a:tc>
                <a:tc>
                  <a:txBody>
                    <a:bodyPr/>
                    <a:lstStyle/>
                    <a:p>
                      <a:pPr indent="0" algn="ctr">
                        <a:buNone/>
                      </a:pPr>
                      <a:r>
                        <a:rPr lang="zh-CN" altLang="en-US" sz="1800" b="1" kern="0" dirty="0">
                          <a:latin typeface="+mn-ea"/>
                        </a:rPr>
                        <a:t>26</a:t>
                      </a:r>
                    </a:p>
                  </a:txBody>
                  <a:tcPr marL="0" marR="0" marT="0" marB="1" anchor="ctr"/>
                </a:tc>
                <a:extLst>
                  <a:ext uri="{0D108BD9-81ED-4DB2-BD59-A6C34878D82A}">
                    <a16:rowId xmlns:a16="http://schemas.microsoft.com/office/drawing/2014/main" xmlns="" val="10002"/>
                  </a:ext>
                </a:extLst>
              </a:tr>
              <a:tr h="325755">
                <a:tc>
                  <a:txBody>
                    <a:bodyPr/>
                    <a:lstStyle/>
                    <a:p>
                      <a:pPr algn="ctr">
                        <a:buNone/>
                      </a:pPr>
                      <a:r>
                        <a:rPr lang="zh-CN" altLang="en-US" sz="1800" b="1" kern="0" dirty="0">
                          <a:latin typeface="+mn-ea"/>
                        </a:rPr>
                        <a:t>二</a:t>
                      </a:r>
                    </a:p>
                  </a:txBody>
                  <a:tcPr marL="0" marR="0" marT="0" marB="1" anchor="ctr"/>
                </a:tc>
                <a:tc>
                  <a:txBody>
                    <a:bodyPr/>
                    <a:lstStyle/>
                    <a:p>
                      <a:pPr indent="0">
                        <a:buNone/>
                      </a:pPr>
                      <a:r>
                        <a:rPr lang="zh-CN" altLang="en-US" sz="1800" b="1" kern="0" dirty="0">
                          <a:latin typeface="+mn-ea"/>
                        </a:rPr>
                        <a:t>  立杆</a:t>
                      </a:r>
                    </a:p>
                  </a:txBody>
                  <a:tcPr marL="0" marR="0" marT="0" marB="1" anchor="ctr"/>
                </a:tc>
                <a:tc>
                  <a:txBody>
                    <a:bodyPr/>
                    <a:lstStyle/>
                    <a:p>
                      <a:pPr indent="0" algn="ctr">
                        <a:buNone/>
                      </a:pPr>
                      <a:r>
                        <a:rPr lang="zh-CN" altLang="en-US" sz="1800" b="1" kern="0" dirty="0">
                          <a:latin typeface="+mn-ea"/>
                        </a:rPr>
                        <a:t>57</a:t>
                      </a:r>
                    </a:p>
                  </a:txBody>
                  <a:tcPr marL="0" marR="0" marT="0" marB="1" anchor="ctr"/>
                </a:tc>
                <a:extLst>
                  <a:ext uri="{0D108BD9-81ED-4DB2-BD59-A6C34878D82A}">
                    <a16:rowId xmlns:a16="http://schemas.microsoft.com/office/drawing/2014/main" xmlns="" val="10003"/>
                  </a:ext>
                </a:extLst>
              </a:tr>
              <a:tr h="325440">
                <a:tc>
                  <a:txBody>
                    <a:bodyPr/>
                    <a:lstStyle/>
                    <a:p>
                      <a:pPr algn="ctr">
                        <a:buNone/>
                      </a:pPr>
                      <a:r>
                        <a:rPr lang="zh-CN" altLang="en-US" sz="1800" b="1" kern="0" dirty="0">
                          <a:latin typeface="+mn-ea"/>
                        </a:rPr>
                        <a:t>三</a:t>
                      </a:r>
                    </a:p>
                  </a:txBody>
                  <a:tcPr marL="0" marR="0" marT="0" marB="1" anchor="ctr"/>
                </a:tc>
                <a:tc>
                  <a:txBody>
                    <a:bodyPr/>
                    <a:lstStyle/>
                    <a:p>
                      <a:pPr indent="0">
                        <a:buNone/>
                      </a:pPr>
                      <a:r>
                        <a:rPr lang="zh-CN" altLang="en-US" sz="1800" b="1" kern="0" dirty="0">
                          <a:latin typeface="+mn-ea"/>
                        </a:rPr>
                        <a:t>  配线、配管工程</a:t>
                      </a:r>
                    </a:p>
                  </a:txBody>
                  <a:tcPr marL="0" marR="0" marT="0" marB="1" anchor="ctr"/>
                </a:tc>
                <a:tc>
                  <a:txBody>
                    <a:bodyPr/>
                    <a:lstStyle/>
                    <a:p>
                      <a:pPr indent="0" algn="ctr">
                        <a:buNone/>
                      </a:pPr>
                      <a:r>
                        <a:rPr lang="zh-CN" altLang="en-US" sz="1800" b="1" kern="0" dirty="0">
                          <a:latin typeface="+mn-ea"/>
                        </a:rPr>
                        <a:t>91</a:t>
                      </a:r>
                    </a:p>
                  </a:txBody>
                  <a:tcPr marL="0" marR="0" marT="0" marB="1" anchor="ctr"/>
                </a:tc>
                <a:extLst>
                  <a:ext uri="{0D108BD9-81ED-4DB2-BD59-A6C34878D82A}">
                    <a16:rowId xmlns:a16="http://schemas.microsoft.com/office/drawing/2014/main" xmlns="" val="10004"/>
                  </a:ext>
                </a:extLst>
              </a:tr>
              <a:tr h="325440">
                <a:tc>
                  <a:txBody>
                    <a:bodyPr/>
                    <a:lstStyle/>
                    <a:p>
                      <a:pPr algn="ctr">
                        <a:buNone/>
                      </a:pPr>
                      <a:r>
                        <a:rPr lang="zh-CN" altLang="en-US" sz="1800" b="1" kern="0" dirty="0">
                          <a:latin typeface="+mn-ea"/>
                        </a:rPr>
                        <a:t>第二章</a:t>
                      </a:r>
                    </a:p>
                  </a:txBody>
                  <a:tcPr marL="0" marR="0" marT="0" marB="1" anchor="ctr"/>
                </a:tc>
                <a:tc>
                  <a:txBody>
                    <a:bodyPr/>
                    <a:lstStyle/>
                    <a:p>
                      <a:pPr indent="0" algn="ctr">
                        <a:buNone/>
                      </a:pPr>
                      <a:r>
                        <a:rPr lang="zh-CN" altLang="en-US" sz="1800" b="1" kern="0" dirty="0">
                          <a:latin typeface="+mn-ea"/>
                        </a:rPr>
                        <a:t>照明器具工程</a:t>
                      </a:r>
                    </a:p>
                  </a:txBody>
                  <a:tcPr marL="0" marR="0" marT="0" marB="1" anchor="ctr"/>
                </a:tc>
                <a:tc>
                  <a:txBody>
                    <a:bodyPr/>
                    <a:lstStyle/>
                    <a:p>
                      <a:pPr indent="0" algn="ctr">
                        <a:buNone/>
                      </a:pPr>
                      <a:r>
                        <a:rPr lang="zh-CN" altLang="en-US" sz="1800" b="1" kern="0" dirty="0">
                          <a:latin typeface="+mn-ea"/>
                        </a:rPr>
                        <a:t>112</a:t>
                      </a:r>
                    </a:p>
                  </a:txBody>
                  <a:tcPr marL="0" marR="0" marT="0" marB="1" anchor="ctr"/>
                </a:tc>
                <a:extLst>
                  <a:ext uri="{0D108BD9-81ED-4DB2-BD59-A6C34878D82A}">
                    <a16:rowId xmlns:a16="http://schemas.microsoft.com/office/drawing/2014/main" xmlns="" val="10005"/>
                  </a:ext>
                </a:extLst>
              </a:tr>
              <a:tr h="325755">
                <a:tc>
                  <a:txBody>
                    <a:bodyPr/>
                    <a:lstStyle/>
                    <a:p>
                      <a:pPr algn="ctr">
                        <a:buNone/>
                      </a:pPr>
                      <a:r>
                        <a:rPr lang="zh-CN" altLang="en-US" sz="1800" b="1" kern="0" dirty="0">
                          <a:latin typeface="+mn-ea"/>
                        </a:rPr>
                        <a:t>一</a:t>
                      </a:r>
                    </a:p>
                  </a:txBody>
                  <a:tcPr marL="0" marR="0" marT="0" marB="1" anchor="ctr"/>
                </a:tc>
                <a:tc>
                  <a:txBody>
                    <a:bodyPr/>
                    <a:lstStyle/>
                    <a:p>
                      <a:pPr indent="0">
                        <a:buNone/>
                      </a:pPr>
                      <a:r>
                        <a:rPr lang="zh-CN" altLang="en-US" sz="1800" b="1" kern="0" dirty="0">
                          <a:latin typeface="+mn-ea"/>
                        </a:rPr>
                        <a:t>  单臂悬挑灯架安装</a:t>
                      </a:r>
                    </a:p>
                  </a:txBody>
                  <a:tcPr marL="0" marR="0" marT="0" marB="1" anchor="ctr"/>
                </a:tc>
                <a:tc>
                  <a:txBody>
                    <a:bodyPr/>
                    <a:lstStyle/>
                    <a:p>
                      <a:pPr indent="0" algn="ctr">
                        <a:buNone/>
                      </a:pPr>
                      <a:r>
                        <a:rPr lang="zh-CN" altLang="en-US" sz="1800" b="1" kern="0" dirty="0">
                          <a:latin typeface="+mn-ea"/>
                        </a:rPr>
                        <a:t>16</a:t>
                      </a:r>
                    </a:p>
                  </a:txBody>
                  <a:tcPr marL="0" marR="0" marT="0" marB="1" anchor="ctr"/>
                </a:tc>
                <a:extLst>
                  <a:ext uri="{0D108BD9-81ED-4DB2-BD59-A6C34878D82A}">
                    <a16:rowId xmlns:a16="http://schemas.microsoft.com/office/drawing/2014/main" xmlns="" val="10006"/>
                  </a:ext>
                </a:extLst>
              </a:tr>
              <a:tr h="325440">
                <a:tc>
                  <a:txBody>
                    <a:bodyPr/>
                    <a:lstStyle/>
                    <a:p>
                      <a:pPr algn="ctr">
                        <a:buNone/>
                      </a:pPr>
                      <a:r>
                        <a:rPr lang="zh-CN" altLang="en-US" sz="1800" b="1" kern="0" dirty="0">
                          <a:latin typeface="+mn-ea"/>
                        </a:rPr>
                        <a:t>二</a:t>
                      </a:r>
                    </a:p>
                  </a:txBody>
                  <a:tcPr marL="0" marR="0" marT="0" marB="1" anchor="ctr"/>
                </a:tc>
                <a:tc>
                  <a:txBody>
                    <a:bodyPr/>
                    <a:lstStyle/>
                    <a:p>
                      <a:pPr indent="0">
                        <a:buNone/>
                      </a:pPr>
                      <a:r>
                        <a:rPr lang="zh-CN" altLang="en-US" sz="1800" b="1" kern="0" dirty="0">
                          <a:latin typeface="+mn-ea"/>
                        </a:rPr>
                        <a:t>  双臂悬挑灯架安装</a:t>
                      </a:r>
                    </a:p>
                  </a:txBody>
                  <a:tcPr marL="0" marR="0" marT="0" marB="1" anchor="ctr"/>
                </a:tc>
                <a:tc>
                  <a:txBody>
                    <a:bodyPr/>
                    <a:lstStyle/>
                    <a:p>
                      <a:pPr indent="0" algn="ctr">
                        <a:buNone/>
                      </a:pPr>
                      <a:r>
                        <a:rPr lang="zh-CN" altLang="en-US" sz="1800" b="1" kern="0" dirty="0">
                          <a:latin typeface="+mn-ea"/>
                        </a:rPr>
                        <a:t>12</a:t>
                      </a:r>
                    </a:p>
                  </a:txBody>
                  <a:tcPr marL="0" marR="0" marT="0" marB="1" anchor="ctr"/>
                </a:tc>
                <a:extLst>
                  <a:ext uri="{0D108BD9-81ED-4DB2-BD59-A6C34878D82A}">
                    <a16:rowId xmlns:a16="http://schemas.microsoft.com/office/drawing/2014/main" xmlns="" val="10007"/>
                  </a:ext>
                </a:extLst>
              </a:tr>
              <a:tr h="299720">
                <a:tc>
                  <a:txBody>
                    <a:bodyPr/>
                    <a:lstStyle/>
                    <a:p>
                      <a:pPr algn="ctr">
                        <a:buNone/>
                      </a:pPr>
                      <a:r>
                        <a:rPr lang="zh-CN" altLang="en-US" sz="1800" b="1" kern="0" dirty="0">
                          <a:latin typeface="+mn-ea"/>
                        </a:rPr>
                        <a:t>三</a:t>
                      </a:r>
                    </a:p>
                  </a:txBody>
                  <a:tcPr marL="0" marR="0" marT="0" marB="1" anchor="ctr"/>
                </a:tc>
                <a:tc>
                  <a:txBody>
                    <a:bodyPr/>
                    <a:lstStyle/>
                    <a:p>
                      <a:pPr indent="0">
                        <a:buNone/>
                      </a:pPr>
                      <a:r>
                        <a:rPr lang="zh-CN" altLang="en-US" sz="1800" b="1" kern="0" dirty="0">
                          <a:latin typeface="+mn-ea"/>
                        </a:rPr>
                        <a:t>  广场灯架安装</a:t>
                      </a:r>
                    </a:p>
                  </a:txBody>
                  <a:tcPr marL="0" marR="0" marT="0" marB="1" anchor="ctr"/>
                </a:tc>
                <a:tc>
                  <a:txBody>
                    <a:bodyPr/>
                    <a:lstStyle/>
                    <a:p>
                      <a:pPr indent="0" algn="ctr">
                        <a:buNone/>
                      </a:pPr>
                      <a:r>
                        <a:rPr lang="zh-CN" altLang="en-US" sz="1800" b="1" kern="0" dirty="0">
                          <a:latin typeface="+mn-ea"/>
                        </a:rPr>
                        <a:t>24</a:t>
                      </a:r>
                    </a:p>
                  </a:txBody>
                  <a:tcPr marL="0" marR="0" marT="0" marB="1" anchor="ctr"/>
                </a:tc>
                <a:extLst>
                  <a:ext uri="{0D108BD9-81ED-4DB2-BD59-A6C34878D82A}">
                    <a16:rowId xmlns:a16="http://schemas.microsoft.com/office/drawing/2014/main" xmlns="" val="10008"/>
                  </a:ext>
                </a:extLst>
              </a:tr>
              <a:tr h="325440">
                <a:tc>
                  <a:txBody>
                    <a:bodyPr/>
                    <a:lstStyle/>
                    <a:p>
                      <a:pPr algn="ctr">
                        <a:buNone/>
                      </a:pPr>
                      <a:r>
                        <a:rPr lang="zh-CN" altLang="en-US" sz="1800" b="1" kern="0" dirty="0">
                          <a:latin typeface="+mn-ea"/>
                        </a:rPr>
                        <a:t>四</a:t>
                      </a:r>
                    </a:p>
                  </a:txBody>
                  <a:tcPr marL="0" marR="0" marT="0" marB="1" anchor="ctr"/>
                </a:tc>
                <a:tc>
                  <a:txBody>
                    <a:bodyPr/>
                    <a:lstStyle/>
                    <a:p>
                      <a:pPr indent="0">
                        <a:buNone/>
                      </a:pPr>
                      <a:r>
                        <a:rPr lang="zh-CN" altLang="en-US" sz="1800" b="1" kern="0" dirty="0">
                          <a:latin typeface="+mn-ea"/>
                        </a:rPr>
                        <a:t>  高杆灯架安装</a:t>
                      </a:r>
                    </a:p>
                  </a:txBody>
                  <a:tcPr marL="0" marR="0" marT="0" marB="1" anchor="ctr"/>
                </a:tc>
                <a:tc>
                  <a:txBody>
                    <a:bodyPr/>
                    <a:lstStyle/>
                    <a:p>
                      <a:pPr indent="0" algn="ctr">
                        <a:buNone/>
                      </a:pPr>
                      <a:r>
                        <a:rPr lang="zh-CN" altLang="en-US" sz="1800" b="1" kern="0" dirty="0">
                          <a:latin typeface="+mn-ea"/>
                        </a:rPr>
                        <a:t>24</a:t>
                      </a:r>
                    </a:p>
                  </a:txBody>
                  <a:tcPr marL="0" marR="0" marT="0" marB="1" anchor="ctr"/>
                </a:tc>
                <a:extLst>
                  <a:ext uri="{0D108BD9-81ED-4DB2-BD59-A6C34878D82A}">
                    <a16:rowId xmlns:a16="http://schemas.microsoft.com/office/drawing/2014/main" xmlns="" val="10009"/>
                  </a:ext>
                </a:extLst>
              </a:tr>
              <a:tr h="325440">
                <a:tc>
                  <a:txBody>
                    <a:bodyPr/>
                    <a:lstStyle/>
                    <a:p>
                      <a:pPr algn="ctr">
                        <a:buNone/>
                      </a:pPr>
                      <a:r>
                        <a:rPr lang="zh-CN" altLang="en-US" sz="1800" b="1" kern="0" dirty="0">
                          <a:latin typeface="+mn-ea"/>
                        </a:rPr>
                        <a:t>五</a:t>
                      </a:r>
                    </a:p>
                  </a:txBody>
                  <a:tcPr marL="0" marR="0" marT="0" marB="1" anchor="ctr"/>
                </a:tc>
                <a:tc>
                  <a:txBody>
                    <a:bodyPr/>
                    <a:lstStyle/>
                    <a:p>
                      <a:pPr indent="0">
                        <a:buNone/>
                      </a:pPr>
                      <a:r>
                        <a:rPr lang="zh-CN" altLang="en-US" sz="1800" b="1" kern="0" dirty="0">
                          <a:latin typeface="+mn-ea"/>
                        </a:rPr>
                        <a:t>  桥栏杆、地道涵洞灯</a:t>
                      </a:r>
                    </a:p>
                  </a:txBody>
                  <a:tcPr marL="0" marR="0" marT="0" marB="1" anchor="ctr"/>
                </a:tc>
                <a:tc>
                  <a:txBody>
                    <a:bodyPr/>
                    <a:lstStyle/>
                    <a:p>
                      <a:pPr indent="0" algn="ctr">
                        <a:buNone/>
                      </a:pPr>
                      <a:r>
                        <a:rPr lang="zh-CN" altLang="en-US" sz="1800" b="1" kern="0" dirty="0">
                          <a:latin typeface="+mn-ea"/>
                        </a:rPr>
                        <a:t>8</a:t>
                      </a:r>
                    </a:p>
                  </a:txBody>
                  <a:tcPr marL="0" marR="0" marT="0" marB="1" anchor="ctr"/>
                </a:tc>
                <a:extLst>
                  <a:ext uri="{0D108BD9-81ED-4DB2-BD59-A6C34878D82A}">
                    <a16:rowId xmlns:a16="http://schemas.microsoft.com/office/drawing/2014/main" xmlns="" val="10010"/>
                  </a:ext>
                </a:extLst>
              </a:tr>
              <a:tr h="325440">
                <a:tc>
                  <a:txBody>
                    <a:bodyPr/>
                    <a:lstStyle/>
                    <a:p>
                      <a:pPr algn="ctr">
                        <a:buNone/>
                      </a:pPr>
                      <a:r>
                        <a:rPr lang="zh-CN" altLang="en-US" sz="1800" b="1" kern="0" dirty="0">
                          <a:latin typeface="+mn-ea"/>
                        </a:rPr>
                        <a:t>六</a:t>
                      </a:r>
                    </a:p>
                  </a:txBody>
                  <a:tcPr marL="0" marR="0" marT="0" marB="1" anchor="ctr"/>
                </a:tc>
                <a:tc>
                  <a:txBody>
                    <a:bodyPr/>
                    <a:lstStyle/>
                    <a:p>
                      <a:pPr indent="0">
                        <a:buNone/>
                      </a:pPr>
                      <a:r>
                        <a:rPr lang="zh-CN" altLang="en-US" sz="1800" b="1" kern="0" dirty="0">
                          <a:latin typeface="+mn-ea"/>
                        </a:rPr>
                        <a:t>  照明器具安装</a:t>
                      </a:r>
                    </a:p>
                  </a:txBody>
                  <a:tcPr marL="0" marR="0" marT="0" marB="1" anchor="ctr"/>
                </a:tc>
                <a:tc>
                  <a:txBody>
                    <a:bodyPr/>
                    <a:lstStyle/>
                    <a:p>
                      <a:pPr indent="0" algn="ctr">
                        <a:buNone/>
                      </a:pPr>
                      <a:r>
                        <a:rPr lang="zh-CN" altLang="en-US" sz="1800" b="1" kern="0" dirty="0">
                          <a:latin typeface="+mn-ea"/>
                        </a:rPr>
                        <a:t>12</a:t>
                      </a:r>
                    </a:p>
                  </a:txBody>
                  <a:tcPr marL="0" marR="0" marT="0" marB="1" anchor="ctr"/>
                </a:tc>
                <a:extLst>
                  <a:ext uri="{0D108BD9-81ED-4DB2-BD59-A6C34878D82A}">
                    <a16:rowId xmlns:a16="http://schemas.microsoft.com/office/drawing/2014/main" xmlns="" val="10011"/>
                  </a:ext>
                </a:extLst>
              </a:tr>
              <a:tr h="325440">
                <a:tc>
                  <a:txBody>
                    <a:bodyPr/>
                    <a:lstStyle/>
                    <a:p>
                      <a:pPr algn="ctr">
                        <a:buNone/>
                      </a:pPr>
                      <a:r>
                        <a:rPr lang="zh-CN" altLang="en-US" sz="1800" b="1" kern="0" dirty="0">
                          <a:latin typeface="+mn-ea"/>
                        </a:rPr>
                        <a:t>七</a:t>
                      </a:r>
                    </a:p>
                  </a:txBody>
                  <a:tcPr marL="0" marR="0" marT="0" marB="1" anchor="ctr"/>
                </a:tc>
                <a:tc>
                  <a:txBody>
                    <a:bodyPr/>
                    <a:lstStyle/>
                    <a:p>
                      <a:pPr indent="0">
                        <a:buNone/>
                      </a:pPr>
                      <a:r>
                        <a:rPr lang="zh-CN" altLang="en-US" sz="1800" b="1" kern="0" dirty="0">
                          <a:latin typeface="+mn-ea"/>
                        </a:rPr>
                        <a:t>  太阳能电池板及蓄电池安装</a:t>
                      </a:r>
                    </a:p>
                  </a:txBody>
                  <a:tcPr marL="0" marR="0" marT="0" marB="1" anchor="ctr"/>
                </a:tc>
                <a:tc>
                  <a:txBody>
                    <a:bodyPr/>
                    <a:lstStyle/>
                    <a:p>
                      <a:pPr indent="0" algn="ctr">
                        <a:buNone/>
                      </a:pPr>
                      <a:r>
                        <a:rPr lang="zh-CN" altLang="en-US" sz="1800" b="1" kern="0" dirty="0">
                          <a:latin typeface="+mn-ea"/>
                        </a:rPr>
                        <a:t>8</a:t>
                      </a:r>
                    </a:p>
                  </a:txBody>
                  <a:tcPr marL="0" marR="0" marT="0" marB="1" anchor="ctr"/>
                </a:tc>
                <a:extLst>
                  <a:ext uri="{0D108BD9-81ED-4DB2-BD59-A6C34878D82A}">
                    <a16:rowId xmlns:a16="http://schemas.microsoft.com/office/drawing/2014/main" xmlns="" val="10012"/>
                  </a:ext>
                </a:extLst>
              </a:tr>
              <a:tr h="325440">
                <a:tc>
                  <a:txBody>
                    <a:bodyPr/>
                    <a:lstStyle/>
                    <a:p>
                      <a:pPr algn="ctr">
                        <a:buNone/>
                      </a:pPr>
                      <a:r>
                        <a:rPr lang="zh-CN" altLang="en-US" sz="1800" b="1" kern="0" dirty="0">
                          <a:latin typeface="+mn-ea"/>
                        </a:rPr>
                        <a:t>八</a:t>
                      </a:r>
                    </a:p>
                  </a:txBody>
                  <a:tcPr marL="0" marR="0" marT="0" marB="1" anchor="ctr"/>
                </a:tc>
                <a:tc>
                  <a:txBody>
                    <a:bodyPr/>
                    <a:lstStyle/>
                    <a:p>
                      <a:pPr indent="0">
                        <a:buNone/>
                      </a:pPr>
                      <a:r>
                        <a:rPr lang="zh-CN" altLang="en-US" sz="1800" b="1" kern="0" dirty="0">
                          <a:latin typeface="+mn-ea"/>
                        </a:rPr>
                        <a:t>  太阳能路灯</a:t>
                      </a:r>
                    </a:p>
                  </a:txBody>
                  <a:tcPr marL="0" marR="0" marT="0" marB="1" anchor="ctr"/>
                </a:tc>
                <a:tc>
                  <a:txBody>
                    <a:bodyPr/>
                    <a:lstStyle/>
                    <a:p>
                      <a:pPr indent="0" algn="ctr">
                        <a:buNone/>
                      </a:pPr>
                      <a:r>
                        <a:rPr lang="zh-CN" altLang="en-US" sz="1800" b="1" kern="0" dirty="0">
                          <a:latin typeface="+mn-ea"/>
                        </a:rPr>
                        <a:t>8</a:t>
                      </a:r>
                    </a:p>
                  </a:txBody>
                  <a:tcPr marL="0" marR="0" marT="0" marB="1" anchor="ctr"/>
                </a:tc>
                <a:extLst>
                  <a:ext uri="{0D108BD9-81ED-4DB2-BD59-A6C34878D82A}">
                    <a16:rowId xmlns:a16="http://schemas.microsoft.com/office/drawing/2014/main" xmlns="" val="10013"/>
                  </a:ext>
                </a:extLst>
              </a:tr>
            </a:tbl>
          </a:graphicData>
        </a:graphic>
      </p:graphicFrame>
    </p:spTree>
  </p:cSld>
  <p:clrMapOvr>
    <a:masterClrMapping/>
  </p:clrMapOvr>
  <p:transition spd="med">
    <p:fade/>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sym typeface="方正小标宋简体" charset="-122"/>
              </a:rPr>
              <a:t>三、适用范围、与各册的界限划分</a:t>
            </a:r>
          </a:p>
        </p:txBody>
      </p:sp>
      <p:sp>
        <p:nvSpPr>
          <p:cNvPr id="18435" name="Rectangle 1"/>
          <p:cNvSpPr/>
          <p:nvPr/>
        </p:nvSpPr>
        <p:spPr>
          <a:xfrm>
            <a:off x="845820" y="1775778"/>
            <a:ext cx="7078980" cy="2306955"/>
          </a:xfrm>
          <a:prstGeom prst="rect">
            <a:avLst/>
          </a:prstGeom>
          <a:noFill/>
          <a:ln w="9525">
            <a:noFill/>
          </a:ln>
        </p:spPr>
        <p:txBody>
          <a:bodyPr wrap="square" anchor="ctr">
            <a:spAutoFit/>
          </a:bodyPr>
          <a:lstStyle/>
          <a:p>
            <a:pPr>
              <a:lnSpc>
                <a:spcPct val="150000"/>
              </a:lnSpc>
              <a:buFont typeface="Wingdings" panose="05000000000000000000" pitchFamily="2" charset="2"/>
            </a:pPr>
            <a:r>
              <a:rPr lang="zh-CN" altLang="en-US" sz="2400" b="1" dirty="0">
                <a:latin typeface="+mn-ea"/>
                <a:ea typeface="+mn-ea"/>
              </a:rPr>
              <a:t>（一）适用范围</a:t>
            </a:r>
          </a:p>
          <a:p>
            <a:pPr>
              <a:lnSpc>
                <a:spcPct val="150000"/>
              </a:lnSpc>
              <a:buFont typeface="Wingdings" panose="05000000000000000000" pitchFamily="2" charset="2"/>
            </a:pPr>
            <a:r>
              <a:rPr lang="zh-CN" altLang="en-US" sz="2400" b="1" dirty="0">
                <a:latin typeface="+mn-ea"/>
                <a:ea typeface="+mn-ea"/>
              </a:rPr>
              <a:t>    </a:t>
            </a:r>
            <a:r>
              <a:rPr lang="zh-CN" altLang="en-US" sz="2400" b="1" kern="0" dirty="0">
                <a:latin typeface="+mn-ea"/>
                <a:ea typeface="+mn-ea"/>
              </a:rPr>
              <a:t>本册定额适用于新建、扩建、改建的城镇道路、市政地下通道的照明工程，不适用于庭院（园）内照明、城市景观亮化工程。</a:t>
            </a:r>
            <a:endParaRPr b="1" dirty="0">
              <a:latin typeface="宋体" panose="02010600030101010101" pitchFamily="2" charset="-122"/>
            </a:endParaRPr>
          </a:p>
        </p:txBody>
      </p:sp>
    </p:spTree>
  </p:cSld>
  <p:clrMapOvr>
    <a:masterClrMapping/>
  </p:clrMapOvr>
  <p:transition spd="med">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xfrm>
            <a:off x="928688" y="928688"/>
            <a:ext cx="7793037" cy="695325"/>
          </a:xfrm>
          <a:noFill/>
          <a:ln w="9525">
            <a:noFill/>
            <a:miter lim="800000"/>
            <a:headEnd/>
            <a:tailEnd/>
          </a:ln>
        </p:spPr>
        <p:txBody>
          <a:bodyPr vert="horz" wrap="square" lIns="92075" tIns="46037" rIns="92075" bIns="46037" numCol="1" anchor="ctr" anchorCtr="0" compatLnSpc="1">
            <a:prstTxWarp prst="textNoShape">
              <a:avLst/>
            </a:prstTxWarp>
          </a:bodyPr>
          <a:lstStyle/>
          <a:p>
            <a:pPr marL="571500" indent="-571500">
              <a:buClr>
                <a:schemeClr val="folHlink"/>
              </a:buClr>
              <a:buFont typeface="Wingdings" panose="05000000000000000000" pitchFamily="2" charset="2"/>
              <a:buChar char="u"/>
            </a:pPr>
            <a:r>
              <a:rPr lang="zh-CN" altLang="en-US" sz="3200" b="1" dirty="0">
                <a:latin typeface="+mn-ea"/>
                <a:ea typeface="+mn-ea"/>
                <a:sym typeface="方正小标宋简体" charset="-122"/>
              </a:rPr>
              <a:t>三、适用范围、与各册的界限划分</a:t>
            </a:r>
          </a:p>
        </p:txBody>
      </p:sp>
      <p:sp>
        <p:nvSpPr>
          <p:cNvPr id="18435" name="Rectangle 1"/>
          <p:cNvSpPr/>
          <p:nvPr/>
        </p:nvSpPr>
        <p:spPr>
          <a:xfrm>
            <a:off x="791210" y="1790700"/>
            <a:ext cx="7245985" cy="2861310"/>
          </a:xfrm>
          <a:prstGeom prst="rect">
            <a:avLst/>
          </a:prstGeom>
          <a:noFill/>
          <a:ln w="9525">
            <a:noFill/>
          </a:ln>
        </p:spPr>
        <p:txBody>
          <a:bodyPr wrap="square" anchor="ctr">
            <a:spAutoFit/>
          </a:bodyPr>
          <a:lstStyle/>
          <a:p>
            <a:pPr>
              <a:lnSpc>
                <a:spcPct val="150000"/>
              </a:lnSpc>
              <a:buFont typeface="Wingdings" panose="05000000000000000000" pitchFamily="2" charset="2"/>
            </a:pPr>
            <a:r>
              <a:rPr lang="zh-CN" altLang="en-US" sz="2400" b="1" kern="0" dirty="0">
                <a:latin typeface="+mn-ea"/>
                <a:ea typeface="+mn-ea"/>
              </a:rPr>
              <a:t>（二）与《湖北省通用安装工程消耗量定额及全费用基价表》的界限划分</a:t>
            </a:r>
          </a:p>
          <a:p>
            <a:pPr>
              <a:lnSpc>
                <a:spcPct val="150000"/>
              </a:lnSpc>
              <a:buFont typeface="Wingdings" panose="05000000000000000000" pitchFamily="2" charset="2"/>
            </a:pPr>
            <a:r>
              <a:rPr sz="2400" b="1" dirty="0">
                <a:latin typeface="+mn-ea"/>
                <a:ea typeface="+mn-ea"/>
              </a:rPr>
              <a:t>    </a:t>
            </a:r>
            <a:r>
              <a:rPr lang="zh-CN" altLang="en-US" sz="2400" b="1" kern="0" dirty="0">
                <a:latin typeface="+mn-ea"/>
                <a:ea typeface="+mn-ea"/>
              </a:rPr>
              <a:t>本册定额与《湖北省通用安装工程消耗量定额及全费用基价表》相关项目的界限划分是以路灯系统与城市供电系统相交为界，界限以内执行本册定额。</a:t>
            </a:r>
            <a:endParaRPr sz="2400" b="1" dirty="0">
              <a:latin typeface="+mn-ea"/>
              <a:ea typeface="+mn-ea"/>
            </a:endParaRPr>
          </a:p>
        </p:txBody>
      </p:sp>
    </p:spTree>
  </p:cSld>
  <p:clrMapOvr>
    <a:masterClrMapping/>
  </p:clrMapOvr>
  <p:transition spd="med">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4494213" y="1936750"/>
            <a:ext cx="3727450" cy="695325"/>
          </a:xfrm>
        </p:spPr>
        <p:txBody>
          <a:bodyPr lIns="92075" tIns="46037" rIns="92075" bIns="46037" anchor="ctr"/>
          <a:lstStyle/>
          <a:p>
            <a:pPr algn="r" eaLnBrk="1" hangingPunct="1">
              <a:buClr>
                <a:schemeClr val="folHlink"/>
              </a:buClr>
              <a:buFont typeface="Wingdings" pitchFamily="2" charset="2"/>
              <a:buNone/>
            </a:pPr>
            <a:r>
              <a:rPr lang="zh-CN" altLang="en-US" sz="3600" b="1">
                <a:solidFill>
                  <a:srgbClr val="000000"/>
                </a:solidFill>
                <a:sym typeface="方正小标宋简体" charset="-122"/>
              </a:rPr>
              <a:t>第九册 钢筋工程</a:t>
            </a:r>
            <a:endParaRPr lang="zh-CN" altLang="en-US" sz="3600" b="1">
              <a:sym typeface="方正小标宋简体" charset="-122"/>
            </a:endParaRPr>
          </a:p>
        </p:txBody>
      </p:sp>
      <p:sp>
        <p:nvSpPr>
          <p:cNvPr id="14339" name="Rectangle 4"/>
          <p:cNvSpPr>
            <a:spLocks noChangeArrowheads="1"/>
          </p:cNvSpPr>
          <p:nvPr/>
        </p:nvSpPr>
        <p:spPr bwMode="auto">
          <a:xfrm>
            <a:off x="5054600" y="2878138"/>
            <a:ext cx="3167063" cy="644525"/>
          </a:xfrm>
          <a:prstGeom prst="rect">
            <a:avLst/>
          </a:prstGeom>
          <a:noFill/>
          <a:ln w="9525">
            <a:noFill/>
            <a:miter lim="800000"/>
            <a:headEnd/>
            <a:tailEnd/>
          </a:ln>
        </p:spPr>
        <p:txBody>
          <a:bodyPr>
            <a:spAutoFit/>
          </a:bodyPr>
          <a:lstStyle/>
          <a:p>
            <a:pPr eaLnBrk="0" hangingPunct="0"/>
            <a:r>
              <a:rPr lang="zh-CN" altLang="en-US" sz="3600" b="1">
                <a:solidFill>
                  <a:srgbClr val="000000"/>
                </a:solidFill>
                <a:latin typeface="宋体" pitchFamily="2" charset="-122"/>
              </a:rPr>
              <a:t>宣贯交底资料</a:t>
            </a:r>
            <a:endParaRPr lang="zh-CN" altLang="en-US">
              <a:latin typeface="宋体" pitchFamily="2" charset="-122"/>
            </a:endParaRPr>
          </a:p>
        </p:txBody>
      </p:sp>
      <p:sp>
        <p:nvSpPr>
          <p:cNvPr id="14340" name="Rectangle 2"/>
          <p:cNvSpPr>
            <a:spLocks noGrp="1" noChangeArrowheads="1"/>
          </p:cNvSpPr>
          <p:nvPr/>
        </p:nvSpPr>
        <p:spPr bwMode="auto">
          <a:xfrm>
            <a:off x="904875" y="981075"/>
            <a:ext cx="8239125"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en-US" altLang="zh-CN" sz="2800" b="1">
                <a:latin typeface="宋体" pitchFamily="2" charset="-122"/>
              </a:rPr>
              <a:t>《湖北省市政工程消耗量定额及全费用基价表》</a:t>
            </a:r>
          </a:p>
        </p:txBody>
      </p:sp>
    </p:spTree>
  </p:cSld>
  <p:clrMapOvr>
    <a:masterClrMapping/>
  </p:clrMapOvr>
  <p:transition spd="med">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一、定额内容</a:t>
            </a:r>
          </a:p>
        </p:txBody>
      </p:sp>
      <p:sp>
        <p:nvSpPr>
          <p:cNvPr id="16387" name="Rectangle 89"/>
          <p:cNvSpPr>
            <a:spLocks noChangeArrowheads="1"/>
          </p:cNvSpPr>
          <p:nvPr/>
        </p:nvSpPr>
        <p:spPr bwMode="auto">
          <a:xfrm>
            <a:off x="541338" y="1954542"/>
            <a:ext cx="8062912" cy="1113766"/>
          </a:xfrm>
          <a:prstGeom prst="rect">
            <a:avLst/>
          </a:prstGeom>
          <a:noFill/>
          <a:ln w="9525">
            <a:noFill/>
            <a:miter lim="800000"/>
            <a:headEnd/>
            <a:tailEnd/>
          </a:ln>
        </p:spPr>
        <p:txBody>
          <a:bodyPr anchor="ctr">
            <a:spAutoFit/>
          </a:bodyPr>
          <a:lstStyle/>
          <a:p>
            <a:pPr indent="266700">
              <a:lnSpc>
                <a:spcPct val="150000"/>
              </a:lnSpc>
            </a:pPr>
            <a:r>
              <a:rPr lang="en-US" altLang="zh-CN" sz="2400" b="1" dirty="0">
                <a:latin typeface="方正楷体_GBK" pitchFamily="1" charset="-122"/>
                <a:ea typeface="方正楷体_GBK" pitchFamily="1" charset="-122"/>
              </a:rPr>
              <a:t>  </a:t>
            </a:r>
            <a:r>
              <a:rPr lang="zh-CN" altLang="en-US" sz="2400" b="1" dirty="0">
                <a:latin typeface="宋体" pitchFamily="2" charset="-122"/>
              </a:rPr>
              <a:t>本册定额包括普通钢筋、预应力钢筋、钢筋运输，共</a:t>
            </a:r>
            <a:r>
              <a:rPr lang="en-US" altLang="zh-CN" sz="2400" b="1" dirty="0">
                <a:latin typeface="宋体" pitchFamily="2" charset="-122"/>
              </a:rPr>
              <a:t>3</a:t>
            </a:r>
            <a:r>
              <a:rPr lang="zh-CN" altLang="en-US" sz="2400" b="1" dirty="0">
                <a:latin typeface="宋体" pitchFamily="2" charset="-122"/>
              </a:rPr>
              <a:t>章6节92个子目。具体章节划分见下表：</a:t>
            </a:r>
          </a:p>
        </p:txBody>
      </p:sp>
      <p:graphicFrame>
        <p:nvGraphicFramePr>
          <p:cNvPr id="2" name="表格 1"/>
          <p:cNvGraphicFramePr>
            <a:graphicFrameLocks noGrp="1"/>
          </p:cNvGraphicFramePr>
          <p:nvPr/>
        </p:nvGraphicFramePr>
        <p:xfrm>
          <a:off x="541338" y="3346450"/>
          <a:ext cx="7656512" cy="2540001"/>
        </p:xfrm>
        <a:graphic>
          <a:graphicData uri="http://schemas.openxmlformats.org/drawingml/2006/table">
            <a:tbl>
              <a:tblPr/>
              <a:tblGrid>
                <a:gridCol w="788987">
                  <a:extLst>
                    <a:ext uri="{9D8B030D-6E8A-4147-A177-3AD203B41FA5}">
                      <a16:colId xmlns:a16="http://schemas.microsoft.com/office/drawing/2014/main" xmlns="" val="20000"/>
                    </a:ext>
                  </a:extLst>
                </a:gridCol>
                <a:gridCol w="3973513">
                  <a:extLst>
                    <a:ext uri="{9D8B030D-6E8A-4147-A177-3AD203B41FA5}">
                      <a16:colId xmlns:a16="http://schemas.microsoft.com/office/drawing/2014/main" xmlns="" val="20001"/>
                    </a:ext>
                  </a:extLst>
                </a:gridCol>
                <a:gridCol w="2894012">
                  <a:extLst>
                    <a:ext uri="{9D8B030D-6E8A-4147-A177-3AD203B41FA5}">
                      <a16:colId xmlns:a16="http://schemas.microsoft.com/office/drawing/2014/main" xmlns="" val="20002"/>
                    </a:ext>
                  </a:extLst>
                </a:gridCol>
              </a:tblGrid>
              <a:tr h="517525">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章</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名称</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子目个数</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63550">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普通钢筋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33400">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预应力钢筋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47688">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钢筋运输</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77838">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endPar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endParaRP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合计</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en-US" altLang="zh-CN"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92</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Tree>
  </p:cSld>
  <p:clrMapOvr>
    <a:masterClrMapping/>
  </p:clrMapOvr>
  <p:transition spd="med">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sym typeface="方正小标宋简体" charset="-122"/>
              </a:rPr>
              <a:t>二、适用范围</a:t>
            </a:r>
          </a:p>
        </p:txBody>
      </p:sp>
      <p:sp>
        <p:nvSpPr>
          <p:cNvPr id="18435" name="Rectangle 1"/>
          <p:cNvSpPr/>
          <p:nvPr/>
        </p:nvSpPr>
        <p:spPr>
          <a:xfrm>
            <a:off x="684213" y="2263775"/>
            <a:ext cx="7872412" cy="2122488"/>
          </a:xfrm>
          <a:prstGeom prst="rect">
            <a:avLst/>
          </a:prstGeom>
          <a:noFill/>
          <a:ln w="9525">
            <a:noFill/>
          </a:ln>
        </p:spPr>
        <p:txBody>
          <a:bodyPr anchor="ctr">
            <a:spAutoFit/>
          </a:bodyPr>
          <a:lstStyle/>
          <a:p>
            <a:pPr>
              <a:lnSpc>
                <a:spcPct val="150000"/>
              </a:lnSpc>
              <a:buClr>
                <a:srgbClr val="00B050"/>
              </a:buClr>
              <a:buFont typeface="Wingdings" panose="05000000000000000000" pitchFamily="2" charset="2"/>
              <a:buNone/>
              <a:defRPr/>
            </a:pPr>
            <a:r>
              <a:rPr lang="en-US" altLang="zh-CN" b="1" noProof="1">
                <a:latin typeface="+mn-lt"/>
                <a:ea typeface="+mn-lt"/>
                <a:sym typeface="宋体" panose="02010600030101010101" pitchFamily="2" charset="-122"/>
              </a:rPr>
              <a:t>    </a:t>
            </a:r>
            <a:r>
              <a:rPr lang="zh-CN" altLang="en-US" sz="2400" b="1" dirty="0">
                <a:latin typeface="+mn-lt"/>
                <a:ea typeface="+mn-lt"/>
              </a:rPr>
              <a:t>本册定额适用于城乡范围内新建、改建和扩建</a:t>
            </a:r>
            <a:r>
              <a:rPr lang="zh-CN" altLang="en-US" sz="2400" b="1" kern="0" noProof="1">
                <a:latin typeface="+mn-lt"/>
                <a:ea typeface="+mn-lt"/>
                <a:cs typeface="+mn-ea"/>
                <a:sym typeface="宋体" panose="02010600030101010101" pitchFamily="2" charset="-122"/>
              </a:rPr>
              <a:t>的道路、桥涵、市政管网、水处理及生活垃圾处理、隧道中的现浇构件、预制构件钢筋工程。</a:t>
            </a:r>
          </a:p>
          <a:p>
            <a:pPr indent="266700">
              <a:lnSpc>
                <a:spcPct val="120000"/>
              </a:lnSpc>
              <a:defRPr/>
            </a:pPr>
            <a:endParaRPr lang="zh-CN" altLang="en-US" b="1" noProof="1"/>
          </a:p>
        </p:txBody>
      </p:sp>
    </p:spTree>
  </p:cSld>
  <p:clrMapOvr>
    <a:masterClrMapping/>
  </p:clrMapOvr>
  <p:transition spd="med">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三、定额变化情况</a:t>
            </a:r>
          </a:p>
        </p:txBody>
      </p:sp>
      <p:graphicFrame>
        <p:nvGraphicFramePr>
          <p:cNvPr id="2" name="表格 1"/>
          <p:cNvGraphicFramePr>
            <a:graphicFrameLocks noGrp="1"/>
          </p:cNvGraphicFramePr>
          <p:nvPr/>
        </p:nvGraphicFramePr>
        <p:xfrm>
          <a:off x="539750" y="2781300"/>
          <a:ext cx="8061325" cy="3715705"/>
        </p:xfrm>
        <a:graphic>
          <a:graphicData uri="http://schemas.openxmlformats.org/drawingml/2006/table">
            <a:tbl>
              <a:tblPr/>
              <a:tblGrid>
                <a:gridCol w="561975">
                  <a:extLst>
                    <a:ext uri="{9D8B030D-6E8A-4147-A177-3AD203B41FA5}">
                      <a16:colId xmlns:a16="http://schemas.microsoft.com/office/drawing/2014/main" xmlns="" val="20000"/>
                    </a:ext>
                  </a:extLst>
                </a:gridCol>
                <a:gridCol w="3536950">
                  <a:extLst>
                    <a:ext uri="{9D8B030D-6E8A-4147-A177-3AD203B41FA5}">
                      <a16:colId xmlns:a16="http://schemas.microsoft.com/office/drawing/2014/main" xmlns="" val="20001"/>
                    </a:ext>
                  </a:extLst>
                </a:gridCol>
                <a:gridCol w="1358900">
                  <a:extLst>
                    <a:ext uri="{9D8B030D-6E8A-4147-A177-3AD203B41FA5}">
                      <a16:colId xmlns:a16="http://schemas.microsoft.com/office/drawing/2014/main" xmlns="" val="20002"/>
                    </a:ext>
                  </a:extLst>
                </a:gridCol>
                <a:gridCol w="1309688">
                  <a:extLst>
                    <a:ext uri="{9D8B030D-6E8A-4147-A177-3AD203B41FA5}">
                      <a16:colId xmlns:a16="http://schemas.microsoft.com/office/drawing/2014/main" xmlns="" val="20003"/>
                    </a:ext>
                  </a:extLst>
                </a:gridCol>
                <a:gridCol w="1293812">
                  <a:extLst>
                    <a:ext uri="{9D8B030D-6E8A-4147-A177-3AD203B41FA5}">
                      <a16:colId xmlns:a16="http://schemas.microsoft.com/office/drawing/2014/main" xmlns="" val="20004"/>
                    </a:ext>
                  </a:extLst>
                </a:gridCol>
              </a:tblGrid>
              <a:tr h="215900">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章</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名称</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新定额子目</a:t>
                      </a:r>
                    </a:p>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数量</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现行定额子目数量</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增减子目    </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66713">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普通钢筋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0</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93700">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预应力钢筋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0</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01625">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钢筋运输</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0</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52425">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四</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预埋铁件制作、安装</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0</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39725">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五</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非预应力钢筋制作、安装</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0</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47</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-47</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66713">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六</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先张法预应力钢筋制作、安装</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0</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27025">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七</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后张法预应力钢筋制作、安装</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0</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18</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-18</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39725">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八</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桥涵护岸工程型钢制作、安装</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0</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79413">
                <a:tc gridSpan="2">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合  计</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92</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79</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en-US" altLang="zh-CN"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a:t>
                      </a: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13</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bl>
          </a:graphicData>
        </a:graphic>
      </p:graphicFrame>
      <p:sp>
        <p:nvSpPr>
          <p:cNvPr id="21574" name="Rectangle 89"/>
          <p:cNvSpPr>
            <a:spLocks noChangeArrowheads="1"/>
          </p:cNvSpPr>
          <p:nvPr/>
        </p:nvSpPr>
        <p:spPr bwMode="auto">
          <a:xfrm>
            <a:off x="468313" y="2149475"/>
            <a:ext cx="4089400" cy="560388"/>
          </a:xfrm>
          <a:prstGeom prst="rect">
            <a:avLst/>
          </a:prstGeom>
          <a:noFill/>
          <a:ln w="9525">
            <a:noFill/>
            <a:miter lim="800000"/>
            <a:headEnd/>
            <a:tailEnd/>
          </a:ln>
        </p:spPr>
        <p:txBody>
          <a:bodyPr anchor="ctr">
            <a:spAutoFit/>
          </a:bodyPr>
          <a:lstStyle/>
          <a:p>
            <a:pPr indent="266700">
              <a:lnSpc>
                <a:spcPct val="150000"/>
              </a:lnSpc>
            </a:pPr>
            <a:r>
              <a:rPr lang="zh-CN" altLang="en-US" sz="2400" b="1">
                <a:latin typeface="宋体" pitchFamily="2" charset="-122"/>
              </a:rPr>
              <a:t>（一）</a:t>
            </a:r>
            <a:r>
              <a:rPr lang="zh-CN" altLang="zh-CN" sz="2400" b="1">
                <a:latin typeface="宋体" pitchFamily="2" charset="-122"/>
              </a:rPr>
              <a:t>定额</a:t>
            </a:r>
            <a:r>
              <a:rPr lang="zh-CN" altLang="en-US" sz="2400" b="1">
                <a:latin typeface="宋体" pitchFamily="2" charset="-122"/>
              </a:rPr>
              <a:t>数量</a:t>
            </a:r>
            <a:r>
              <a:rPr lang="zh-CN" altLang="zh-CN" sz="2400" b="1">
                <a:latin typeface="宋体" pitchFamily="2" charset="-122"/>
              </a:rPr>
              <a:t>变化</a:t>
            </a:r>
          </a:p>
        </p:txBody>
      </p:sp>
    </p:spTree>
  </p:cSld>
  <p:clrMapOvr>
    <a:masterClrMapping/>
  </p:clrMapOvr>
  <p:transition spd="med">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887413" y="1054100"/>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三、定额变化情况</a:t>
            </a:r>
            <a:endParaRPr lang="zh-CN" altLang="en-US" sz="3200" b="1" dirty="0">
              <a:sym typeface="方正小标宋简体" charset="-122"/>
            </a:endParaRPr>
          </a:p>
        </p:txBody>
      </p:sp>
      <p:sp>
        <p:nvSpPr>
          <p:cNvPr id="22531" name="Rectangle 3"/>
          <p:cNvSpPr>
            <a:spLocks noGrp="1" noChangeArrowheads="1"/>
          </p:cNvSpPr>
          <p:nvPr>
            <p:ph type="subTitle" idx="1"/>
          </p:nvPr>
        </p:nvSpPr>
        <p:spPr>
          <a:xfrm>
            <a:off x="755650" y="3141663"/>
            <a:ext cx="7918450" cy="3094037"/>
          </a:xfrm>
        </p:spPr>
        <p:txBody>
          <a:bodyPr lIns="182562" tIns="46037" rIns="182562" bIns="46037"/>
          <a:lstStyle/>
          <a:p>
            <a:pPr algn="l">
              <a:lnSpc>
                <a:spcPct val="150000"/>
              </a:lnSpc>
              <a:spcBef>
                <a:spcPct val="0"/>
              </a:spcBef>
            </a:pPr>
            <a:r>
              <a:rPr lang="zh-CN" altLang="en-US" sz="2400" b="1"/>
              <a:t>    本册定额在《市政工程消耗量定额》(ZYA 1-31-2015)、《湖北省市政工程消耗量定额及统一基价表》(2008年)的基础上，结合本省实际情况进行修编的。与《湖北省市政工程消耗量定额及统一基价表》(2008年)相比，各章项目设置主要变化详见下表：</a:t>
            </a:r>
            <a:endParaRPr lang="zh-CN" altLang="zh-CN" sz="2400" b="1"/>
          </a:p>
          <a:p>
            <a:pPr algn="l" eaLnBrk="1" hangingPunct="1">
              <a:spcAft>
                <a:spcPts val="1200"/>
              </a:spcAft>
            </a:pP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endParaRPr lang="en-US" altLang="zh-CN" sz="1800" b="1">
              <a:latin typeface="方正小标宋简体" charset="-122"/>
              <a:ea typeface="方正小标宋简体" charset="-122"/>
              <a:sym typeface="方正小标宋简体" charset="-122"/>
            </a:endParaRPr>
          </a:p>
          <a:p>
            <a:pPr algn="l" eaLnBrk="1" hangingPunct="1">
              <a:spcAft>
                <a:spcPts val="1200"/>
              </a:spcAft>
            </a:pPr>
            <a:endParaRPr lang="zh-CN" altLang="zh-CN" sz="1800" b="1"/>
          </a:p>
          <a:p>
            <a:pPr algn="l" eaLnBrk="1" hangingPunct="1">
              <a:spcAft>
                <a:spcPts val="1200"/>
              </a:spcAft>
            </a:pPr>
            <a:endParaRPr lang="zh-CN" altLang="en-US" sz="1800" b="1">
              <a:latin typeface="方正小标宋简体" charset="-122"/>
              <a:ea typeface="方正小标宋简体" charset="-122"/>
              <a:sym typeface="方正小标宋简体" charset="-122"/>
            </a:endParaRPr>
          </a:p>
        </p:txBody>
      </p:sp>
      <p:sp>
        <p:nvSpPr>
          <p:cNvPr id="22532" name="Rectangle 1"/>
          <p:cNvSpPr>
            <a:spLocks noChangeArrowheads="1"/>
          </p:cNvSpPr>
          <p:nvPr/>
        </p:nvSpPr>
        <p:spPr bwMode="auto">
          <a:xfrm>
            <a:off x="539750" y="2486025"/>
            <a:ext cx="4711700" cy="477838"/>
          </a:xfrm>
          <a:prstGeom prst="rect">
            <a:avLst/>
          </a:prstGeom>
          <a:noFill/>
          <a:ln w="9525">
            <a:noFill/>
            <a:miter lim="800000"/>
            <a:headEnd/>
            <a:tailEnd/>
          </a:ln>
        </p:spPr>
        <p:txBody>
          <a:bodyPr anchor="ctr">
            <a:spAutoFit/>
          </a:bodyPr>
          <a:lstStyle/>
          <a:p>
            <a:pPr>
              <a:lnSpc>
                <a:spcPct val="120000"/>
              </a:lnSpc>
              <a:buClr>
                <a:srgbClr val="00B050"/>
              </a:buClr>
              <a:buFont typeface="Wingdings" pitchFamily="2" charset="2"/>
              <a:buNone/>
            </a:pPr>
            <a:r>
              <a:rPr lang="zh-CN" altLang="en-US" sz="2400" b="1">
                <a:latin typeface="宋体" pitchFamily="2" charset="-122"/>
                <a:sym typeface="宋体" pitchFamily="2" charset="-122"/>
              </a:rPr>
              <a:t> （二）项目设置变化情况</a:t>
            </a:r>
          </a:p>
        </p:txBody>
      </p:sp>
    </p:spTree>
  </p:cSld>
  <p:clrMapOvr>
    <a:masterClrMapping/>
  </p:clrMapOvr>
  <p:transition spd="med">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三、定额变化情况</a:t>
            </a:r>
            <a:endParaRPr lang="zh-CN" altLang="en-US" sz="3200" b="1" dirty="0">
              <a:solidFill>
                <a:schemeClr val="tx2"/>
              </a:solidFill>
              <a:latin typeface="宋体" pitchFamily="2" charset="-122"/>
            </a:endParaRPr>
          </a:p>
        </p:txBody>
      </p:sp>
      <p:graphicFrame>
        <p:nvGraphicFramePr>
          <p:cNvPr id="2" name="表格 -1"/>
          <p:cNvGraphicFramePr>
            <a:graphicFrameLocks noGrp="1"/>
          </p:cNvGraphicFramePr>
          <p:nvPr/>
        </p:nvGraphicFramePr>
        <p:xfrm>
          <a:off x="539750" y="2633663"/>
          <a:ext cx="8250238" cy="4047808"/>
        </p:xfrm>
        <a:graphic>
          <a:graphicData uri="http://schemas.openxmlformats.org/drawingml/2006/table">
            <a:tbl>
              <a:tblPr/>
              <a:tblGrid>
                <a:gridCol w="698500">
                  <a:extLst>
                    <a:ext uri="{9D8B030D-6E8A-4147-A177-3AD203B41FA5}">
                      <a16:colId xmlns:a16="http://schemas.microsoft.com/office/drawing/2014/main" xmlns="" val="20000"/>
                    </a:ext>
                  </a:extLst>
                </a:gridCol>
                <a:gridCol w="1152525">
                  <a:extLst>
                    <a:ext uri="{9D8B030D-6E8A-4147-A177-3AD203B41FA5}">
                      <a16:colId xmlns:a16="http://schemas.microsoft.com/office/drawing/2014/main" xmlns="" val="20001"/>
                    </a:ext>
                  </a:extLst>
                </a:gridCol>
                <a:gridCol w="4613275">
                  <a:extLst>
                    <a:ext uri="{9D8B030D-6E8A-4147-A177-3AD203B41FA5}">
                      <a16:colId xmlns:a16="http://schemas.microsoft.com/office/drawing/2014/main" xmlns="" val="20002"/>
                    </a:ext>
                  </a:extLst>
                </a:gridCol>
                <a:gridCol w="1785938">
                  <a:extLst>
                    <a:ext uri="{9D8B030D-6E8A-4147-A177-3AD203B41FA5}">
                      <a16:colId xmlns:a16="http://schemas.microsoft.com/office/drawing/2014/main" xmlns="" val="20003"/>
                    </a:ext>
                  </a:extLst>
                </a:gridCol>
              </a:tblGrid>
              <a:tr h="349250">
                <a:tc rowSpan="2">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序号</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章节项目</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变化情况（项目内容及子目个数）</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xmlns="" val="10000"/>
                  </a:ext>
                </a:extLst>
              </a:tr>
              <a:tr h="349250">
                <a:tc vMerge="1">
                  <a:txBody>
                    <a:bodyPr/>
                    <a:lstStyle/>
                    <a:p>
                      <a:endParaRPr lang="zh-CN" altLang="en-US"/>
                    </a:p>
                  </a:txBody>
                  <a:tcPr/>
                </a:tc>
                <a:tc vMerge="1">
                  <a:txBody>
                    <a:bodyPr/>
                    <a:lstStyle/>
                    <a:p>
                      <a:endParaRPr lang="zh-CN" altLang="en-US"/>
                    </a:p>
                  </a:txBody>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增加项目</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删减项目</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49275">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普通钢筋</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49250">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圆钢</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结合市场，圆钢、带肋钢筋、冷轧扭钢筋按规格类型进行项目设置</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49250">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带肋钢筋</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49250">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3</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冷轧扭钢筋</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1395413">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箍筋、钢筋笼及其他</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灌注桩钢筋笼按圆钢及带肋钢筋分别设置新增灌注桩钢筋笼吊焊1项新增地下连续墙钢筋笼安放35m以上子目1项结合市场，箍筋钢筋按规格类型进行项目设置</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0" rtl="0" eaLnBrk="1" fontAlgn="base" latinLnBrk="0" hangingPunct="1">
                        <a:lnSpc>
                          <a:spcPct val="100000"/>
                        </a:lnSpc>
                        <a:spcBef>
                          <a:spcPct val="0"/>
                        </a:spcBef>
                        <a:spcAft>
                          <a:spcPct val="0"/>
                        </a:spcAft>
                        <a:buClrTx/>
                        <a:buSzPct val="60000"/>
                        <a:buFont typeface="Arial" pitchFamily="34" charset="0"/>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bl>
          </a:graphicData>
        </a:graphic>
      </p:graphicFrame>
      <p:sp>
        <p:nvSpPr>
          <p:cNvPr id="23594" name="Rectangle 1"/>
          <p:cNvSpPr>
            <a:spLocks noChangeArrowheads="1"/>
          </p:cNvSpPr>
          <p:nvPr/>
        </p:nvSpPr>
        <p:spPr bwMode="auto">
          <a:xfrm>
            <a:off x="1017588" y="1935469"/>
            <a:ext cx="4711700" cy="540725"/>
          </a:xfrm>
          <a:prstGeom prst="rect">
            <a:avLst/>
          </a:prstGeom>
          <a:noFill/>
          <a:ln w="9525">
            <a:noFill/>
            <a:miter lim="800000"/>
            <a:headEnd/>
            <a:tailEnd/>
          </a:ln>
        </p:spPr>
        <p:txBody>
          <a:bodyPr anchor="ctr">
            <a:spAutoFit/>
          </a:bodyPr>
          <a:lstStyle/>
          <a:p>
            <a:pPr>
              <a:lnSpc>
                <a:spcPct val="120000"/>
              </a:lnSpc>
              <a:buClr>
                <a:srgbClr val="00B050"/>
              </a:buClr>
              <a:buFont typeface="Wingdings" pitchFamily="2" charset="2"/>
              <a:buNone/>
            </a:pPr>
            <a:r>
              <a:rPr lang="zh-CN" altLang="en-US" sz="2800" b="1" dirty="0">
                <a:latin typeface="宋体" pitchFamily="2" charset="-122"/>
                <a:sym typeface="宋体" pitchFamily="2" charset="-122"/>
              </a:rPr>
              <a:t> </a:t>
            </a:r>
            <a:r>
              <a:rPr lang="zh-CN" altLang="en-US" sz="2400" b="1" dirty="0">
                <a:latin typeface="宋体" pitchFamily="2" charset="-122"/>
                <a:sym typeface="宋体" pitchFamily="2" charset="-122"/>
              </a:rPr>
              <a:t>第一章 普通钢筋</a:t>
            </a: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000100" y="1928802"/>
          <a:ext cx="7286676" cy="4071966"/>
        </p:xfrm>
        <a:graphic>
          <a:graphicData uri="http://schemas.openxmlformats.org/drawingml/2006/table">
            <a:tbl>
              <a:tblPr/>
              <a:tblGrid>
                <a:gridCol w="1880433">
                  <a:extLst>
                    <a:ext uri="{9D8B030D-6E8A-4147-A177-3AD203B41FA5}">
                      <a16:colId xmlns:a16="http://schemas.microsoft.com/office/drawing/2014/main" xmlns="" val="20000"/>
                    </a:ext>
                  </a:extLst>
                </a:gridCol>
                <a:gridCol w="2977352">
                  <a:extLst>
                    <a:ext uri="{9D8B030D-6E8A-4147-A177-3AD203B41FA5}">
                      <a16:colId xmlns:a16="http://schemas.microsoft.com/office/drawing/2014/main" xmlns="" val="20001"/>
                    </a:ext>
                  </a:extLst>
                </a:gridCol>
                <a:gridCol w="1175270">
                  <a:extLst>
                    <a:ext uri="{9D8B030D-6E8A-4147-A177-3AD203B41FA5}">
                      <a16:colId xmlns:a16="http://schemas.microsoft.com/office/drawing/2014/main" xmlns="" val="20002"/>
                    </a:ext>
                  </a:extLst>
                </a:gridCol>
                <a:gridCol w="1253621">
                  <a:extLst>
                    <a:ext uri="{9D8B030D-6E8A-4147-A177-3AD203B41FA5}">
                      <a16:colId xmlns:a16="http://schemas.microsoft.com/office/drawing/2014/main" xmlns="" val="20003"/>
                    </a:ext>
                  </a:extLst>
                </a:gridCol>
              </a:tblGrid>
              <a:tr h="706441">
                <a:tc gridSpan="4">
                  <a:txBody>
                    <a:bodyPr/>
                    <a:lstStyle/>
                    <a:p>
                      <a:pPr algn="ctr">
                        <a:lnSpc>
                          <a:spcPct val="115000"/>
                        </a:lnSpc>
                        <a:spcAft>
                          <a:spcPts val="0"/>
                        </a:spcAft>
                      </a:pPr>
                      <a:r>
                        <a:rPr lang="zh-CN" sz="2400" b="1" kern="0" dirty="0">
                          <a:solidFill>
                            <a:srgbClr val="000000"/>
                          </a:solidFill>
                          <a:latin typeface="宋体" pitchFamily="2" charset="-122"/>
                          <a:ea typeface="宋体" pitchFamily="2" charset="-122"/>
                          <a:cs typeface="宋体" panose="02010600030101010101" pitchFamily="2" charset="-122"/>
                        </a:rPr>
                        <a:t>人工权重取定表</a:t>
                      </a:r>
                      <a:endParaRPr lang="zh-CN" sz="2400" b="1" kern="100" dirty="0">
                        <a:latin typeface="宋体" pitchFamily="2" charset="-122"/>
                        <a:ea typeface="宋体" pitchFamily="2" charset="-122"/>
                        <a:cs typeface="Times New Roman" panose="02020603050405020304"/>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0"/>
                  </a:ext>
                </a:extLst>
              </a:tr>
              <a:tr h="435322">
                <a:tc>
                  <a:txBody>
                    <a:bodyPr/>
                    <a:lstStyle/>
                    <a:p>
                      <a:pPr algn="ctr">
                        <a:lnSpc>
                          <a:spcPct val="100000"/>
                        </a:lnSpc>
                        <a:spcAft>
                          <a:spcPts val="0"/>
                        </a:spcAft>
                      </a:pPr>
                      <a:r>
                        <a:rPr lang="zh-CN" sz="1800" b="1" kern="0" dirty="0">
                          <a:solidFill>
                            <a:srgbClr val="000000"/>
                          </a:solidFill>
                          <a:latin typeface="宋体" pitchFamily="2" charset="-122"/>
                          <a:ea typeface="宋体" pitchFamily="2" charset="-122"/>
                          <a:cs typeface="宋体" panose="02010600030101010101" pitchFamily="2" charset="-122"/>
                        </a:rPr>
                        <a:t>册</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0" dirty="0">
                          <a:solidFill>
                            <a:srgbClr val="000000"/>
                          </a:solidFill>
                          <a:latin typeface="宋体" pitchFamily="2" charset="-122"/>
                          <a:ea typeface="宋体" pitchFamily="2" charset="-122"/>
                          <a:cs typeface="宋体" panose="02010600030101010101" pitchFamily="2" charset="-122"/>
                        </a:rPr>
                        <a:t>章节名称</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0" dirty="0">
                          <a:solidFill>
                            <a:srgbClr val="000000"/>
                          </a:solidFill>
                          <a:latin typeface="宋体" pitchFamily="2" charset="-122"/>
                          <a:ea typeface="宋体" pitchFamily="2" charset="-122"/>
                          <a:cs typeface="宋体" panose="02010600030101010101" pitchFamily="2" charset="-122"/>
                        </a:rPr>
                        <a:t>普工</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b="1" kern="0" dirty="0">
                          <a:solidFill>
                            <a:srgbClr val="000000"/>
                          </a:solidFill>
                          <a:latin typeface="宋体" pitchFamily="2" charset="-122"/>
                          <a:ea typeface="宋体" pitchFamily="2" charset="-122"/>
                          <a:cs typeface="宋体" panose="02010600030101010101" pitchFamily="2" charset="-122"/>
                        </a:rPr>
                        <a:t>技工</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637826">
                <a:tc rowSpan="5">
                  <a:txBody>
                    <a:bodyPr/>
                    <a:lstStyle/>
                    <a:p>
                      <a:pPr algn="ctr">
                        <a:lnSpc>
                          <a:spcPct val="100000"/>
                        </a:lnSpc>
                        <a:spcAft>
                          <a:spcPts val="0"/>
                        </a:spcAft>
                      </a:pPr>
                      <a:r>
                        <a:rPr lang="zh-CN" altLang="en-US" sz="1800" b="1" kern="0" dirty="0">
                          <a:solidFill>
                            <a:srgbClr val="000000"/>
                          </a:solidFill>
                          <a:latin typeface="宋体" pitchFamily="2" charset="-122"/>
                          <a:ea typeface="宋体" pitchFamily="2" charset="-122"/>
                          <a:cs typeface="宋体" panose="02010600030101010101" pitchFamily="2" charset="-122"/>
                        </a:rPr>
                        <a:t>第二册</a:t>
                      </a:r>
                      <a:endParaRPr lang="en-US" altLang="zh-CN" sz="1800" b="1" kern="0" dirty="0">
                        <a:solidFill>
                          <a:srgbClr val="000000"/>
                        </a:solidFill>
                        <a:latin typeface="宋体" pitchFamily="2" charset="-122"/>
                        <a:ea typeface="宋体" pitchFamily="2" charset="-122"/>
                        <a:cs typeface="宋体" panose="02010600030101010101" pitchFamily="2" charset="-122"/>
                      </a:endParaRPr>
                    </a:p>
                    <a:p>
                      <a:pPr algn="ctr">
                        <a:lnSpc>
                          <a:spcPct val="100000"/>
                        </a:lnSpc>
                        <a:spcAft>
                          <a:spcPts val="0"/>
                        </a:spcAft>
                      </a:pPr>
                      <a:r>
                        <a:rPr lang="zh-CN" altLang="en-US" sz="1800" b="1" kern="0" dirty="0">
                          <a:solidFill>
                            <a:srgbClr val="000000"/>
                          </a:solidFill>
                          <a:latin typeface="宋体" pitchFamily="2" charset="-122"/>
                          <a:ea typeface="宋体" pitchFamily="2" charset="-122"/>
                          <a:cs typeface="宋体" panose="02010600030101010101" pitchFamily="2" charset="-122"/>
                        </a:rPr>
                        <a:t>道路</a:t>
                      </a:r>
                      <a:r>
                        <a:rPr lang="zh-CN" sz="1800" b="1" kern="0" dirty="0">
                          <a:solidFill>
                            <a:srgbClr val="000000"/>
                          </a:solidFill>
                          <a:latin typeface="宋体" pitchFamily="2" charset="-122"/>
                          <a:ea typeface="宋体" pitchFamily="2" charset="-122"/>
                          <a:cs typeface="宋体" panose="02010600030101010101" pitchFamily="2" charset="-122"/>
                        </a:rPr>
                        <a:t>工程</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altLang="zh-CN" sz="1800" b="1" kern="0" dirty="0">
                          <a:latin typeface="宋体" pitchFamily="2" charset="-122"/>
                          <a:ea typeface="宋体" pitchFamily="2" charset="-122"/>
                          <a:cs typeface="宋体" panose="02010600030101010101" pitchFamily="2" charset="-122"/>
                        </a:rPr>
                        <a:t>第一章 </a:t>
                      </a:r>
                      <a:r>
                        <a:rPr lang="zh-CN" altLang="en-US" sz="1800" b="1" kern="0" dirty="0">
                          <a:latin typeface="宋体" pitchFamily="2" charset="-122"/>
                          <a:ea typeface="宋体" pitchFamily="2" charset="-122"/>
                          <a:cs typeface="宋体" panose="02010600030101010101" pitchFamily="2" charset="-122"/>
                        </a:rPr>
                        <a:t>路基处理</a:t>
                      </a:r>
                      <a:endParaRPr lang="zh-CN" alt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latin typeface="宋体" pitchFamily="2" charset="-122"/>
                          <a:ea typeface="宋体" pitchFamily="2" charset="-122"/>
                          <a:cs typeface="宋体" panose="02010600030101010101" pitchFamily="2" charset="-122"/>
                        </a:rPr>
                        <a:t>63%</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latin typeface="宋体" pitchFamily="2" charset="-122"/>
                          <a:ea typeface="宋体" pitchFamily="2" charset="-122"/>
                          <a:cs typeface="宋体" panose="02010600030101010101" pitchFamily="2" charset="-122"/>
                        </a:rPr>
                        <a:t>37%</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545540">
                <a:tc vMerge="1">
                  <a:txBody>
                    <a:bodyPr/>
                    <a:lstStyle/>
                    <a:p>
                      <a:endParaRPr lang="zh-CN"/>
                    </a:p>
                  </a:txBody>
                  <a:tcPr/>
                </a:tc>
                <a:tc>
                  <a:txBody>
                    <a:bodyPr/>
                    <a:lstStyle/>
                    <a:p>
                      <a:pPr algn="l">
                        <a:lnSpc>
                          <a:spcPct val="100000"/>
                        </a:lnSpc>
                        <a:spcAft>
                          <a:spcPts val="0"/>
                        </a:spcAft>
                      </a:pPr>
                      <a:r>
                        <a:rPr lang="zh-CN" altLang="zh-CN" sz="1800" b="1" kern="0" dirty="0">
                          <a:solidFill>
                            <a:srgbClr val="000000"/>
                          </a:solidFill>
                          <a:latin typeface="宋体" pitchFamily="2" charset="-122"/>
                          <a:ea typeface="宋体" pitchFamily="2" charset="-122"/>
                          <a:cs typeface="宋体" panose="02010600030101010101" pitchFamily="2" charset="-122"/>
                        </a:rPr>
                        <a:t>第二章 </a:t>
                      </a:r>
                      <a:r>
                        <a:rPr lang="zh-CN" altLang="en-US" sz="1800" b="1" kern="0" dirty="0">
                          <a:solidFill>
                            <a:srgbClr val="000000"/>
                          </a:solidFill>
                          <a:latin typeface="宋体" pitchFamily="2" charset="-122"/>
                          <a:ea typeface="宋体" pitchFamily="2" charset="-122"/>
                          <a:cs typeface="宋体" panose="02010600030101010101" pitchFamily="2" charset="-122"/>
                        </a:rPr>
                        <a:t>道路基层</a:t>
                      </a:r>
                      <a:endParaRPr lang="zh-CN" alt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latin typeface="宋体" pitchFamily="2" charset="-122"/>
                          <a:ea typeface="宋体" pitchFamily="2" charset="-122"/>
                          <a:cs typeface="宋体" panose="02010600030101010101" pitchFamily="2" charset="-122"/>
                        </a:rPr>
                        <a:t>50%</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solidFill>
                            <a:srgbClr val="000000"/>
                          </a:solidFill>
                          <a:latin typeface="宋体" pitchFamily="2" charset="-122"/>
                          <a:ea typeface="宋体" pitchFamily="2" charset="-122"/>
                          <a:cs typeface="宋体" panose="02010600030101010101" pitchFamily="2" charset="-122"/>
                        </a:rPr>
                        <a:t>50%</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623474">
                <a:tc vMerge="1">
                  <a:txBody>
                    <a:bodyPr/>
                    <a:lstStyle/>
                    <a:p>
                      <a:endParaRPr lang="zh-CN"/>
                    </a:p>
                  </a:txBody>
                  <a:tcPr/>
                </a:tc>
                <a:tc>
                  <a:txBody>
                    <a:bodyPr/>
                    <a:lstStyle/>
                    <a:p>
                      <a:pPr algn="l">
                        <a:lnSpc>
                          <a:spcPct val="100000"/>
                        </a:lnSpc>
                        <a:spcAft>
                          <a:spcPts val="0"/>
                        </a:spcAft>
                      </a:pPr>
                      <a:r>
                        <a:rPr lang="zh-CN" altLang="en-US" sz="1800" b="1" kern="0" dirty="0">
                          <a:solidFill>
                            <a:srgbClr val="000000"/>
                          </a:solidFill>
                          <a:latin typeface="宋体" pitchFamily="2" charset="-122"/>
                          <a:ea typeface="宋体" pitchFamily="2" charset="-122"/>
                          <a:cs typeface="宋体" panose="02010600030101010101" pitchFamily="2" charset="-122"/>
                        </a:rPr>
                        <a:t>第三章 道路面层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latin typeface="宋体" pitchFamily="2" charset="-122"/>
                          <a:ea typeface="宋体" pitchFamily="2" charset="-122"/>
                          <a:cs typeface="宋体" panose="02010600030101010101" pitchFamily="2" charset="-122"/>
                        </a:rPr>
                        <a:t>36%</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solidFill>
                            <a:srgbClr val="000000"/>
                          </a:solidFill>
                          <a:latin typeface="宋体" pitchFamily="2" charset="-122"/>
                          <a:ea typeface="宋体" pitchFamily="2" charset="-122"/>
                          <a:cs typeface="宋体" panose="02010600030101010101" pitchFamily="2" charset="-122"/>
                        </a:rPr>
                        <a:t>64%</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545540">
                <a:tc vMerge="1">
                  <a:txBody>
                    <a:bodyPr/>
                    <a:lstStyle/>
                    <a:p>
                      <a:endParaRPr lang="zh-CN"/>
                    </a:p>
                  </a:txBody>
                  <a:tcPr/>
                </a:tc>
                <a:tc>
                  <a:txBody>
                    <a:bodyPr/>
                    <a:lstStyle/>
                    <a:p>
                      <a:pPr algn="l">
                        <a:lnSpc>
                          <a:spcPct val="100000"/>
                        </a:lnSpc>
                        <a:spcAft>
                          <a:spcPts val="0"/>
                        </a:spcAft>
                      </a:pPr>
                      <a:r>
                        <a:rPr lang="zh-CN" altLang="en-US" sz="1800" b="1" kern="0" dirty="0">
                          <a:solidFill>
                            <a:srgbClr val="000000"/>
                          </a:solidFill>
                          <a:latin typeface="宋体" pitchFamily="2" charset="-122"/>
                          <a:ea typeface="宋体" pitchFamily="2" charset="-122"/>
                          <a:cs typeface="宋体" panose="02010600030101010101" pitchFamily="2" charset="-122"/>
                        </a:rPr>
                        <a:t>第四章 人行道及其他</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latin typeface="宋体" pitchFamily="2" charset="-122"/>
                          <a:ea typeface="宋体" pitchFamily="2" charset="-122"/>
                          <a:cs typeface="宋体" panose="02010600030101010101" pitchFamily="2" charset="-122"/>
                        </a:rPr>
                        <a:t>43%</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solidFill>
                            <a:srgbClr val="000000"/>
                          </a:solidFill>
                          <a:latin typeface="宋体" pitchFamily="2" charset="-122"/>
                          <a:ea typeface="宋体" pitchFamily="2" charset="-122"/>
                          <a:cs typeface="宋体" panose="02010600030101010101" pitchFamily="2" charset="-122"/>
                        </a:rPr>
                        <a:t>57%</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577823">
                <a:tc vMerge="1">
                  <a:txBody>
                    <a:bodyPr/>
                    <a:lstStyle/>
                    <a:p>
                      <a:endParaRPr lang="zh-CN"/>
                    </a:p>
                  </a:txBody>
                  <a:tcPr/>
                </a:tc>
                <a:tc>
                  <a:txBody>
                    <a:bodyPr/>
                    <a:lstStyle/>
                    <a:p>
                      <a:pPr algn="l">
                        <a:lnSpc>
                          <a:spcPct val="100000"/>
                        </a:lnSpc>
                        <a:spcAft>
                          <a:spcPts val="0"/>
                        </a:spcAft>
                      </a:pPr>
                      <a:r>
                        <a:rPr lang="zh-CN" altLang="zh-CN" sz="1800" b="1" kern="0" dirty="0">
                          <a:solidFill>
                            <a:srgbClr val="000000"/>
                          </a:solidFill>
                          <a:latin typeface="宋体" pitchFamily="2" charset="-122"/>
                          <a:ea typeface="宋体" pitchFamily="2" charset="-122"/>
                          <a:cs typeface="宋体" panose="02010600030101010101" pitchFamily="2" charset="-122"/>
                        </a:rPr>
                        <a:t>第</a:t>
                      </a:r>
                      <a:r>
                        <a:rPr lang="zh-CN" altLang="en-US" sz="1800" b="1" kern="0" dirty="0">
                          <a:solidFill>
                            <a:srgbClr val="000000"/>
                          </a:solidFill>
                          <a:latin typeface="宋体" pitchFamily="2" charset="-122"/>
                          <a:ea typeface="宋体" pitchFamily="2" charset="-122"/>
                          <a:cs typeface="宋体" panose="02010600030101010101" pitchFamily="2" charset="-122"/>
                        </a:rPr>
                        <a:t>五章 交通管理设施</a:t>
                      </a:r>
                      <a:endParaRPr lang="zh-CN" alt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latin typeface="宋体" pitchFamily="2" charset="-122"/>
                          <a:ea typeface="宋体" pitchFamily="2" charset="-122"/>
                          <a:cs typeface="宋体" panose="02010600030101010101" pitchFamily="2" charset="-122"/>
                        </a:rPr>
                        <a:t>25%</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b="1" kern="0" dirty="0">
                          <a:solidFill>
                            <a:srgbClr val="000000"/>
                          </a:solidFill>
                          <a:latin typeface="宋体" pitchFamily="2" charset="-122"/>
                          <a:ea typeface="宋体" pitchFamily="2" charset="-122"/>
                          <a:cs typeface="宋体" panose="02010600030101010101" pitchFamily="2" charset="-122"/>
                        </a:rPr>
                        <a:t>75%</a:t>
                      </a:r>
                      <a:endParaRPr lang="zh-CN" sz="1800" b="1" kern="100" dirty="0">
                        <a:latin typeface="宋体" pitchFamily="2" charset="-122"/>
                        <a:ea typeface="宋体"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3" name="Rectangle 2"/>
          <p:cNvSpPr txBox="1">
            <a:spLocks noChangeArrowheads="1"/>
          </p:cNvSpPr>
          <p:nvPr/>
        </p:nvSpPr>
        <p:spPr>
          <a:xfrm>
            <a:off x="827584" y="908720"/>
            <a:ext cx="8316416"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三、定额变化情况</a:t>
            </a:r>
            <a:endParaRPr lang="zh-CN" altLang="en-US" sz="3200" b="1" dirty="0">
              <a:solidFill>
                <a:schemeClr val="tx2"/>
              </a:solidFill>
              <a:latin typeface="宋体" pitchFamily="2" charset="-122"/>
            </a:endParaRPr>
          </a:p>
        </p:txBody>
      </p:sp>
      <p:graphicFrame>
        <p:nvGraphicFramePr>
          <p:cNvPr id="2" name="表格 -1"/>
          <p:cNvGraphicFramePr>
            <a:graphicFrameLocks noGrp="1"/>
          </p:cNvGraphicFramePr>
          <p:nvPr/>
        </p:nvGraphicFramePr>
        <p:xfrm>
          <a:off x="468313" y="2190750"/>
          <a:ext cx="8154987" cy="4396105"/>
        </p:xfrm>
        <a:graphic>
          <a:graphicData uri="http://schemas.openxmlformats.org/drawingml/2006/table">
            <a:tbl>
              <a:tblPr/>
              <a:tblGrid>
                <a:gridCol w="904875">
                  <a:extLst>
                    <a:ext uri="{9D8B030D-6E8A-4147-A177-3AD203B41FA5}">
                      <a16:colId xmlns:a16="http://schemas.microsoft.com/office/drawing/2014/main" xmlns="" val="20000"/>
                    </a:ext>
                  </a:extLst>
                </a:gridCol>
                <a:gridCol w="2062162">
                  <a:extLst>
                    <a:ext uri="{9D8B030D-6E8A-4147-A177-3AD203B41FA5}">
                      <a16:colId xmlns:a16="http://schemas.microsoft.com/office/drawing/2014/main" xmlns="" val="20001"/>
                    </a:ext>
                  </a:extLst>
                </a:gridCol>
                <a:gridCol w="3090863">
                  <a:extLst>
                    <a:ext uri="{9D8B030D-6E8A-4147-A177-3AD203B41FA5}">
                      <a16:colId xmlns:a16="http://schemas.microsoft.com/office/drawing/2014/main" xmlns="" val="20002"/>
                    </a:ext>
                  </a:extLst>
                </a:gridCol>
                <a:gridCol w="2097087">
                  <a:extLst>
                    <a:ext uri="{9D8B030D-6E8A-4147-A177-3AD203B41FA5}">
                      <a16:colId xmlns:a16="http://schemas.microsoft.com/office/drawing/2014/main" xmlns="" val="20003"/>
                    </a:ext>
                  </a:extLst>
                </a:gridCol>
              </a:tblGrid>
              <a:tr h="346075">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序号</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章节项目</a:t>
                      </a:r>
                    </a:p>
                  </a:txBody>
                  <a:tcPr marL="45720" marR="457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变化情况（项目内容及子目个数）</a:t>
                      </a:r>
                    </a:p>
                  </a:txBody>
                  <a:tcPr marL="45720" marR="45720" anchor="ctr" horzOverflow="overflow">
                    <a:lnL w="12700"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xmlns="" val="10000"/>
                  </a:ext>
                </a:extLst>
              </a:tr>
              <a:tr h="346075">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增加项目</a:t>
                      </a:r>
                    </a:p>
                  </a:txBody>
                  <a:tcPr marL="45720" marR="45720" anchor="ctr" horzOverflow="overflow">
                    <a:lnL w="12700"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删减项目</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46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钢筋连接</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46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电渣压力焊</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新增电渣压力焊接头2项</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06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套筒连接</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新增钢筋挤压套筒连接接头4项、直螺纹套筒接头子目4项</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46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铁件、拉杆、植筋</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46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铁件</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460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桥梁拉杆</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606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3</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路面传力杆及拉杆</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路传力杆按带套筒及不带套筒分别设置，新增路面拉杆1项</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5556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植筋增加费</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新增植筋增加费11项</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bl>
          </a:graphicData>
        </a:graphic>
      </p:graphicFrame>
    </p:spTree>
  </p:cSld>
  <p:clrMapOvr>
    <a:masterClrMapping/>
  </p:clrMapOvr>
  <p:transition spd="med">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887413" y="1054100"/>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三、定额变化情况</a:t>
            </a:r>
            <a:endParaRPr lang="zh-CN" altLang="en-US" sz="3200" b="1" dirty="0">
              <a:sym typeface="方正小标宋简体" charset="-122"/>
            </a:endParaRPr>
          </a:p>
        </p:txBody>
      </p:sp>
      <p:sp>
        <p:nvSpPr>
          <p:cNvPr id="25603" name="Rectangle 3"/>
          <p:cNvSpPr>
            <a:spLocks noGrp="1" noChangeArrowheads="1"/>
          </p:cNvSpPr>
          <p:nvPr>
            <p:ph type="subTitle" idx="1"/>
          </p:nvPr>
        </p:nvSpPr>
        <p:spPr>
          <a:xfrm>
            <a:off x="762000" y="1828800"/>
            <a:ext cx="7918450" cy="3040063"/>
          </a:xfrm>
        </p:spPr>
        <p:txBody>
          <a:bodyPr lIns="182562" tIns="46037" rIns="182562" bIns="46037"/>
          <a:lstStyle/>
          <a:p>
            <a:pPr algn="l">
              <a:lnSpc>
                <a:spcPct val="150000"/>
              </a:lnSpc>
              <a:spcBef>
                <a:spcPct val="0"/>
              </a:spcBef>
            </a:pPr>
            <a:r>
              <a:rPr lang="zh-CN" altLang="en-US" sz="2400" b="1"/>
              <a:t>第二章 预应力钢筋</a:t>
            </a:r>
          </a:p>
          <a:p>
            <a:pPr algn="l" eaLnBrk="1" hangingPunct="1">
              <a:lnSpc>
                <a:spcPct val="150000"/>
              </a:lnSpc>
              <a:spcBef>
                <a:spcPct val="0"/>
              </a:spcBef>
              <a:spcAft>
                <a:spcPts val="1200"/>
              </a:spcAft>
            </a:pP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endParaRPr lang="en-US" altLang="zh-CN" sz="1800" b="1">
              <a:latin typeface="方正小标宋简体" charset="-122"/>
              <a:ea typeface="方正小标宋简体" charset="-122"/>
              <a:sym typeface="方正小标宋简体" charset="-122"/>
            </a:endParaRPr>
          </a:p>
          <a:p>
            <a:pPr algn="l" eaLnBrk="1" hangingPunct="1">
              <a:spcAft>
                <a:spcPts val="1200"/>
              </a:spcAft>
            </a:pPr>
            <a:endParaRPr lang="zh-CN" altLang="zh-CN" sz="1800" b="1"/>
          </a:p>
          <a:p>
            <a:pPr algn="l" eaLnBrk="1" hangingPunct="1">
              <a:spcAft>
                <a:spcPts val="1200"/>
              </a:spcAft>
            </a:pPr>
            <a:endParaRPr lang="zh-CN" altLang="en-US" sz="1800" b="1">
              <a:latin typeface="方正小标宋简体" charset="-122"/>
              <a:ea typeface="方正小标宋简体" charset="-122"/>
              <a:sym typeface="方正小标宋简体" charset="-122"/>
            </a:endParaRPr>
          </a:p>
        </p:txBody>
      </p:sp>
      <p:graphicFrame>
        <p:nvGraphicFramePr>
          <p:cNvPr id="2" name="表格 -1"/>
          <p:cNvGraphicFramePr>
            <a:graphicFrameLocks noGrp="1"/>
          </p:cNvGraphicFramePr>
          <p:nvPr/>
        </p:nvGraphicFramePr>
        <p:xfrm>
          <a:off x="611188" y="2451100"/>
          <a:ext cx="7920037" cy="4284984"/>
        </p:xfrm>
        <a:graphic>
          <a:graphicData uri="http://schemas.openxmlformats.org/drawingml/2006/table">
            <a:tbl>
              <a:tblPr/>
              <a:tblGrid>
                <a:gridCol w="738187">
                  <a:extLst>
                    <a:ext uri="{9D8B030D-6E8A-4147-A177-3AD203B41FA5}">
                      <a16:colId xmlns:a16="http://schemas.microsoft.com/office/drawing/2014/main" xmlns="" val="20000"/>
                    </a:ext>
                  </a:extLst>
                </a:gridCol>
                <a:gridCol w="1822450">
                  <a:extLst>
                    <a:ext uri="{9D8B030D-6E8A-4147-A177-3AD203B41FA5}">
                      <a16:colId xmlns:a16="http://schemas.microsoft.com/office/drawing/2014/main" xmlns="" val="20001"/>
                    </a:ext>
                  </a:extLst>
                </a:gridCol>
                <a:gridCol w="2801938">
                  <a:extLst>
                    <a:ext uri="{9D8B030D-6E8A-4147-A177-3AD203B41FA5}">
                      <a16:colId xmlns:a16="http://schemas.microsoft.com/office/drawing/2014/main" xmlns="" val="20002"/>
                    </a:ext>
                  </a:extLst>
                </a:gridCol>
                <a:gridCol w="2557462">
                  <a:extLst>
                    <a:ext uri="{9D8B030D-6E8A-4147-A177-3AD203B41FA5}">
                      <a16:colId xmlns:a16="http://schemas.microsoft.com/office/drawing/2014/main" xmlns="" val="20003"/>
                    </a:ext>
                  </a:extLst>
                </a:gridCol>
              </a:tblGrid>
              <a:tr h="37465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序号</a:t>
                      </a:r>
                    </a:p>
                  </a:txBody>
                  <a:tcPr marL="0" marR="0" marT="0" marB="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章节项目</a:t>
                      </a:r>
                    </a:p>
                  </a:txBody>
                  <a:tcPr marL="0" marR="0" marT="0" marB="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项目内容及子目个数</a:t>
                      </a:r>
                    </a:p>
                  </a:txBody>
                  <a:tcPr marL="0" marR="0" marT="0" marB="1" anchor="ctr" horzOverflow="overflow">
                    <a:lnL w="12700"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xmlns="" val="10000"/>
                  </a:ext>
                </a:extLst>
              </a:tr>
              <a:tr h="45085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增加项目</a:t>
                      </a:r>
                    </a:p>
                  </a:txBody>
                  <a:tcPr marL="0" marR="0" marT="0" marB="1" anchor="ctr" horzOverflow="overflow">
                    <a:lnL w="12700"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删减项目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31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低合金预应力钢筋</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74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先张法</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结合市场，先张法、后张预应力钢筋按规格类型进行项目设置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36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后张法</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31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3</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临时钢丝束拆除</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558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预应力钢绞线</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孔道成型、钢绞线制安</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钢绞线制安按有粘结、无粘结分别列项</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431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张拉、端头封闭</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将张拉及端头封闭单独列项，新增3项</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bl>
          </a:graphicData>
        </a:graphic>
      </p:graphicFrame>
    </p:spTree>
  </p:cSld>
  <p:clrMapOvr>
    <a:masterClrMapping/>
  </p:clrMapOvr>
  <p:transition spd="med">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887413" y="1054100"/>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三、定额变化情况</a:t>
            </a:r>
            <a:endParaRPr lang="zh-CN" altLang="en-US" sz="3200" b="1" dirty="0">
              <a:sym typeface="方正小标宋简体" charset="-122"/>
            </a:endParaRPr>
          </a:p>
        </p:txBody>
      </p:sp>
      <p:sp>
        <p:nvSpPr>
          <p:cNvPr id="26627" name="Rectangle 3"/>
          <p:cNvSpPr>
            <a:spLocks noGrp="1" noChangeArrowheads="1"/>
          </p:cNvSpPr>
          <p:nvPr>
            <p:ph type="subTitle" idx="1"/>
          </p:nvPr>
        </p:nvSpPr>
        <p:spPr>
          <a:xfrm>
            <a:off x="612775" y="1998663"/>
            <a:ext cx="7918450" cy="1868487"/>
          </a:xfrm>
        </p:spPr>
        <p:txBody>
          <a:bodyPr lIns="182562" tIns="46037" rIns="182562" bIns="46037"/>
          <a:lstStyle/>
          <a:p>
            <a:pPr algn="l">
              <a:lnSpc>
                <a:spcPct val="125000"/>
              </a:lnSpc>
            </a:pPr>
            <a:r>
              <a:rPr lang="zh-CN" altLang="en-US" sz="2400" b="1"/>
              <a:t>第三章 钢筋运输</a:t>
            </a:r>
          </a:p>
          <a:p>
            <a:pPr algn="l">
              <a:lnSpc>
                <a:spcPct val="125000"/>
              </a:lnSpc>
            </a:pPr>
            <a:endParaRPr lang="zh-CN" altLang="zh-CN" sz="2400" b="1"/>
          </a:p>
          <a:p>
            <a:pPr algn="l" eaLnBrk="1" hangingPunct="1">
              <a:spcAft>
                <a:spcPts val="1200"/>
              </a:spcAft>
            </a:pP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endParaRPr lang="en-US" altLang="zh-CN" sz="1800" b="1">
              <a:latin typeface="方正小标宋简体" charset="-122"/>
              <a:ea typeface="方正小标宋简体" charset="-122"/>
              <a:sym typeface="方正小标宋简体" charset="-122"/>
            </a:endParaRPr>
          </a:p>
          <a:p>
            <a:pPr algn="l" eaLnBrk="1" hangingPunct="1">
              <a:spcAft>
                <a:spcPts val="1200"/>
              </a:spcAft>
            </a:pPr>
            <a:endParaRPr lang="zh-CN" altLang="zh-CN" sz="1800" b="1"/>
          </a:p>
          <a:p>
            <a:pPr algn="l" eaLnBrk="1" hangingPunct="1">
              <a:spcAft>
                <a:spcPts val="1200"/>
              </a:spcAft>
            </a:pPr>
            <a:endParaRPr lang="zh-CN" altLang="en-US" sz="1800" b="1">
              <a:latin typeface="方正小标宋简体" charset="-122"/>
              <a:ea typeface="方正小标宋简体" charset="-122"/>
              <a:sym typeface="方正小标宋简体" charset="-122"/>
            </a:endParaRPr>
          </a:p>
        </p:txBody>
      </p:sp>
      <p:graphicFrame>
        <p:nvGraphicFramePr>
          <p:cNvPr id="2" name="表格 -1"/>
          <p:cNvGraphicFramePr/>
          <p:nvPr/>
        </p:nvGraphicFramePr>
        <p:xfrm>
          <a:off x="428625" y="2763838"/>
          <a:ext cx="7724775" cy="1330960"/>
        </p:xfrm>
        <a:graphic>
          <a:graphicData uri="http://schemas.openxmlformats.org/drawingml/2006/table">
            <a:tbl>
              <a:tblPr firstRow="1" bandRow="1">
                <a:tableStyleId>{5940675A-B579-460E-94D1-54222C63F5DA}</a:tableStyleId>
              </a:tblPr>
              <a:tblGrid>
                <a:gridCol w="1092835">
                  <a:extLst>
                    <a:ext uri="{9D8B030D-6E8A-4147-A177-3AD203B41FA5}">
                      <a16:colId xmlns:a16="http://schemas.microsoft.com/office/drawing/2014/main" xmlns="" val="20000"/>
                    </a:ext>
                  </a:extLst>
                </a:gridCol>
                <a:gridCol w="1760855">
                  <a:extLst>
                    <a:ext uri="{9D8B030D-6E8A-4147-A177-3AD203B41FA5}">
                      <a16:colId xmlns:a16="http://schemas.microsoft.com/office/drawing/2014/main" xmlns="" val="20001"/>
                    </a:ext>
                  </a:extLst>
                </a:gridCol>
                <a:gridCol w="3021330">
                  <a:extLst>
                    <a:ext uri="{9D8B030D-6E8A-4147-A177-3AD203B41FA5}">
                      <a16:colId xmlns:a16="http://schemas.microsoft.com/office/drawing/2014/main" xmlns="" val="20002"/>
                    </a:ext>
                  </a:extLst>
                </a:gridCol>
                <a:gridCol w="1849755">
                  <a:extLst>
                    <a:ext uri="{9D8B030D-6E8A-4147-A177-3AD203B41FA5}">
                      <a16:colId xmlns:a16="http://schemas.microsoft.com/office/drawing/2014/main" xmlns="" val="20003"/>
                    </a:ext>
                  </a:extLst>
                </a:gridCol>
              </a:tblGrid>
              <a:tr h="374015">
                <a:tc rowSpan="2">
                  <a:txBody>
                    <a:bodyPr/>
                    <a:lstStyle/>
                    <a:p>
                      <a:pPr indent="0" algn="ctr">
                        <a:buNone/>
                      </a:pPr>
                      <a:r>
                        <a:rPr lang="zh-CN" altLang="en-US" sz="1800" b="1" dirty="0">
                          <a:ln>
                            <a:noFill/>
                          </a:ln>
                          <a:effectLst/>
                          <a:ea typeface="+mn-lt"/>
                        </a:rPr>
                        <a:t>序号</a:t>
                      </a: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indent="0" algn="ctr">
                        <a:buNone/>
                      </a:pPr>
                      <a:r>
                        <a:rPr lang="zh-CN" altLang="en-US" sz="1800" b="1" dirty="0">
                          <a:ln>
                            <a:noFill/>
                          </a:ln>
                          <a:effectLst/>
                          <a:ea typeface="+mn-lt"/>
                        </a:rPr>
                        <a:t>章节项目</a:t>
                      </a: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indent="0" algn="ctr">
                        <a:buNone/>
                      </a:pPr>
                      <a:r>
                        <a:rPr lang="zh-CN" altLang="en-US" sz="1800" b="1">
                          <a:ln>
                            <a:noFill/>
                          </a:ln>
                          <a:effectLst/>
                          <a:ea typeface="+mn-lt"/>
                        </a:rPr>
                        <a:t>项目内容及子目个数</a:t>
                      </a:r>
                    </a:p>
                  </a:txBody>
                  <a:tcPr marL="0" marR="0" marT="0" marB="1" anchor="ctr">
                    <a:lnL w="12700" cap="flat" cmpd="sng" algn="ctr">
                      <a:solidFill>
                        <a:schemeClr val="tx1"/>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xmlns="" val="10000"/>
                  </a:ext>
                </a:extLst>
              </a:tr>
              <a:tr h="36703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cap="flat">
                      <a:noFill/>
                    </a:lnB>
                  </a:tcPr>
                </a:tc>
                <a:tc vMerge="1">
                  <a:txBody>
                    <a:bodyPr/>
                    <a:lstStyle/>
                    <a:p>
                      <a:endParaRPr lang="zh-CN"/>
                    </a:p>
                  </a:txBody>
                  <a:tcP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cap="flat">
                      <a:noFill/>
                    </a:lnB>
                  </a:tcPr>
                </a:tc>
                <a:tc>
                  <a:txBody>
                    <a:bodyPr/>
                    <a:lstStyle/>
                    <a:p>
                      <a:pPr indent="0" algn="ctr">
                        <a:buNone/>
                      </a:pPr>
                      <a:r>
                        <a:rPr lang="zh-CN" altLang="en-US" sz="1800" b="1" dirty="0">
                          <a:ln>
                            <a:noFill/>
                          </a:ln>
                          <a:effectLst/>
                          <a:ea typeface="+mn-lt"/>
                        </a:rPr>
                        <a:t>增加项目</a:t>
                      </a:r>
                    </a:p>
                  </a:txBody>
                  <a:tcPr marL="0" marR="0" marT="0" marB="1" anchor="ctr">
                    <a:lnL w="12700" cap="flat" cmpd="sng" algn="ctr">
                      <a:solidFill>
                        <a:schemeClr val="tx1"/>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a:ln>
                            <a:noFill/>
                          </a:ln>
                          <a:effectLst/>
                          <a:ea typeface="+mn-lt"/>
                        </a:rPr>
                        <a:t>删减项目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9915">
                <a:tc>
                  <a:txBody>
                    <a:bodyPr/>
                    <a:lstStyle/>
                    <a:p>
                      <a:pPr indent="0" algn="ctr">
                        <a:buNone/>
                      </a:pPr>
                      <a:r>
                        <a:rPr lang="zh-CN" altLang="en-US" sz="1800" b="1">
                          <a:ln>
                            <a:noFill/>
                          </a:ln>
                          <a:effectLst/>
                          <a:ea typeface="+mn-lt"/>
                        </a:rPr>
                        <a:t>一</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水平及垂直运输</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新增场外运输2项、垂直运输1项</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dirty="0">
                          <a:ln>
                            <a:noFill/>
                          </a:ln>
                          <a:effectLst/>
                          <a:ea typeface="+mn-lt"/>
                        </a:rPr>
                        <a:t>-</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Tree>
  </p:cSld>
  <p:clrMapOvr>
    <a:masterClrMapping/>
  </p:clrMapOvr>
  <p:transition spd="med">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4494213" y="1936750"/>
            <a:ext cx="3727450" cy="695325"/>
          </a:xfrm>
        </p:spPr>
        <p:txBody>
          <a:bodyPr lIns="92075" tIns="46037" rIns="92075" bIns="46037" anchor="ctr"/>
          <a:lstStyle/>
          <a:p>
            <a:pPr algn="r" eaLnBrk="1" hangingPunct="1">
              <a:buClr>
                <a:schemeClr val="folHlink"/>
              </a:buClr>
              <a:buFont typeface="Wingdings" pitchFamily="2" charset="2"/>
              <a:buNone/>
            </a:pPr>
            <a:r>
              <a:rPr lang="zh-CN" altLang="en-US" sz="3600" b="1">
                <a:solidFill>
                  <a:srgbClr val="000000"/>
                </a:solidFill>
                <a:sym typeface="方正小标宋简体" charset="-122"/>
              </a:rPr>
              <a:t>第十册 拆除工程</a:t>
            </a:r>
          </a:p>
        </p:txBody>
      </p:sp>
      <p:sp>
        <p:nvSpPr>
          <p:cNvPr id="14339" name="Rectangle 4"/>
          <p:cNvSpPr>
            <a:spLocks noChangeArrowheads="1"/>
          </p:cNvSpPr>
          <p:nvPr/>
        </p:nvSpPr>
        <p:spPr bwMode="auto">
          <a:xfrm>
            <a:off x="5054600" y="2878138"/>
            <a:ext cx="3167063" cy="644525"/>
          </a:xfrm>
          <a:prstGeom prst="rect">
            <a:avLst/>
          </a:prstGeom>
          <a:noFill/>
          <a:ln w="9525">
            <a:noFill/>
            <a:miter lim="800000"/>
            <a:headEnd/>
            <a:tailEnd/>
          </a:ln>
        </p:spPr>
        <p:txBody>
          <a:bodyPr>
            <a:spAutoFit/>
          </a:bodyPr>
          <a:lstStyle/>
          <a:p>
            <a:pPr eaLnBrk="0" hangingPunct="0"/>
            <a:r>
              <a:rPr lang="zh-CN" altLang="en-US" sz="3600" b="1">
                <a:solidFill>
                  <a:srgbClr val="000000"/>
                </a:solidFill>
                <a:latin typeface="宋体" pitchFamily="2" charset="-122"/>
              </a:rPr>
              <a:t>宣贯交底资料</a:t>
            </a:r>
            <a:endParaRPr lang="zh-CN" altLang="en-US">
              <a:latin typeface="宋体" pitchFamily="2" charset="-122"/>
            </a:endParaRPr>
          </a:p>
        </p:txBody>
      </p:sp>
      <p:sp>
        <p:nvSpPr>
          <p:cNvPr id="14340" name="Rectangle 2"/>
          <p:cNvSpPr>
            <a:spLocks noGrp="1" noChangeArrowheads="1"/>
          </p:cNvSpPr>
          <p:nvPr/>
        </p:nvSpPr>
        <p:spPr bwMode="auto">
          <a:xfrm>
            <a:off x="800100" y="1020763"/>
            <a:ext cx="8239125"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en-US" altLang="zh-CN" sz="2800" b="1">
                <a:latin typeface="宋体" pitchFamily="2" charset="-122"/>
              </a:rPr>
              <a:t>《</a:t>
            </a:r>
            <a:r>
              <a:rPr lang="zh-CN" altLang="en-US" sz="2800" b="1">
                <a:latin typeface="宋体" pitchFamily="2" charset="-122"/>
              </a:rPr>
              <a:t>湖北省市政工程消耗量定额及全费用基价表</a:t>
            </a:r>
            <a:r>
              <a:rPr lang="en-US" altLang="zh-CN" sz="2800" b="1">
                <a:latin typeface="宋体" pitchFamily="2" charset="-122"/>
              </a:rPr>
              <a:t>》</a:t>
            </a:r>
            <a:endParaRPr lang="zh-CN" altLang="en-US" sz="2800" b="1">
              <a:solidFill>
                <a:schemeClr val="tx2"/>
              </a:solidFill>
              <a:latin typeface="宋体" pitchFamily="2" charset="-122"/>
            </a:endParaRPr>
          </a:p>
        </p:txBody>
      </p:sp>
    </p:spTree>
  </p:cSld>
  <p:clrMapOvr>
    <a:masterClrMapping/>
  </p:clrMapOvr>
  <p:transition spd="med">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a:t>一、概况</a:t>
            </a:r>
          </a:p>
        </p:txBody>
      </p:sp>
      <p:sp>
        <p:nvSpPr>
          <p:cNvPr id="16387" name="Rectangle 89"/>
          <p:cNvSpPr>
            <a:spLocks noChangeArrowheads="1"/>
          </p:cNvSpPr>
          <p:nvPr/>
        </p:nvSpPr>
        <p:spPr bwMode="auto">
          <a:xfrm>
            <a:off x="541338" y="1795463"/>
            <a:ext cx="8062912" cy="2308225"/>
          </a:xfrm>
          <a:prstGeom prst="rect">
            <a:avLst/>
          </a:prstGeom>
          <a:noFill/>
          <a:ln w="9525">
            <a:noFill/>
            <a:miter lim="800000"/>
            <a:headEnd/>
            <a:tailEnd/>
          </a:ln>
        </p:spPr>
        <p:txBody>
          <a:bodyPr anchor="ctr">
            <a:spAutoFit/>
          </a:bodyPr>
          <a:lstStyle/>
          <a:p>
            <a:pPr indent="266700">
              <a:lnSpc>
                <a:spcPct val="150000"/>
              </a:lnSpc>
            </a:pPr>
            <a:r>
              <a:rPr lang="en-US" altLang="zh-CN" sz="2400" b="1" dirty="0">
                <a:latin typeface="宋体" pitchFamily="2" charset="-122"/>
              </a:rPr>
              <a:t>  </a:t>
            </a:r>
            <a:r>
              <a:rPr lang="zh-CN" altLang="en-US" sz="2400" b="1" dirty="0">
                <a:latin typeface="宋体" pitchFamily="2" charset="-122"/>
              </a:rPr>
              <a:t>本册定额包括拆除旧路、拆除人行道、拆除预制侧缘石、拆除混凝土管道、拆除金属管道、拆除砖石构筑物、拆除混凝土障碍物、伐树、挖树蔸、路面凿毛、路面铣刨机铣刨路面共</a:t>
            </a:r>
            <a:r>
              <a:rPr lang="en-US" altLang="zh-CN" sz="2400" b="1" dirty="0">
                <a:latin typeface="宋体" pitchFamily="2" charset="-122"/>
              </a:rPr>
              <a:t>10</a:t>
            </a:r>
            <a:r>
              <a:rPr lang="zh-CN" altLang="en-US" sz="2400" b="1" dirty="0">
                <a:latin typeface="宋体" pitchFamily="2" charset="-122"/>
              </a:rPr>
              <a:t>节</a:t>
            </a:r>
            <a:r>
              <a:rPr lang="en-US" altLang="zh-CN" sz="2400" b="1" dirty="0">
                <a:latin typeface="宋体" pitchFamily="2" charset="-122"/>
              </a:rPr>
              <a:t>87</a:t>
            </a:r>
            <a:r>
              <a:rPr lang="zh-CN" altLang="en-US" sz="2400" b="1" dirty="0">
                <a:latin typeface="宋体" pitchFamily="2" charset="-122"/>
              </a:rPr>
              <a:t>个子目。具体章节划分见下表：</a:t>
            </a:r>
          </a:p>
        </p:txBody>
      </p:sp>
    </p:spTree>
  </p:cSld>
  <p:clrMapOvr>
    <a:masterClrMapping/>
  </p:clrMapOvr>
  <p:transition spd="med">
    <p:fad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二、定额内容</a:t>
            </a:r>
          </a:p>
        </p:txBody>
      </p:sp>
      <p:graphicFrame>
        <p:nvGraphicFramePr>
          <p:cNvPr id="2" name="表格 1"/>
          <p:cNvGraphicFramePr>
            <a:graphicFrameLocks noGrp="1"/>
          </p:cNvGraphicFramePr>
          <p:nvPr/>
        </p:nvGraphicFramePr>
        <p:xfrm>
          <a:off x="1081088" y="1993900"/>
          <a:ext cx="6659562" cy="4479929"/>
        </p:xfrm>
        <a:graphic>
          <a:graphicData uri="http://schemas.openxmlformats.org/drawingml/2006/table">
            <a:tbl>
              <a:tblPr/>
              <a:tblGrid>
                <a:gridCol w="825500">
                  <a:extLst>
                    <a:ext uri="{9D8B030D-6E8A-4147-A177-3AD203B41FA5}">
                      <a16:colId xmlns:a16="http://schemas.microsoft.com/office/drawing/2014/main" xmlns="" val="20000"/>
                    </a:ext>
                  </a:extLst>
                </a:gridCol>
                <a:gridCol w="3594100">
                  <a:extLst>
                    <a:ext uri="{9D8B030D-6E8A-4147-A177-3AD203B41FA5}">
                      <a16:colId xmlns:a16="http://schemas.microsoft.com/office/drawing/2014/main" xmlns="" val="20001"/>
                    </a:ext>
                  </a:extLst>
                </a:gridCol>
                <a:gridCol w="2239962">
                  <a:extLst>
                    <a:ext uri="{9D8B030D-6E8A-4147-A177-3AD203B41FA5}">
                      <a16:colId xmlns:a16="http://schemas.microsoft.com/office/drawing/2014/main" xmlns="" val="20002"/>
                    </a:ext>
                  </a:extLst>
                </a:gridCol>
              </a:tblGrid>
              <a:tr h="331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节</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名称</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子目个数</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317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拆除旧路</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28</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841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拆除人行道</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9</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07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拆除预制侧缘石</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7</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683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四</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拆除混凝土管道</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7</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60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五</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拆除金属管道</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13</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048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六</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拆除砖石构筑物</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3</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436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七</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拆除混凝土障碍物</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5016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八</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伐树、挖树蔸</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8</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九</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路面凿毛</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5</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r h="4238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十</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路面铣刨机铣刨路面</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3</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5718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总 计</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87</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11"/>
                  </a:ext>
                </a:extLst>
              </a:tr>
            </a:tbl>
          </a:graphicData>
        </a:graphic>
      </p:graphicFrame>
    </p:spTree>
  </p:cSld>
  <p:clrMapOvr>
    <a:masterClrMapping/>
  </p:clrMapOvr>
  <p:transition spd="med">
    <p:fad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sym typeface="方正小标宋简体" charset="-122"/>
              </a:rPr>
              <a:t>三、适用范围</a:t>
            </a:r>
          </a:p>
        </p:txBody>
      </p:sp>
      <p:sp>
        <p:nvSpPr>
          <p:cNvPr id="18435" name="Rectangle 1"/>
          <p:cNvSpPr/>
          <p:nvPr/>
        </p:nvSpPr>
        <p:spPr>
          <a:xfrm>
            <a:off x="684213" y="2261587"/>
            <a:ext cx="7872412" cy="2126864"/>
          </a:xfrm>
          <a:prstGeom prst="rect">
            <a:avLst/>
          </a:prstGeom>
          <a:noFill/>
          <a:ln w="9525">
            <a:noFill/>
          </a:ln>
        </p:spPr>
        <p:txBody>
          <a:bodyPr anchor="ctr">
            <a:spAutoFit/>
          </a:bodyPr>
          <a:lstStyle/>
          <a:p>
            <a:pPr>
              <a:lnSpc>
                <a:spcPct val="150000"/>
              </a:lnSpc>
              <a:buClr>
                <a:srgbClr val="00B050"/>
              </a:buClr>
              <a:buFont typeface="Wingdings" panose="05000000000000000000" pitchFamily="2" charset="2"/>
              <a:buNone/>
              <a:defRPr/>
            </a:pPr>
            <a:r>
              <a:rPr lang="en-US" altLang="zh-CN" sz="2400" b="1" noProof="1">
                <a:latin typeface="+mn-lt"/>
                <a:ea typeface="+mn-lt"/>
                <a:sym typeface="宋体" panose="02010600030101010101" pitchFamily="2" charset="-122"/>
              </a:rPr>
              <a:t>    </a:t>
            </a:r>
            <a:r>
              <a:rPr lang="zh-CN" altLang="en-US" sz="2400" b="1" dirty="0">
                <a:latin typeface="+mn-lt"/>
                <a:ea typeface="+mn-lt"/>
              </a:rPr>
              <a:t>本册定额适用于城乡范围内新建、改建和扩建的</a:t>
            </a:r>
            <a:r>
              <a:rPr lang="zh-CN" altLang="en-US" sz="2400" b="1" kern="0" noProof="1">
                <a:latin typeface="+mn-lt"/>
                <a:ea typeface="+mn-lt"/>
                <a:cs typeface="+mn-ea"/>
                <a:sym typeface="宋体" panose="02010600030101010101" pitchFamily="2" charset="-122"/>
              </a:rPr>
              <a:t>道路、桥涵、市政管网、水处理及生活垃圾处理、隧道的拆除工程。</a:t>
            </a:r>
          </a:p>
          <a:p>
            <a:pPr>
              <a:lnSpc>
                <a:spcPct val="150000"/>
              </a:lnSpc>
              <a:defRPr/>
            </a:pPr>
            <a:endParaRPr lang="zh-CN" altLang="en-US" b="1" noProof="1"/>
          </a:p>
        </p:txBody>
      </p:sp>
    </p:spTree>
  </p:cSld>
  <p:clrMapOvr>
    <a:masterClrMapping/>
  </p:clrMapOvr>
  <p:transition spd="med">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887413" y="1054100"/>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四、定额变化情况</a:t>
            </a:r>
            <a:endParaRPr lang="zh-CN" altLang="en-US" sz="3200" b="1" dirty="0">
              <a:sym typeface="方正小标宋简体" charset="-122"/>
            </a:endParaRPr>
          </a:p>
        </p:txBody>
      </p:sp>
      <p:sp>
        <p:nvSpPr>
          <p:cNvPr id="22531" name="Rectangle 1"/>
          <p:cNvSpPr>
            <a:spLocks noChangeArrowheads="1"/>
          </p:cNvSpPr>
          <p:nvPr/>
        </p:nvSpPr>
        <p:spPr bwMode="auto">
          <a:xfrm>
            <a:off x="179388" y="2133600"/>
            <a:ext cx="4475162" cy="476250"/>
          </a:xfrm>
          <a:prstGeom prst="rect">
            <a:avLst/>
          </a:prstGeom>
          <a:noFill/>
          <a:ln w="9525">
            <a:noFill/>
            <a:miter lim="800000"/>
            <a:headEnd/>
            <a:tailEnd/>
          </a:ln>
        </p:spPr>
        <p:txBody>
          <a:bodyPr anchor="ctr">
            <a:spAutoFit/>
          </a:bodyPr>
          <a:lstStyle/>
          <a:p>
            <a:pPr>
              <a:lnSpc>
                <a:spcPct val="120000"/>
              </a:lnSpc>
              <a:buClr>
                <a:srgbClr val="00B050"/>
              </a:buClr>
              <a:buFont typeface="Wingdings" pitchFamily="2" charset="2"/>
              <a:buNone/>
            </a:pPr>
            <a:r>
              <a:rPr lang="zh-CN" altLang="en-US" sz="2400" b="1">
                <a:latin typeface="宋体" pitchFamily="2" charset="-122"/>
                <a:sym typeface="宋体" pitchFamily="2" charset="-122"/>
              </a:rPr>
              <a:t> （一）定额数量变化</a:t>
            </a:r>
          </a:p>
        </p:txBody>
      </p:sp>
      <p:graphicFrame>
        <p:nvGraphicFramePr>
          <p:cNvPr id="4" name="表格 3"/>
          <p:cNvGraphicFramePr/>
          <p:nvPr/>
        </p:nvGraphicFramePr>
        <p:xfrm>
          <a:off x="395288" y="2852738"/>
          <a:ext cx="8208571" cy="2952205"/>
        </p:xfrm>
        <a:graphic>
          <a:graphicData uri="http://schemas.openxmlformats.org/drawingml/2006/table">
            <a:tbl>
              <a:tblPr firstRow="1" bandRow="1">
                <a:tableStyleId>{5940675A-B579-460E-94D1-54222C63F5DA}</a:tableStyleId>
              </a:tblPr>
              <a:tblGrid>
                <a:gridCol w="656078">
                  <a:extLst>
                    <a:ext uri="{9D8B030D-6E8A-4147-A177-3AD203B41FA5}">
                      <a16:colId xmlns:a16="http://schemas.microsoft.com/office/drawing/2014/main" xmlns="" val="20000"/>
                    </a:ext>
                  </a:extLst>
                </a:gridCol>
                <a:gridCol w="3618528">
                  <a:extLst>
                    <a:ext uri="{9D8B030D-6E8A-4147-A177-3AD203B41FA5}">
                      <a16:colId xmlns:a16="http://schemas.microsoft.com/office/drawing/2014/main" xmlns="" val="20001"/>
                    </a:ext>
                  </a:extLst>
                </a:gridCol>
                <a:gridCol w="1530139">
                  <a:extLst>
                    <a:ext uri="{9D8B030D-6E8A-4147-A177-3AD203B41FA5}">
                      <a16:colId xmlns:a16="http://schemas.microsoft.com/office/drawing/2014/main" xmlns="" val="20002"/>
                    </a:ext>
                  </a:extLst>
                </a:gridCol>
                <a:gridCol w="1461022">
                  <a:extLst>
                    <a:ext uri="{9D8B030D-6E8A-4147-A177-3AD203B41FA5}">
                      <a16:colId xmlns:a16="http://schemas.microsoft.com/office/drawing/2014/main" xmlns="" val="20003"/>
                    </a:ext>
                  </a:extLst>
                </a:gridCol>
                <a:gridCol w="942804">
                  <a:extLst>
                    <a:ext uri="{9D8B030D-6E8A-4147-A177-3AD203B41FA5}">
                      <a16:colId xmlns:a16="http://schemas.microsoft.com/office/drawing/2014/main" xmlns="" val="20004"/>
                    </a:ext>
                  </a:extLst>
                </a:gridCol>
              </a:tblGrid>
              <a:tr h="414906">
                <a:tc>
                  <a:txBody>
                    <a:bodyPr/>
                    <a:lstStyle/>
                    <a:p>
                      <a:pPr indent="0" algn="ctr" fontAlgn="auto">
                        <a:lnSpc>
                          <a:spcPct val="125000"/>
                        </a:lnSpc>
                        <a:buNone/>
                      </a:pPr>
                      <a:r>
                        <a:rPr lang="zh-CN" altLang="en-US" sz="1800" b="1" dirty="0">
                          <a:ln>
                            <a:noFill/>
                          </a:ln>
                          <a:effectLst/>
                          <a:ea typeface="+mn-lt"/>
                        </a:rPr>
                        <a:t>章</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名称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dirty="0">
                          <a:ln>
                            <a:noFill/>
                          </a:ln>
                          <a:effectLst/>
                          <a:ea typeface="+mn-lt"/>
                        </a:rPr>
                        <a:t>新定额子目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dirty="0">
                          <a:ln>
                            <a:noFill/>
                          </a:ln>
                          <a:effectLst/>
                          <a:ea typeface="+mn-lt"/>
                        </a:rPr>
                        <a:t>现行定额子目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增减子目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95605">
                <a:tc>
                  <a:txBody>
                    <a:bodyPr/>
                    <a:lstStyle/>
                    <a:p>
                      <a:pPr indent="0" algn="ctr" fontAlgn="auto">
                        <a:lnSpc>
                          <a:spcPct val="125000"/>
                        </a:lnSpc>
                        <a:buNone/>
                      </a:pPr>
                      <a:r>
                        <a:rPr lang="zh-CN" altLang="en-US" sz="1800" b="1" dirty="0">
                          <a:ln>
                            <a:noFill/>
                          </a:ln>
                          <a:effectLst/>
                          <a:ea typeface="+mn-lt"/>
                        </a:rPr>
                        <a:t>一</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 拆除旧路</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28</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38</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dirty="0">
                          <a:ln>
                            <a:noFill/>
                          </a:ln>
                          <a:effectLst/>
                          <a:ea typeface="+mn-lt"/>
                        </a:rPr>
                        <a:t>-</a:t>
                      </a:r>
                      <a:r>
                        <a:rPr lang="en-US" altLang="zh-CN" sz="1800" b="1" dirty="0">
                          <a:ln>
                            <a:noFill/>
                          </a:ln>
                          <a:effectLst/>
                          <a:ea typeface="+mn-lt"/>
                        </a:rPr>
                        <a:t>10</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13574">
                <a:tc>
                  <a:txBody>
                    <a:bodyPr/>
                    <a:lstStyle/>
                    <a:p>
                      <a:pPr indent="0" algn="ctr" fontAlgn="auto">
                        <a:lnSpc>
                          <a:spcPct val="125000"/>
                        </a:lnSpc>
                        <a:buNone/>
                      </a:pPr>
                      <a:r>
                        <a:rPr lang="zh-CN" altLang="en-US" sz="1800" b="1" dirty="0">
                          <a:ln>
                            <a:noFill/>
                          </a:ln>
                          <a:effectLst/>
                          <a:ea typeface="+mn-lt"/>
                        </a:rPr>
                        <a:t>二</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 拆除人行道</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9</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6</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+3</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32030">
                <a:tc>
                  <a:txBody>
                    <a:bodyPr/>
                    <a:lstStyle/>
                    <a:p>
                      <a:pPr indent="0" algn="ctr" fontAlgn="auto">
                        <a:lnSpc>
                          <a:spcPct val="125000"/>
                        </a:lnSpc>
                        <a:buNone/>
                      </a:pPr>
                      <a:r>
                        <a:rPr lang="zh-CN" altLang="en-US" sz="1800" b="1" dirty="0">
                          <a:ln>
                            <a:noFill/>
                          </a:ln>
                          <a:effectLst/>
                          <a:ea typeface="+mn-lt"/>
                        </a:rPr>
                        <a:t>三</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 拆除预制侧缘石</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7</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7</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0</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32030">
                <a:tc>
                  <a:txBody>
                    <a:bodyPr/>
                    <a:lstStyle/>
                    <a:p>
                      <a:pPr indent="0" algn="ctr" fontAlgn="auto">
                        <a:lnSpc>
                          <a:spcPct val="125000"/>
                        </a:lnSpc>
                        <a:buNone/>
                      </a:pPr>
                      <a:r>
                        <a:rPr lang="zh-CN" altLang="en-US" sz="1800" b="1" dirty="0">
                          <a:ln>
                            <a:noFill/>
                          </a:ln>
                          <a:effectLst/>
                          <a:ea typeface="+mn-lt"/>
                        </a:rPr>
                        <a:t>四</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 拆除混凝土管道</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7</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7</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0</a:t>
                      </a: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32030">
                <a:tc>
                  <a:txBody>
                    <a:bodyPr/>
                    <a:lstStyle/>
                    <a:p>
                      <a:pPr indent="0" algn="ctr" fontAlgn="auto">
                        <a:lnSpc>
                          <a:spcPct val="125000"/>
                        </a:lnSpc>
                        <a:buNone/>
                      </a:pPr>
                      <a:r>
                        <a:rPr lang="zh-CN" altLang="en-US" sz="1800" b="1" dirty="0">
                          <a:ln>
                            <a:noFill/>
                          </a:ln>
                          <a:effectLst/>
                          <a:ea typeface="+mn-lt"/>
                        </a:rPr>
                        <a:t>五</a:t>
                      </a:r>
                    </a:p>
                  </a:txBody>
                  <a:tcPr marL="0" marR="0" marT="0" marB="1"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 拆除金属管道</a:t>
                      </a:r>
                    </a:p>
                  </a:txBody>
                  <a:tcPr marL="0" marR="0" marT="0" marB="1" anchor="ctr">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13</a:t>
                      </a:r>
                      <a:endParaRPr lang="zh-CN" altLang="en-US" sz="1800" b="1" dirty="0">
                        <a:ln>
                          <a:noFill/>
                        </a:ln>
                        <a:effectLst/>
                        <a:ea typeface="+mn-lt"/>
                      </a:endParaRPr>
                    </a:p>
                  </a:txBody>
                  <a:tcPr marL="0" marR="0" marT="0" marB="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13</a:t>
                      </a:r>
                      <a:endParaRPr lang="zh-CN" altLang="en-US" sz="1800" b="1" dirty="0">
                        <a:ln>
                          <a:noFill/>
                        </a:ln>
                        <a:effectLst/>
                        <a:ea typeface="+mn-lt"/>
                      </a:endParaRPr>
                    </a:p>
                  </a:txBody>
                  <a:tcPr marL="0" marR="0" marT="0" marB="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0</a:t>
                      </a:r>
                      <a:endParaRPr lang="zh-CN" altLang="en-US" sz="1800" b="1" dirty="0">
                        <a:ln>
                          <a:noFill/>
                        </a:ln>
                        <a:effectLst/>
                        <a:ea typeface="+mn-lt"/>
                      </a:endParaRPr>
                    </a:p>
                  </a:txBody>
                  <a:tcPr marL="0" marR="0" marT="0" marB="1" anchor="ctr">
                    <a:lnL w="952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32030">
                <a:tc>
                  <a:txBody>
                    <a:bodyPr/>
                    <a:lstStyle/>
                    <a:p>
                      <a:pPr indent="0" algn="ctr" fontAlgn="auto">
                        <a:lnSpc>
                          <a:spcPct val="125000"/>
                        </a:lnSpc>
                        <a:buNone/>
                      </a:pPr>
                      <a:r>
                        <a:rPr lang="zh-CN" altLang="en-US" sz="1800" b="1" dirty="0">
                          <a:ln>
                            <a:noFill/>
                          </a:ln>
                          <a:effectLst/>
                          <a:ea typeface="+mn-lt"/>
                        </a:rPr>
                        <a:t>六</a:t>
                      </a:r>
                    </a:p>
                  </a:txBody>
                  <a:tcPr marL="0" marR="0" marT="0" marB="1"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 拆除砖石构筑物</a:t>
                      </a:r>
                    </a:p>
                  </a:txBody>
                  <a:tcPr marL="0" marR="0" marT="0" marB="1" anchor="ctr">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3</a:t>
                      </a:r>
                      <a:endParaRPr lang="zh-CN" altLang="en-US" sz="1800" b="1" dirty="0">
                        <a:ln>
                          <a:noFill/>
                        </a:ln>
                        <a:effectLst/>
                        <a:ea typeface="+mn-lt"/>
                      </a:endParaRPr>
                    </a:p>
                  </a:txBody>
                  <a:tcPr marL="0" marR="0" marT="0" marB="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3</a:t>
                      </a:r>
                      <a:endParaRPr lang="zh-CN" altLang="en-US" sz="1800" b="1" dirty="0">
                        <a:ln>
                          <a:noFill/>
                        </a:ln>
                        <a:effectLst/>
                        <a:ea typeface="+mn-lt"/>
                      </a:endParaRPr>
                    </a:p>
                  </a:txBody>
                  <a:tcPr marL="0" marR="0" marT="0" marB="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0</a:t>
                      </a:r>
                      <a:endParaRPr lang="zh-CN" altLang="en-US" sz="1800" b="1" dirty="0">
                        <a:ln>
                          <a:noFill/>
                        </a:ln>
                        <a:effectLst/>
                        <a:ea typeface="+mn-lt"/>
                      </a:endParaRPr>
                    </a:p>
                  </a:txBody>
                  <a:tcPr marL="0" marR="0" marT="0" marB="1" anchor="ctr">
                    <a:lnL w="952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bl>
          </a:graphicData>
        </a:graphic>
      </p:graphicFrame>
    </p:spTree>
  </p:cSld>
  <p:clrMapOvr>
    <a:masterClrMapping/>
  </p:clrMapOvr>
  <p:transition spd="med">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887413" y="1054100"/>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四、定额变化情况</a:t>
            </a:r>
            <a:endParaRPr lang="zh-CN" altLang="en-US" sz="3200" b="1" dirty="0">
              <a:sym typeface="方正小标宋简体" charset="-122"/>
            </a:endParaRPr>
          </a:p>
        </p:txBody>
      </p:sp>
      <p:sp>
        <p:nvSpPr>
          <p:cNvPr id="23555" name="Rectangle 1"/>
          <p:cNvSpPr>
            <a:spLocks noChangeArrowheads="1"/>
          </p:cNvSpPr>
          <p:nvPr/>
        </p:nvSpPr>
        <p:spPr bwMode="auto">
          <a:xfrm>
            <a:off x="179388" y="2133600"/>
            <a:ext cx="4475162" cy="476250"/>
          </a:xfrm>
          <a:prstGeom prst="rect">
            <a:avLst/>
          </a:prstGeom>
          <a:noFill/>
          <a:ln w="9525">
            <a:noFill/>
            <a:miter lim="800000"/>
            <a:headEnd/>
            <a:tailEnd/>
          </a:ln>
        </p:spPr>
        <p:txBody>
          <a:bodyPr anchor="ctr">
            <a:spAutoFit/>
          </a:bodyPr>
          <a:lstStyle/>
          <a:p>
            <a:pPr>
              <a:lnSpc>
                <a:spcPct val="120000"/>
              </a:lnSpc>
              <a:buClr>
                <a:srgbClr val="00B050"/>
              </a:buClr>
              <a:buFont typeface="Wingdings" pitchFamily="2" charset="2"/>
              <a:buNone/>
            </a:pPr>
            <a:r>
              <a:rPr lang="zh-CN" altLang="en-US" sz="2400" b="1">
                <a:latin typeface="宋体" pitchFamily="2" charset="-122"/>
                <a:sym typeface="宋体" pitchFamily="2" charset="-122"/>
              </a:rPr>
              <a:t> （一）定额数量变化</a:t>
            </a:r>
          </a:p>
        </p:txBody>
      </p:sp>
      <p:graphicFrame>
        <p:nvGraphicFramePr>
          <p:cNvPr id="5" name="表格 4"/>
          <p:cNvGraphicFramePr>
            <a:graphicFrameLocks noGrp="1"/>
          </p:cNvGraphicFramePr>
          <p:nvPr/>
        </p:nvGraphicFramePr>
        <p:xfrm>
          <a:off x="468313" y="2997200"/>
          <a:ext cx="8208570" cy="2948940"/>
        </p:xfrm>
        <a:graphic>
          <a:graphicData uri="http://schemas.openxmlformats.org/drawingml/2006/table">
            <a:tbl>
              <a:tblPr firstRow="1" bandRow="1">
                <a:tableStyleId>{5940675A-B579-460E-94D1-54222C63F5DA}</a:tableStyleId>
              </a:tblPr>
              <a:tblGrid>
                <a:gridCol w="656078">
                  <a:extLst>
                    <a:ext uri="{9D8B030D-6E8A-4147-A177-3AD203B41FA5}">
                      <a16:colId xmlns:a16="http://schemas.microsoft.com/office/drawing/2014/main" xmlns="" val="20000"/>
                    </a:ext>
                  </a:extLst>
                </a:gridCol>
                <a:gridCol w="3618528">
                  <a:extLst>
                    <a:ext uri="{9D8B030D-6E8A-4147-A177-3AD203B41FA5}">
                      <a16:colId xmlns:a16="http://schemas.microsoft.com/office/drawing/2014/main" xmlns="" val="20001"/>
                    </a:ext>
                  </a:extLst>
                </a:gridCol>
                <a:gridCol w="1530139">
                  <a:extLst>
                    <a:ext uri="{9D8B030D-6E8A-4147-A177-3AD203B41FA5}">
                      <a16:colId xmlns:a16="http://schemas.microsoft.com/office/drawing/2014/main" xmlns="" val="20002"/>
                    </a:ext>
                  </a:extLst>
                </a:gridCol>
                <a:gridCol w="1611770">
                  <a:extLst>
                    <a:ext uri="{9D8B030D-6E8A-4147-A177-3AD203B41FA5}">
                      <a16:colId xmlns:a16="http://schemas.microsoft.com/office/drawing/2014/main" xmlns="" val="20003"/>
                    </a:ext>
                  </a:extLst>
                </a:gridCol>
                <a:gridCol w="792055">
                  <a:extLst>
                    <a:ext uri="{9D8B030D-6E8A-4147-A177-3AD203B41FA5}">
                      <a16:colId xmlns:a16="http://schemas.microsoft.com/office/drawing/2014/main" xmlns="" val="20004"/>
                    </a:ext>
                  </a:extLst>
                </a:gridCol>
              </a:tblGrid>
              <a:tr h="432030">
                <a:tc>
                  <a:txBody>
                    <a:bodyPr/>
                    <a:lstStyle/>
                    <a:p>
                      <a:pPr indent="0" algn="ctr" fontAlgn="auto">
                        <a:lnSpc>
                          <a:spcPct val="125000"/>
                        </a:lnSpc>
                        <a:buNone/>
                      </a:pPr>
                      <a:r>
                        <a:rPr lang="zh-CN" altLang="en-US" sz="1800" b="1" dirty="0">
                          <a:ln>
                            <a:noFill/>
                          </a:ln>
                          <a:effectLst/>
                          <a:ea typeface="+mn-lt"/>
                        </a:rPr>
                        <a:t>章</a:t>
                      </a:r>
                    </a:p>
                  </a:txBody>
                  <a:tcPr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dirty="0">
                          <a:ln>
                            <a:noFill/>
                          </a:ln>
                          <a:effectLst/>
                          <a:ea typeface="+mn-lt"/>
                        </a:rPr>
                        <a:t>名称</a:t>
                      </a:r>
                    </a:p>
                  </a:txBody>
                  <a:tcPr anchor="ctr">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dirty="0">
                          <a:ln>
                            <a:noFill/>
                          </a:ln>
                          <a:effectLst/>
                          <a:ea typeface="+mn-lt"/>
                        </a:rPr>
                        <a:t>新定额子目</a:t>
                      </a: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dirty="0">
                          <a:ln>
                            <a:noFill/>
                          </a:ln>
                          <a:effectLst/>
                          <a:ea typeface="+mn-lt"/>
                        </a:rPr>
                        <a:t>现行定额子目</a:t>
                      </a: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dirty="0">
                          <a:ln>
                            <a:noFill/>
                          </a:ln>
                          <a:effectLst/>
                          <a:ea typeface="+mn-lt"/>
                        </a:rPr>
                        <a:t>增减子目</a:t>
                      </a:r>
                    </a:p>
                  </a:txBody>
                  <a:tcPr anchor="ctr">
                    <a:lnL w="952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432030">
                <a:tc>
                  <a:txBody>
                    <a:bodyPr/>
                    <a:lstStyle/>
                    <a:p>
                      <a:pPr indent="0" algn="ctr" fontAlgn="auto">
                        <a:lnSpc>
                          <a:spcPct val="125000"/>
                        </a:lnSpc>
                        <a:buNone/>
                      </a:pPr>
                      <a:r>
                        <a:rPr lang="zh-CN" altLang="en-US" sz="1800" b="1" dirty="0">
                          <a:ln>
                            <a:noFill/>
                          </a:ln>
                          <a:effectLst/>
                          <a:ea typeface="+mn-lt"/>
                        </a:rPr>
                        <a:t>七</a:t>
                      </a:r>
                    </a:p>
                  </a:txBody>
                  <a:tcPr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拆除混凝土障碍物</a:t>
                      </a:r>
                    </a:p>
                  </a:txBody>
                  <a:tcPr anchor="ctr">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4</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10</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-6</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32030">
                <a:tc>
                  <a:txBody>
                    <a:bodyPr/>
                    <a:lstStyle/>
                    <a:p>
                      <a:pPr indent="0" algn="ctr" fontAlgn="auto">
                        <a:lnSpc>
                          <a:spcPct val="125000"/>
                        </a:lnSpc>
                        <a:buNone/>
                      </a:pPr>
                      <a:r>
                        <a:rPr lang="zh-CN" altLang="en-US" sz="1800" b="1" dirty="0">
                          <a:ln>
                            <a:noFill/>
                          </a:ln>
                          <a:effectLst/>
                          <a:ea typeface="+mn-lt"/>
                        </a:rPr>
                        <a:t>八</a:t>
                      </a:r>
                    </a:p>
                  </a:txBody>
                  <a:tcPr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伐树、挖树蔸</a:t>
                      </a:r>
                    </a:p>
                  </a:txBody>
                  <a:tcPr anchor="ctr">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8</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8</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0</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32030">
                <a:tc>
                  <a:txBody>
                    <a:bodyPr/>
                    <a:lstStyle/>
                    <a:p>
                      <a:pPr indent="0" algn="ctr" fontAlgn="auto">
                        <a:lnSpc>
                          <a:spcPct val="125000"/>
                        </a:lnSpc>
                        <a:buNone/>
                      </a:pPr>
                      <a:r>
                        <a:rPr lang="zh-CN" altLang="en-US" sz="1800" b="1" dirty="0">
                          <a:ln>
                            <a:noFill/>
                          </a:ln>
                          <a:effectLst/>
                          <a:ea typeface="+mn-lt"/>
                        </a:rPr>
                        <a:t>九</a:t>
                      </a:r>
                    </a:p>
                  </a:txBody>
                  <a:tcPr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路面凿毛</a:t>
                      </a:r>
                    </a:p>
                  </a:txBody>
                  <a:tcPr anchor="ctr">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5</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4</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+1</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32030">
                <a:tc>
                  <a:txBody>
                    <a:bodyPr/>
                    <a:lstStyle/>
                    <a:p>
                      <a:pPr indent="0" algn="ctr" fontAlgn="auto">
                        <a:lnSpc>
                          <a:spcPct val="125000"/>
                        </a:lnSpc>
                        <a:buNone/>
                      </a:pPr>
                      <a:r>
                        <a:rPr lang="zh-CN" altLang="en-US" sz="1800" b="1" dirty="0">
                          <a:ln>
                            <a:noFill/>
                          </a:ln>
                          <a:effectLst/>
                          <a:ea typeface="+mn-lt"/>
                        </a:rPr>
                        <a:t>十</a:t>
                      </a:r>
                    </a:p>
                  </a:txBody>
                  <a:tcPr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路面铣刨机铣刨路面</a:t>
                      </a:r>
                    </a:p>
                  </a:txBody>
                  <a:tcPr anchor="ctr">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3</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3</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0</a:t>
                      </a:r>
                      <a:endParaRPr lang="zh-CN" altLang="en-US" sz="1800" b="1" dirty="0">
                        <a:ln>
                          <a:noFill/>
                        </a:ln>
                        <a:effectLst/>
                        <a:ea typeface="+mn-lt"/>
                      </a:endParaRPr>
                    </a:p>
                  </a:txBody>
                  <a:tcPr anchor="ctr">
                    <a:lnL w="952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11150">
                <a:tc gridSpan="2">
                  <a:txBody>
                    <a:bodyPr/>
                    <a:lstStyle/>
                    <a:p>
                      <a:pPr indent="0" algn="ctr" fontAlgn="auto">
                        <a:lnSpc>
                          <a:spcPct val="125000"/>
                        </a:lnSpc>
                        <a:buNone/>
                      </a:pPr>
                      <a:r>
                        <a:rPr lang="zh-CN" altLang="en-US" sz="1800" b="1">
                          <a:ln>
                            <a:noFill/>
                          </a:ln>
                          <a:effectLst/>
                          <a:ea typeface="+mn-lt"/>
                        </a:rPr>
                        <a:t>总计</a:t>
                      </a:r>
                    </a:p>
                  </a:txBody>
                  <a:tcPr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fontAlgn="auto">
                        <a:lnSpc>
                          <a:spcPct val="125000"/>
                        </a:lnSpc>
                        <a:buNone/>
                      </a:pPr>
                      <a:r>
                        <a:rPr lang="en-US" altLang="zh-CN" sz="1800" b="1" dirty="0">
                          <a:ln>
                            <a:noFill/>
                          </a:ln>
                          <a:effectLst/>
                          <a:ea typeface="+mn-lt"/>
                        </a:rPr>
                        <a:t>87</a:t>
                      </a:r>
                      <a:endParaRPr lang="zh-CN" altLang="en-US" sz="1800" b="1" dirty="0">
                        <a:ln>
                          <a:noFill/>
                        </a:ln>
                        <a:effectLst/>
                        <a:ea typeface="+mn-lt"/>
                      </a:endParaRPr>
                    </a:p>
                  </a:txBody>
                  <a:tcPr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99</a:t>
                      </a:r>
                      <a:endParaRPr lang="zh-CN" altLang="en-US" sz="1800" b="1" dirty="0">
                        <a:ln>
                          <a:noFill/>
                        </a:ln>
                        <a:effectLst/>
                        <a:ea typeface="+mn-lt"/>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en-US" altLang="zh-CN" sz="1800" b="1" dirty="0">
                          <a:ln>
                            <a:noFill/>
                          </a:ln>
                          <a:effectLst/>
                          <a:ea typeface="+mn-lt"/>
                        </a:rPr>
                        <a:t>-12</a:t>
                      </a:r>
                      <a:endParaRPr lang="zh-CN" altLang="en-US" sz="1800" b="1" dirty="0">
                        <a:ln>
                          <a:noFill/>
                        </a:ln>
                        <a:effectLst/>
                        <a:ea typeface="+mn-lt"/>
                      </a:endParaRP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Tree>
  </p:cSld>
  <p:clrMapOvr>
    <a:masterClrMapping/>
  </p:clrMapOvr>
  <p:transition spd="med">
    <p:fad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887413" y="1054100"/>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四、定额变化情况</a:t>
            </a:r>
            <a:endParaRPr lang="zh-CN" altLang="en-US" sz="3200" b="1" dirty="0">
              <a:sym typeface="方正小标宋简体" charset="-122"/>
            </a:endParaRPr>
          </a:p>
        </p:txBody>
      </p:sp>
      <p:sp>
        <p:nvSpPr>
          <p:cNvPr id="24579" name="Rectangle 3"/>
          <p:cNvSpPr>
            <a:spLocks noGrp="1" noChangeArrowheads="1"/>
          </p:cNvSpPr>
          <p:nvPr>
            <p:ph type="subTitle" idx="1"/>
          </p:nvPr>
        </p:nvSpPr>
        <p:spPr>
          <a:xfrm>
            <a:off x="825500" y="2613025"/>
            <a:ext cx="7918450" cy="3094038"/>
          </a:xfrm>
        </p:spPr>
        <p:txBody>
          <a:bodyPr lIns="182562" tIns="46037" rIns="182562" bIns="46037"/>
          <a:lstStyle/>
          <a:p>
            <a:pPr algn="l">
              <a:lnSpc>
                <a:spcPct val="150000"/>
              </a:lnSpc>
              <a:spcBef>
                <a:spcPct val="0"/>
              </a:spcBef>
            </a:pPr>
            <a:r>
              <a:rPr lang="zh-CN" altLang="en-US" sz="2400" b="1"/>
              <a:t>    本册定额在《市政工程消耗量定额》(ZYA 1-31-2015)、《湖北省市政工程消耗量定额及统一基价表》(2008年)的基础上，结合本省实际情况进行修编的。与《湖北省市政工程消耗量定额及统一基价表》(2008年)拆除工程相比，项目设置主要变化如下：</a:t>
            </a:r>
          </a:p>
          <a:p>
            <a:pPr algn="l"/>
            <a:endParaRPr lang="zh-CN" altLang="zh-CN" sz="2400" b="1"/>
          </a:p>
          <a:p>
            <a:pPr algn="l" eaLnBrk="1" hangingPunct="1">
              <a:spcAft>
                <a:spcPts val="1200"/>
              </a:spcAft>
            </a:pP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endParaRPr lang="en-US" altLang="zh-CN" sz="1800" b="1">
              <a:latin typeface="方正小标宋简体" charset="-122"/>
              <a:ea typeface="方正小标宋简体" charset="-122"/>
              <a:sym typeface="方正小标宋简体" charset="-122"/>
            </a:endParaRPr>
          </a:p>
          <a:p>
            <a:pPr algn="l" eaLnBrk="1" hangingPunct="1">
              <a:spcAft>
                <a:spcPts val="1200"/>
              </a:spcAft>
            </a:pPr>
            <a:endParaRPr lang="zh-CN" altLang="zh-CN" sz="1800" b="1"/>
          </a:p>
          <a:p>
            <a:pPr algn="l" eaLnBrk="1" hangingPunct="1">
              <a:spcAft>
                <a:spcPts val="1200"/>
              </a:spcAft>
            </a:pPr>
            <a:endParaRPr lang="zh-CN" altLang="en-US" sz="1800" b="1">
              <a:latin typeface="方正小标宋简体" charset="-122"/>
              <a:ea typeface="方正小标宋简体" charset="-122"/>
              <a:sym typeface="方正小标宋简体" charset="-122"/>
            </a:endParaRPr>
          </a:p>
        </p:txBody>
      </p:sp>
      <p:sp>
        <p:nvSpPr>
          <p:cNvPr id="24580" name="Rectangle 1"/>
          <p:cNvSpPr>
            <a:spLocks noChangeArrowheads="1"/>
          </p:cNvSpPr>
          <p:nvPr/>
        </p:nvSpPr>
        <p:spPr bwMode="auto">
          <a:xfrm>
            <a:off x="539750" y="2060575"/>
            <a:ext cx="4475163" cy="476250"/>
          </a:xfrm>
          <a:prstGeom prst="rect">
            <a:avLst/>
          </a:prstGeom>
          <a:noFill/>
          <a:ln w="9525">
            <a:noFill/>
            <a:miter lim="800000"/>
            <a:headEnd/>
            <a:tailEnd/>
          </a:ln>
        </p:spPr>
        <p:txBody>
          <a:bodyPr anchor="ctr">
            <a:spAutoFit/>
          </a:bodyPr>
          <a:lstStyle/>
          <a:p>
            <a:pPr>
              <a:lnSpc>
                <a:spcPct val="120000"/>
              </a:lnSpc>
              <a:buClr>
                <a:srgbClr val="00B050"/>
              </a:buClr>
              <a:buFont typeface="Wingdings" pitchFamily="2" charset="2"/>
              <a:buNone/>
            </a:pPr>
            <a:r>
              <a:rPr lang="zh-CN" altLang="en-US" sz="2400" b="1">
                <a:latin typeface="宋体" pitchFamily="2" charset="-122"/>
                <a:sym typeface="宋体" pitchFamily="2" charset="-122"/>
              </a:rPr>
              <a:t> （二）项目设置变化情况</a:t>
            </a: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ChangeArrowheads="1"/>
          </p:cNvSpPr>
          <p:nvPr/>
        </p:nvSpPr>
        <p:spPr>
          <a:xfrm>
            <a:off x="611560" y="836712"/>
            <a:ext cx="8208912"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1" i="0" u="none" strike="noStrike" kern="0" cap="none" spc="0" normalizeH="0" baseline="0" noProof="0" dirty="0">
              <a:ln>
                <a:noFill/>
              </a:ln>
              <a:solidFill>
                <a:srgbClr val="0000FF"/>
              </a:solidFill>
              <a:effectLst/>
              <a:uLnTx/>
              <a:uFillTx/>
              <a:latin typeface="+mj-lt"/>
              <a:ea typeface="+mj-ea"/>
              <a:cs typeface="+mj-cs"/>
            </a:endParaRPr>
          </a:p>
        </p:txBody>
      </p:sp>
      <p:graphicFrame>
        <p:nvGraphicFramePr>
          <p:cNvPr id="5" name="表格 4"/>
          <p:cNvGraphicFramePr>
            <a:graphicFrameLocks noGrp="1"/>
          </p:cNvGraphicFramePr>
          <p:nvPr/>
        </p:nvGraphicFramePr>
        <p:xfrm>
          <a:off x="1214414" y="1785926"/>
          <a:ext cx="7000924" cy="4857760"/>
        </p:xfrm>
        <a:graphic>
          <a:graphicData uri="http://schemas.openxmlformats.org/drawingml/2006/table">
            <a:tbl>
              <a:tblPr/>
              <a:tblGrid>
                <a:gridCol w="1521940">
                  <a:extLst>
                    <a:ext uri="{9D8B030D-6E8A-4147-A177-3AD203B41FA5}">
                      <a16:colId xmlns:a16="http://schemas.microsoft.com/office/drawing/2014/main" xmlns="" val="20000"/>
                    </a:ext>
                  </a:extLst>
                </a:gridCol>
                <a:gridCol w="2739492">
                  <a:extLst>
                    <a:ext uri="{9D8B030D-6E8A-4147-A177-3AD203B41FA5}">
                      <a16:colId xmlns:a16="http://schemas.microsoft.com/office/drawing/2014/main" xmlns="" val="20001"/>
                    </a:ext>
                  </a:extLst>
                </a:gridCol>
                <a:gridCol w="913164">
                  <a:extLst>
                    <a:ext uri="{9D8B030D-6E8A-4147-A177-3AD203B41FA5}">
                      <a16:colId xmlns:a16="http://schemas.microsoft.com/office/drawing/2014/main" xmlns="" val="20002"/>
                    </a:ext>
                  </a:extLst>
                </a:gridCol>
                <a:gridCol w="913164">
                  <a:extLst>
                    <a:ext uri="{9D8B030D-6E8A-4147-A177-3AD203B41FA5}">
                      <a16:colId xmlns:a16="http://schemas.microsoft.com/office/drawing/2014/main" xmlns="" val="20003"/>
                    </a:ext>
                  </a:extLst>
                </a:gridCol>
                <a:gridCol w="913164">
                  <a:extLst>
                    <a:ext uri="{9D8B030D-6E8A-4147-A177-3AD203B41FA5}">
                      <a16:colId xmlns:a16="http://schemas.microsoft.com/office/drawing/2014/main" xmlns="" val="20004"/>
                    </a:ext>
                  </a:extLst>
                </a:gridCol>
              </a:tblGrid>
              <a:tr h="624916">
                <a:tc>
                  <a:txBody>
                    <a:bodyPr/>
                    <a:lstStyle/>
                    <a:p>
                      <a:pPr algn="ctr" fontAlgn="ctr"/>
                      <a:r>
                        <a:rPr lang="zh-CN" altLang="en-US" sz="1800" b="1" i="0" u="none" strike="noStrike" dirty="0">
                          <a:solidFill>
                            <a:srgbClr val="000000"/>
                          </a:solidFill>
                          <a:latin typeface="宋体" pitchFamily="2" charset="-122"/>
                          <a:ea typeface="宋体" pitchFamily="2" charset="-122"/>
                        </a:rPr>
                        <a:t>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章节名称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普工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技工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高级</a:t>
                      </a:r>
                      <a:endParaRPr lang="en-US" altLang="zh-CN" sz="1800" b="1" i="0" u="none" strike="noStrike" dirty="0">
                        <a:solidFill>
                          <a:srgbClr val="000000"/>
                        </a:solidFill>
                        <a:latin typeface="宋体" pitchFamily="2" charset="-122"/>
                        <a:ea typeface="宋体" pitchFamily="2" charset="-122"/>
                      </a:endParaRPr>
                    </a:p>
                    <a:p>
                      <a:pPr algn="ctr" fontAlgn="ctr"/>
                      <a:r>
                        <a:rPr lang="zh-CN" altLang="en-US" sz="1800" b="1" i="0" u="none" strike="noStrike" dirty="0">
                          <a:solidFill>
                            <a:srgbClr val="000000"/>
                          </a:solidFill>
                          <a:latin typeface="宋体" pitchFamily="2" charset="-122"/>
                          <a:ea typeface="宋体" pitchFamily="2" charset="-122"/>
                        </a:rPr>
                        <a:t>技工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52737">
                <a:tc rowSpan="12">
                  <a:txBody>
                    <a:bodyPr/>
                    <a:lstStyle/>
                    <a:p>
                      <a:pPr algn="ctr" fontAlgn="ctr"/>
                      <a:r>
                        <a:rPr lang="zh-CN" altLang="en-US" sz="1800" b="1" i="0" u="none" strike="noStrike" dirty="0">
                          <a:solidFill>
                            <a:srgbClr val="000000"/>
                          </a:solidFill>
                          <a:latin typeface="宋体" pitchFamily="2" charset="-122"/>
                          <a:ea typeface="宋体" pitchFamily="2" charset="-122"/>
                        </a:rPr>
                        <a:t>第三册</a:t>
                      </a:r>
                      <a:endParaRPr lang="en-US" altLang="zh-CN" sz="1800" b="1" i="0" u="none" strike="noStrike" dirty="0">
                        <a:solidFill>
                          <a:srgbClr val="000000"/>
                        </a:solidFill>
                        <a:latin typeface="宋体" pitchFamily="2" charset="-122"/>
                        <a:ea typeface="宋体" pitchFamily="2" charset="-122"/>
                      </a:endParaRPr>
                    </a:p>
                    <a:p>
                      <a:pPr algn="ctr" fontAlgn="ctr"/>
                      <a:r>
                        <a:rPr lang="zh-CN" altLang="en-US" sz="1800" b="1" i="0" u="none" strike="noStrike" dirty="0">
                          <a:solidFill>
                            <a:srgbClr val="000000"/>
                          </a:solidFill>
                          <a:latin typeface="宋体" pitchFamily="2" charset="-122"/>
                          <a:ea typeface="宋体" pitchFamily="2" charset="-122"/>
                        </a:rPr>
                        <a:t>桥涵工程</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dirty="0">
                          <a:solidFill>
                            <a:srgbClr val="000000"/>
                          </a:solidFill>
                          <a:latin typeface="宋体" pitchFamily="2" charset="-122"/>
                          <a:ea typeface="宋体" pitchFamily="2" charset="-122"/>
                        </a:rPr>
                        <a:t> 第一章 水上桩基</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第二章 现浇混凝土构件</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dirty="0">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一、混凝土</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二、模板</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第三章 预制混凝土构件</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一、混凝土</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55%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二、模板及安装</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第四章 砌筑</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第五章 立交箱涵</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第六章 钢结构</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第七章 措施项目</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41%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352737">
                <a:tc vMerge="1">
                  <a:txBody>
                    <a:bodyPr/>
                    <a:lstStyle/>
                    <a:p>
                      <a:endParaRPr lang="zh-CN" altLang="en-US"/>
                    </a:p>
                  </a:txBody>
                  <a:tcPr/>
                </a:tc>
                <a:tc>
                  <a:txBody>
                    <a:bodyPr/>
                    <a:lstStyle/>
                    <a:p>
                      <a:pPr algn="l" fontAlgn="ctr"/>
                      <a:r>
                        <a:rPr lang="zh-CN" altLang="en-US" sz="1800" b="1" i="0" u="none" strike="noStrike" dirty="0">
                          <a:solidFill>
                            <a:srgbClr val="000000"/>
                          </a:solidFill>
                          <a:latin typeface="宋体" pitchFamily="2" charset="-122"/>
                          <a:ea typeface="宋体" pitchFamily="2" charset="-122"/>
                        </a:rPr>
                        <a:t> 第八章 其他</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bl>
          </a:graphicData>
        </a:graphic>
      </p:graphicFrame>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四、定额变化情况</a:t>
            </a:r>
            <a:endParaRPr lang="zh-CN" altLang="en-US" sz="3200" b="1" dirty="0">
              <a:solidFill>
                <a:schemeClr val="tx2"/>
              </a:solidFill>
              <a:latin typeface="宋体" pitchFamily="2" charset="-122"/>
            </a:endParaRPr>
          </a:p>
        </p:txBody>
      </p:sp>
      <p:graphicFrame>
        <p:nvGraphicFramePr>
          <p:cNvPr id="2" name="表格 1"/>
          <p:cNvGraphicFramePr/>
          <p:nvPr/>
        </p:nvGraphicFramePr>
        <p:xfrm>
          <a:off x="279400" y="2260600"/>
          <a:ext cx="8585200" cy="4207510"/>
        </p:xfrm>
        <a:graphic>
          <a:graphicData uri="http://schemas.openxmlformats.org/drawingml/2006/table">
            <a:tbl>
              <a:tblPr firstRow="1" bandRow="1">
                <a:tableStyleId>{5940675A-B579-460E-94D1-54222C63F5DA}</a:tableStyleId>
              </a:tblPr>
              <a:tblGrid>
                <a:gridCol w="698500">
                  <a:extLst>
                    <a:ext uri="{9D8B030D-6E8A-4147-A177-3AD203B41FA5}">
                      <a16:colId xmlns:a16="http://schemas.microsoft.com/office/drawing/2014/main" xmlns="" val="20000"/>
                    </a:ext>
                  </a:extLst>
                </a:gridCol>
                <a:gridCol w="1649965">
                  <a:extLst>
                    <a:ext uri="{9D8B030D-6E8A-4147-A177-3AD203B41FA5}">
                      <a16:colId xmlns:a16="http://schemas.microsoft.com/office/drawing/2014/main" xmlns="" val="20001"/>
                    </a:ext>
                  </a:extLst>
                </a:gridCol>
                <a:gridCol w="3407810">
                  <a:extLst>
                    <a:ext uri="{9D8B030D-6E8A-4147-A177-3AD203B41FA5}">
                      <a16:colId xmlns:a16="http://schemas.microsoft.com/office/drawing/2014/main" xmlns="" val="20002"/>
                    </a:ext>
                  </a:extLst>
                </a:gridCol>
                <a:gridCol w="2828925">
                  <a:extLst>
                    <a:ext uri="{9D8B030D-6E8A-4147-A177-3AD203B41FA5}">
                      <a16:colId xmlns:a16="http://schemas.microsoft.com/office/drawing/2014/main" xmlns="" val="20003"/>
                    </a:ext>
                  </a:extLst>
                </a:gridCol>
              </a:tblGrid>
              <a:tr h="340360">
                <a:tc rowSpan="2">
                  <a:txBody>
                    <a:bodyPr/>
                    <a:lstStyle/>
                    <a:p>
                      <a:pPr algn="ctr">
                        <a:buNone/>
                      </a:pPr>
                      <a:r>
                        <a:rPr lang="zh-CN" altLang="en-US" sz="1800" b="1" dirty="0">
                          <a:ln>
                            <a:noFill/>
                          </a:ln>
                          <a:effectLst/>
                          <a:ea typeface="+mn-lt"/>
                        </a:rPr>
                        <a:t>序号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algn="ctr">
                        <a:buNone/>
                      </a:pPr>
                      <a:r>
                        <a:rPr lang="zh-CN" altLang="en-US" sz="1800" b="1" dirty="0">
                          <a:ln>
                            <a:noFill/>
                          </a:ln>
                          <a:effectLst/>
                          <a:ea typeface="+mn-lt"/>
                        </a:rPr>
                        <a:t>章节项目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algn="ctr">
                        <a:buNone/>
                      </a:pPr>
                      <a:r>
                        <a:rPr lang="zh-CN" altLang="en-US" sz="1800" b="1">
                          <a:ln>
                            <a:noFill/>
                          </a:ln>
                          <a:effectLst/>
                          <a:ea typeface="+mn-lt"/>
                        </a:rPr>
                        <a:t>项目内容及子目个数</a:t>
                      </a:r>
                    </a:p>
                  </a:txBody>
                  <a:tcPr anchor="ctr">
                    <a:lnL w="12700" cap="flat" cmpd="sng" algn="ctr">
                      <a:solidFill>
                        <a:schemeClr val="tx1"/>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xmlns="" val="10000"/>
                  </a:ext>
                </a:extLst>
              </a:tr>
              <a:tr h="34480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cap="flat">
                      <a:noFill/>
                    </a:lnB>
                  </a:tcPr>
                </a:tc>
                <a:tc vMerge="1">
                  <a:txBody>
                    <a:bodyPr/>
                    <a:lstStyle/>
                    <a:p>
                      <a:endParaRPr lang="zh-CN"/>
                    </a:p>
                  </a:txBody>
                  <a:tcP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cap="flat">
                      <a:noFill/>
                    </a:lnB>
                  </a:tcPr>
                </a:tc>
                <a:tc>
                  <a:txBody>
                    <a:bodyPr/>
                    <a:lstStyle/>
                    <a:p>
                      <a:pPr algn="ctr">
                        <a:buNone/>
                      </a:pPr>
                      <a:r>
                        <a:rPr lang="zh-CN" altLang="en-US" sz="1800" b="1">
                          <a:ln>
                            <a:noFill/>
                          </a:ln>
                          <a:effectLst/>
                          <a:ea typeface="+mn-lt"/>
                        </a:rPr>
                        <a:t>增加项目</a:t>
                      </a:r>
                    </a:p>
                  </a:txBody>
                  <a:tcPr anchor="ctr">
                    <a:lnL w="12700" cap="flat" cmpd="sng" algn="ctr">
                      <a:solidFill>
                        <a:schemeClr val="tx1"/>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a:ln>
                            <a:noFill/>
                          </a:ln>
                          <a:effectLst/>
                          <a:ea typeface="+mn-lt"/>
                        </a:rPr>
                        <a:t>删减项目</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31800">
                <a:tc>
                  <a:txBody>
                    <a:bodyPr/>
                    <a:lstStyle/>
                    <a:p>
                      <a:pPr algn="ctr">
                        <a:buNone/>
                      </a:pPr>
                      <a:r>
                        <a:rPr lang="zh-CN" altLang="en-US" sz="1800" b="1">
                          <a:ln>
                            <a:noFill/>
                          </a:ln>
                          <a:effectLst/>
                          <a:ea typeface="+mn-lt"/>
                        </a:rPr>
                        <a:t>一</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dirty="0">
                          <a:ln>
                            <a:noFill/>
                          </a:ln>
                          <a:effectLst/>
                          <a:ea typeface="+mn-lt"/>
                        </a:rPr>
                        <a:t>拆除旧路</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a:buNone/>
                      </a:pPr>
                      <a:r>
                        <a:rPr lang="zh-CN" altLang="en-US" sz="1800" b="1" dirty="0">
                          <a:ln>
                            <a:noFill/>
                          </a:ln>
                          <a:effectLst/>
                          <a:ea typeface="+mn-lt"/>
                        </a:rPr>
                        <a:t>1、增加风镐拆除水泥稳定碎（砾）石基层、水泥稳定土基层2个子目；2、增加岩石破碎机拆除水泥稳定碎（砾）石基层、水泥稳定土基层2个子目。</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a:buNone/>
                      </a:pPr>
                      <a:r>
                        <a:rPr lang="zh-CN" altLang="en-US" sz="1800" b="1">
                          <a:ln>
                            <a:noFill/>
                          </a:ln>
                          <a:effectLst/>
                          <a:ea typeface="+mn-lt"/>
                        </a:rPr>
                        <a:t>1、删除液压岩石破碎机破碎岩石、混凝土和钢筋混凝土10个子目；2、删除拆除条方石、钢碴4个子目。</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32790">
                <a:tc>
                  <a:txBody>
                    <a:bodyPr/>
                    <a:lstStyle/>
                    <a:p>
                      <a:pPr algn="ctr">
                        <a:buNone/>
                      </a:pPr>
                      <a:r>
                        <a:rPr lang="zh-CN" altLang="en-US" sz="1800" b="1">
                          <a:ln>
                            <a:noFill/>
                          </a:ln>
                          <a:effectLst/>
                          <a:ea typeface="+mn-lt"/>
                        </a:rPr>
                        <a:t>二</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a:ln>
                            <a:noFill/>
                          </a:ln>
                          <a:effectLst/>
                          <a:ea typeface="+mn-lt"/>
                        </a:rPr>
                        <a:t>拆除人行道</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l">
                        <a:buNone/>
                      </a:pPr>
                      <a:r>
                        <a:rPr lang="zh-CN" altLang="en-US" sz="1800" b="1">
                          <a:ln>
                            <a:noFill/>
                          </a:ln>
                          <a:effectLst/>
                          <a:ea typeface="+mn-lt"/>
                        </a:rPr>
                        <a:t>增加风镐拆除现浇混凝土面（垫）层、石质块料面层3个子目</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71805">
                <a:tc>
                  <a:txBody>
                    <a:bodyPr/>
                    <a:lstStyle/>
                    <a:p>
                      <a:pPr algn="ctr">
                        <a:buNone/>
                      </a:pPr>
                      <a:r>
                        <a:rPr lang="zh-CN" altLang="en-US" sz="1800" b="1">
                          <a:ln>
                            <a:noFill/>
                          </a:ln>
                          <a:effectLst/>
                          <a:ea typeface="+mn-lt"/>
                        </a:rPr>
                        <a:t>三</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a:ln>
                            <a:noFill/>
                          </a:ln>
                          <a:effectLst/>
                          <a:ea typeface="+mn-lt"/>
                        </a:rPr>
                        <a:t>拆除预制侧缘石</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576580">
                <a:tc>
                  <a:txBody>
                    <a:bodyPr/>
                    <a:lstStyle/>
                    <a:p>
                      <a:pPr algn="ctr">
                        <a:buNone/>
                      </a:pPr>
                      <a:r>
                        <a:rPr lang="zh-CN" altLang="en-US" sz="1800" b="1">
                          <a:ln>
                            <a:noFill/>
                          </a:ln>
                          <a:effectLst/>
                          <a:ea typeface="+mn-lt"/>
                        </a:rPr>
                        <a:t>四</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a:ln>
                            <a:noFill/>
                          </a:ln>
                          <a:effectLst/>
                          <a:ea typeface="+mn-lt"/>
                        </a:rPr>
                        <a:t>拆除混凝土管道</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algn="ctr">
                        <a:buNone/>
                      </a:pPr>
                      <a:r>
                        <a:rPr lang="zh-CN" altLang="en-US" sz="1800" b="1" dirty="0">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Tree>
  </p:cSld>
  <p:clrMapOvr>
    <a:masterClrMapping/>
  </p:clrMapOvr>
  <p:transition spd="med">
    <p:fad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四、定额变化情况</a:t>
            </a:r>
            <a:endParaRPr lang="zh-CN" altLang="en-US" sz="3200" b="1" dirty="0">
              <a:solidFill>
                <a:schemeClr val="tx2"/>
              </a:solidFill>
              <a:latin typeface="宋体" pitchFamily="2" charset="-122"/>
            </a:endParaRPr>
          </a:p>
        </p:txBody>
      </p:sp>
      <p:graphicFrame>
        <p:nvGraphicFramePr>
          <p:cNvPr id="2" name="表格 1"/>
          <p:cNvGraphicFramePr/>
          <p:nvPr/>
        </p:nvGraphicFramePr>
        <p:xfrm>
          <a:off x="279400" y="1905000"/>
          <a:ext cx="8864600" cy="4821800"/>
        </p:xfrm>
        <a:graphic>
          <a:graphicData uri="http://schemas.openxmlformats.org/drawingml/2006/table">
            <a:tbl>
              <a:tblPr firstRow="1" bandRow="1">
                <a:tableStyleId>{5940675A-B579-460E-94D1-54222C63F5DA}</a:tableStyleId>
              </a:tblPr>
              <a:tblGrid>
                <a:gridCol w="721232">
                  <a:extLst>
                    <a:ext uri="{9D8B030D-6E8A-4147-A177-3AD203B41FA5}">
                      <a16:colId xmlns:a16="http://schemas.microsoft.com/office/drawing/2014/main" xmlns="" val="20000"/>
                    </a:ext>
                  </a:extLst>
                </a:gridCol>
                <a:gridCol w="2131268">
                  <a:extLst>
                    <a:ext uri="{9D8B030D-6E8A-4147-A177-3AD203B41FA5}">
                      <a16:colId xmlns:a16="http://schemas.microsoft.com/office/drawing/2014/main" xmlns="" val="20001"/>
                    </a:ext>
                  </a:extLst>
                </a:gridCol>
                <a:gridCol w="3091109">
                  <a:extLst>
                    <a:ext uri="{9D8B030D-6E8A-4147-A177-3AD203B41FA5}">
                      <a16:colId xmlns:a16="http://schemas.microsoft.com/office/drawing/2014/main" xmlns="" val="20002"/>
                    </a:ext>
                  </a:extLst>
                </a:gridCol>
                <a:gridCol w="2920991">
                  <a:extLst>
                    <a:ext uri="{9D8B030D-6E8A-4147-A177-3AD203B41FA5}">
                      <a16:colId xmlns:a16="http://schemas.microsoft.com/office/drawing/2014/main" xmlns="" val="20003"/>
                    </a:ext>
                  </a:extLst>
                </a:gridCol>
              </a:tblGrid>
              <a:tr h="381635">
                <a:tc rowSpan="2">
                  <a:txBody>
                    <a:bodyPr/>
                    <a:lstStyle/>
                    <a:p>
                      <a:pPr indent="0" algn="ctr">
                        <a:buNone/>
                      </a:pPr>
                      <a:r>
                        <a:rPr lang="zh-CN" altLang="en-US" sz="1800" b="1" dirty="0">
                          <a:ln>
                            <a:noFill/>
                          </a:ln>
                          <a:effectLst/>
                          <a:ea typeface="+mn-lt"/>
                        </a:rPr>
                        <a:t>序号</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indent="0" algn="ctr">
                        <a:buNone/>
                      </a:pPr>
                      <a:r>
                        <a:rPr lang="zh-CN" altLang="en-US" sz="1800" b="1" dirty="0">
                          <a:ln>
                            <a:noFill/>
                          </a:ln>
                          <a:effectLst/>
                          <a:ea typeface="+mn-lt"/>
                        </a:rPr>
                        <a:t>章节项目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indent="0" algn="ctr">
                        <a:buNone/>
                      </a:pPr>
                      <a:r>
                        <a:rPr lang="zh-CN" altLang="en-US" sz="1800" b="1">
                          <a:ln>
                            <a:noFill/>
                          </a:ln>
                          <a:effectLst/>
                          <a:ea typeface="+mn-lt"/>
                        </a:rPr>
                        <a:t>项目内容及子目个数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xmlns="" val="10000"/>
                  </a:ext>
                </a:extLst>
              </a:tr>
              <a:tr h="401955">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cap="flat">
                      <a:noFill/>
                    </a:lnB>
                  </a:tcPr>
                </a:tc>
                <a:tc vMerge="1">
                  <a:txBody>
                    <a:bodyPr/>
                    <a:lstStyle/>
                    <a:p>
                      <a:endParaRPr lang="zh-CN"/>
                    </a:p>
                  </a:txBody>
                  <a:tcP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cap="flat">
                      <a:noFill/>
                    </a:lnB>
                  </a:tcPr>
                </a:tc>
                <a:tc>
                  <a:txBody>
                    <a:bodyPr/>
                    <a:lstStyle/>
                    <a:p>
                      <a:pPr indent="0" algn="ctr">
                        <a:buNone/>
                      </a:pPr>
                      <a:r>
                        <a:rPr lang="zh-CN" altLang="en-US" sz="1800" b="1" dirty="0">
                          <a:ln>
                            <a:noFill/>
                          </a:ln>
                          <a:effectLst/>
                          <a:ea typeface="+mn-lt"/>
                        </a:rPr>
                        <a:t>增加项目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indent="0" algn="ctr">
                        <a:buNone/>
                      </a:pPr>
                      <a:r>
                        <a:rPr lang="zh-CN" altLang="en-US" sz="1800" b="1">
                          <a:ln>
                            <a:noFill/>
                          </a:ln>
                          <a:effectLst/>
                          <a:ea typeface="+mn-lt"/>
                        </a:rPr>
                        <a:t>删减项目</a:t>
                      </a:r>
                    </a:p>
                  </a:txBody>
                  <a:tcPr anchor="ctr">
                    <a:lnL w="12700" cap="flat" cmpd="sng" algn="ctr">
                      <a:solidFill>
                        <a:schemeClr val="tx1"/>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55600">
                <a:tc>
                  <a:txBody>
                    <a:bodyPr/>
                    <a:lstStyle/>
                    <a:p>
                      <a:pPr indent="0" algn="ctr">
                        <a:buNone/>
                      </a:pPr>
                      <a:r>
                        <a:rPr lang="zh-CN" altLang="en-US" sz="1800" b="1">
                          <a:ln>
                            <a:noFill/>
                          </a:ln>
                          <a:effectLst/>
                          <a:ea typeface="+mn-lt"/>
                        </a:rPr>
                        <a:t>五</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拆除金属管道</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dirty="0">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lgn="ctr">
                      <a:solidFill>
                        <a:schemeClr val="tx1"/>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11480">
                <a:tc>
                  <a:txBody>
                    <a:bodyPr/>
                    <a:lstStyle/>
                    <a:p>
                      <a:pPr indent="0" algn="ctr">
                        <a:buNone/>
                      </a:pPr>
                      <a:r>
                        <a:rPr lang="zh-CN" altLang="en-US" sz="1800" b="1">
                          <a:ln>
                            <a:noFill/>
                          </a:ln>
                          <a:effectLst/>
                          <a:ea typeface="+mn-lt"/>
                        </a:rPr>
                        <a:t>六</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拆除砖石构筑物</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71600">
                <a:tc>
                  <a:txBody>
                    <a:bodyPr/>
                    <a:lstStyle/>
                    <a:p>
                      <a:pPr indent="0" algn="ctr">
                        <a:buNone/>
                      </a:pPr>
                      <a:r>
                        <a:rPr lang="zh-CN" altLang="en-US" sz="1800" b="1">
                          <a:ln>
                            <a:noFill/>
                          </a:ln>
                          <a:effectLst/>
                          <a:ea typeface="+mn-lt"/>
                        </a:rPr>
                        <a:t>七</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拆除混凝土障碍物</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dirty="0">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1、删除机械拆除混凝土障碍物2个子目；2、删除人工拆除桥涵2个子目；3、删除人工拆除混凝土桥墩2个子目。</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4505">
                <a:tc>
                  <a:txBody>
                    <a:bodyPr/>
                    <a:lstStyle/>
                    <a:p>
                      <a:pPr indent="0" algn="ctr">
                        <a:buNone/>
                      </a:pPr>
                      <a:r>
                        <a:rPr lang="zh-CN" altLang="en-US" sz="1800" b="1">
                          <a:ln>
                            <a:noFill/>
                          </a:ln>
                          <a:effectLst/>
                          <a:ea typeface="+mn-lt"/>
                        </a:rPr>
                        <a:t>八</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伐树、挖树蔸</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63795">
                <a:tc>
                  <a:txBody>
                    <a:bodyPr/>
                    <a:lstStyle/>
                    <a:p>
                      <a:pPr indent="0" algn="ctr">
                        <a:buNone/>
                      </a:pPr>
                      <a:r>
                        <a:rPr lang="zh-CN" altLang="en-US" sz="1800" b="1">
                          <a:ln>
                            <a:noFill/>
                          </a:ln>
                          <a:effectLst/>
                          <a:ea typeface="+mn-lt"/>
                        </a:rPr>
                        <a:t>九</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路面凿毛</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增加旧路面机械切缝1个子目</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849630">
                <a:tc>
                  <a:txBody>
                    <a:bodyPr/>
                    <a:lstStyle/>
                    <a:p>
                      <a:pPr indent="0" algn="ctr">
                        <a:buNone/>
                      </a:pPr>
                      <a:r>
                        <a:rPr lang="zh-CN" altLang="en-US" sz="1800" b="1">
                          <a:ln>
                            <a:noFill/>
                          </a:ln>
                          <a:effectLst/>
                          <a:ea typeface="+mn-lt"/>
                        </a:rPr>
                        <a:t>十</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zh-CN" altLang="en-US" sz="1800" b="1">
                          <a:ln>
                            <a:noFill/>
                          </a:ln>
                          <a:effectLst/>
                          <a:ea typeface="+mn-lt"/>
                        </a:rPr>
                        <a:t>路面铣刨机铣刨路面</a:t>
                      </a:r>
                    </a:p>
                  </a:txBody>
                  <a:tcPr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dirty="0">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1800" b="1" dirty="0">
                          <a:ln>
                            <a:noFill/>
                          </a:ln>
                          <a:effectLst/>
                          <a:ea typeface="+mn-lt"/>
                        </a:rPr>
                        <a:t>-</a:t>
                      </a:r>
                    </a:p>
                  </a:txBody>
                  <a:tcPr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bl>
          </a:graphicData>
        </a:graphic>
      </p:graphicFrame>
    </p:spTree>
  </p:cSld>
  <p:clrMapOvr>
    <a:masterClrMapping/>
  </p:clrMapOvr>
  <p:transition spd="med">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3967163" y="1936750"/>
            <a:ext cx="4254500" cy="695325"/>
          </a:xfrm>
        </p:spPr>
        <p:txBody>
          <a:bodyPr lIns="92075" tIns="46037" rIns="92075" bIns="46037" anchor="ctr"/>
          <a:lstStyle/>
          <a:p>
            <a:pPr algn="r" eaLnBrk="1" hangingPunct="1">
              <a:buClr>
                <a:schemeClr val="folHlink"/>
              </a:buClr>
              <a:buFont typeface="Wingdings" pitchFamily="2" charset="2"/>
              <a:buNone/>
            </a:pPr>
            <a:r>
              <a:rPr lang="zh-CN" altLang="en-US" sz="3600" b="1">
                <a:solidFill>
                  <a:srgbClr val="000000"/>
                </a:solidFill>
                <a:sym typeface="方正小标宋简体" charset="-122"/>
              </a:rPr>
              <a:t>第十一册 措施项目</a:t>
            </a:r>
          </a:p>
        </p:txBody>
      </p:sp>
      <p:sp>
        <p:nvSpPr>
          <p:cNvPr id="14339" name="Rectangle 4"/>
          <p:cNvSpPr>
            <a:spLocks noChangeArrowheads="1"/>
          </p:cNvSpPr>
          <p:nvPr/>
        </p:nvSpPr>
        <p:spPr bwMode="auto">
          <a:xfrm>
            <a:off x="5054600" y="2878138"/>
            <a:ext cx="3167063" cy="644525"/>
          </a:xfrm>
          <a:prstGeom prst="rect">
            <a:avLst/>
          </a:prstGeom>
          <a:noFill/>
          <a:ln w="9525">
            <a:noFill/>
            <a:miter lim="800000"/>
            <a:headEnd/>
            <a:tailEnd/>
          </a:ln>
        </p:spPr>
        <p:txBody>
          <a:bodyPr>
            <a:spAutoFit/>
          </a:bodyPr>
          <a:lstStyle/>
          <a:p>
            <a:pPr eaLnBrk="0" hangingPunct="0"/>
            <a:r>
              <a:rPr lang="zh-CN" altLang="en-US" sz="3600" b="1">
                <a:solidFill>
                  <a:srgbClr val="000000"/>
                </a:solidFill>
                <a:latin typeface="宋体" pitchFamily="2" charset="-122"/>
              </a:rPr>
              <a:t>宣贯交底资料</a:t>
            </a:r>
          </a:p>
        </p:txBody>
      </p:sp>
      <p:sp>
        <p:nvSpPr>
          <p:cNvPr id="14340" name="Rectangle 2"/>
          <p:cNvSpPr>
            <a:spLocks noGrp="1" noChangeArrowheads="1"/>
          </p:cNvSpPr>
          <p:nvPr/>
        </p:nvSpPr>
        <p:spPr bwMode="auto">
          <a:xfrm>
            <a:off x="904875" y="981075"/>
            <a:ext cx="8239125"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en-US" altLang="zh-CN" sz="2800" b="1">
                <a:latin typeface="宋体" pitchFamily="2" charset="-122"/>
              </a:rPr>
              <a:t>《</a:t>
            </a:r>
            <a:r>
              <a:rPr lang="zh-CN" altLang="en-US" sz="2800" b="1">
                <a:latin typeface="宋体" pitchFamily="2" charset="-122"/>
              </a:rPr>
              <a:t>湖北省市政工程消耗量定额及全费用基价表</a:t>
            </a:r>
            <a:r>
              <a:rPr lang="en-US" altLang="zh-CN" sz="2800" b="1">
                <a:latin typeface="宋体" pitchFamily="2" charset="-122"/>
              </a:rPr>
              <a:t>》</a:t>
            </a:r>
            <a:endParaRPr lang="zh-CN" altLang="en-US" sz="2800" b="1">
              <a:solidFill>
                <a:schemeClr val="tx2"/>
              </a:solidFill>
              <a:latin typeface="宋体" pitchFamily="2" charset="-122"/>
            </a:endParaRPr>
          </a:p>
        </p:txBody>
      </p:sp>
    </p:spTree>
  </p:cSld>
  <p:clrMapOvr>
    <a:masterClrMapping/>
  </p:clrMapOvr>
  <p:transition spd="med">
    <p:fad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a:t>一、概况</a:t>
            </a:r>
          </a:p>
        </p:txBody>
      </p:sp>
      <p:sp>
        <p:nvSpPr>
          <p:cNvPr id="16387" name="Rectangle 89"/>
          <p:cNvSpPr>
            <a:spLocks noChangeArrowheads="1"/>
          </p:cNvSpPr>
          <p:nvPr/>
        </p:nvSpPr>
        <p:spPr bwMode="auto">
          <a:xfrm>
            <a:off x="541338" y="2137918"/>
            <a:ext cx="8062912" cy="1667764"/>
          </a:xfrm>
          <a:prstGeom prst="rect">
            <a:avLst/>
          </a:prstGeom>
          <a:noFill/>
          <a:ln w="9525">
            <a:noFill/>
            <a:miter lim="800000"/>
            <a:headEnd/>
            <a:tailEnd/>
          </a:ln>
        </p:spPr>
        <p:txBody>
          <a:bodyPr anchor="ctr">
            <a:spAutoFit/>
          </a:bodyPr>
          <a:lstStyle/>
          <a:p>
            <a:pPr indent="266700">
              <a:lnSpc>
                <a:spcPct val="150000"/>
              </a:lnSpc>
            </a:pPr>
            <a:r>
              <a:rPr lang="en-US" altLang="zh-CN" sz="2400" b="1">
                <a:latin typeface="方正楷体_GBK" pitchFamily="1" charset="-122"/>
                <a:ea typeface="方正楷体_GBK" pitchFamily="1" charset="-122"/>
              </a:rPr>
              <a:t>  </a:t>
            </a:r>
            <a:r>
              <a:rPr lang="zh-CN" altLang="en-US" sz="2400" b="1">
                <a:latin typeface="宋体" pitchFamily="2" charset="-122"/>
              </a:rPr>
              <a:t>本册定额包括打拔工具桩、围堰工程、支撑工程、脚手架工程、施工便道，共</a:t>
            </a:r>
            <a:r>
              <a:rPr lang="en-US" altLang="zh-CN" sz="2400" b="1">
                <a:latin typeface="宋体" pitchFamily="2" charset="-122"/>
              </a:rPr>
              <a:t>5</a:t>
            </a:r>
            <a:r>
              <a:rPr lang="zh-CN" altLang="en-US" sz="2400" b="1">
                <a:latin typeface="宋体" pitchFamily="2" charset="-122"/>
              </a:rPr>
              <a:t>章</a:t>
            </a:r>
            <a:r>
              <a:rPr lang="en-US" altLang="zh-CN" sz="2400" b="1">
                <a:latin typeface="宋体" pitchFamily="2" charset="-122"/>
              </a:rPr>
              <a:t>20</a:t>
            </a:r>
            <a:r>
              <a:rPr lang="zh-CN" altLang="en-US" sz="2400" b="1">
                <a:latin typeface="宋体" pitchFamily="2" charset="-122"/>
              </a:rPr>
              <a:t>节</a:t>
            </a:r>
            <a:r>
              <a:rPr lang="en-US" altLang="zh-CN" sz="2400" b="1">
                <a:latin typeface="宋体" pitchFamily="2" charset="-122"/>
              </a:rPr>
              <a:t>69</a:t>
            </a:r>
            <a:r>
              <a:rPr lang="zh-CN" altLang="en-US" sz="2400" b="1">
                <a:latin typeface="宋体" pitchFamily="2" charset="-122"/>
              </a:rPr>
              <a:t>个子目。具体章节划分见下表：</a:t>
            </a:r>
          </a:p>
        </p:txBody>
      </p:sp>
    </p:spTree>
  </p:cSld>
  <p:clrMapOvr>
    <a:masterClrMapping/>
  </p:clrMapOvr>
  <p:transition spd="med">
    <p:fad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二、定额内容</a:t>
            </a:r>
          </a:p>
        </p:txBody>
      </p:sp>
      <p:graphicFrame>
        <p:nvGraphicFramePr>
          <p:cNvPr id="2" name="表格 1"/>
          <p:cNvGraphicFramePr>
            <a:graphicFrameLocks noGrp="1"/>
          </p:cNvGraphicFramePr>
          <p:nvPr/>
        </p:nvGraphicFramePr>
        <p:xfrm>
          <a:off x="838200" y="2332038"/>
          <a:ext cx="6969125" cy="3122618"/>
        </p:xfrm>
        <a:graphic>
          <a:graphicData uri="http://schemas.openxmlformats.org/drawingml/2006/table">
            <a:tbl>
              <a:tblPr/>
              <a:tblGrid>
                <a:gridCol w="1036638">
                  <a:extLst>
                    <a:ext uri="{9D8B030D-6E8A-4147-A177-3AD203B41FA5}">
                      <a16:colId xmlns:a16="http://schemas.microsoft.com/office/drawing/2014/main" xmlns="" val="20000"/>
                    </a:ext>
                  </a:extLst>
                </a:gridCol>
                <a:gridCol w="4005262">
                  <a:extLst>
                    <a:ext uri="{9D8B030D-6E8A-4147-A177-3AD203B41FA5}">
                      <a16:colId xmlns:a16="http://schemas.microsoft.com/office/drawing/2014/main" xmlns="" val="20001"/>
                    </a:ext>
                  </a:extLst>
                </a:gridCol>
                <a:gridCol w="1927225">
                  <a:extLst>
                    <a:ext uri="{9D8B030D-6E8A-4147-A177-3AD203B41FA5}">
                      <a16:colId xmlns:a16="http://schemas.microsoft.com/office/drawing/2014/main" xmlns="" val="20002"/>
                    </a:ext>
                  </a:extLst>
                </a:gridCol>
              </a:tblGrid>
              <a:tr h="493713">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章</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名称</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子目个数</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7150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打拔工具桩</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18</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111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围堰工程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19</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111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支撑工程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95288">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四</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脚手架工程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23</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111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五</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施工便道</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3</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111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endPar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endParaRP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合计</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n-US" altLang="zh-CN"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69</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bl>
          </a:graphicData>
        </a:graphic>
      </p:graphicFrame>
    </p:spTree>
  </p:cSld>
  <p:clrMapOvr>
    <a:masterClrMapping/>
  </p:clrMapOvr>
  <p:transition spd="med">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sym typeface="方正小标宋简体" charset="-122"/>
              </a:rPr>
              <a:t>三、适用范围</a:t>
            </a:r>
          </a:p>
        </p:txBody>
      </p:sp>
      <p:sp>
        <p:nvSpPr>
          <p:cNvPr id="26626" name="Rectangle 1"/>
          <p:cNvSpPr/>
          <p:nvPr/>
        </p:nvSpPr>
        <p:spPr>
          <a:xfrm>
            <a:off x="635000" y="2201418"/>
            <a:ext cx="7872413" cy="1667764"/>
          </a:xfrm>
          <a:prstGeom prst="rect">
            <a:avLst/>
          </a:prstGeom>
          <a:noFill/>
          <a:ln w="9525">
            <a:noFill/>
          </a:ln>
        </p:spPr>
        <p:txBody>
          <a:bodyPr anchor="ctr">
            <a:spAutoFit/>
          </a:bodyPr>
          <a:lstStyle/>
          <a:p>
            <a:pPr>
              <a:lnSpc>
                <a:spcPct val="150000"/>
              </a:lnSpc>
              <a:buClr>
                <a:srgbClr val="00B050"/>
              </a:buClr>
              <a:buFont typeface="Wingdings" panose="05000000000000000000" pitchFamily="2" charset="2"/>
              <a:buNone/>
              <a:defRPr/>
            </a:pPr>
            <a:r>
              <a:rPr lang="en-US" altLang="zh-CN" sz="2400" b="1" noProof="1">
                <a:latin typeface="宋体" panose="02010600030101010101" pitchFamily="2" charset="-122"/>
                <a:sym typeface="宋体" panose="02010600030101010101" pitchFamily="2" charset="-122"/>
              </a:rPr>
              <a:t>    </a:t>
            </a:r>
            <a:r>
              <a:rPr lang="zh-CN" altLang="en-US" sz="2400" b="1" dirty="0">
                <a:latin typeface="+mn-lt"/>
                <a:ea typeface="+mn-lt"/>
              </a:rPr>
              <a:t>本册定额适用于城乡范围内新建、改建和扩建的</a:t>
            </a:r>
            <a:r>
              <a:rPr lang="zh-CN" altLang="en-US" sz="2400" b="1" noProof="1">
                <a:latin typeface="宋体" panose="02010600030101010101" pitchFamily="2" charset="-122"/>
                <a:sym typeface="宋体" panose="02010600030101010101" pitchFamily="2" charset="-122"/>
              </a:rPr>
              <a:t>水上打拔工具桩、围堰工程、支撑工程、脚手架工程及施工便道工程。</a:t>
            </a:r>
          </a:p>
        </p:txBody>
      </p:sp>
    </p:spTree>
  </p:cSld>
  <p:clrMapOvr>
    <a:masterClrMapping/>
  </p:clrMapOvr>
  <p:transition spd="med">
    <p:fad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四、定额变化情况</a:t>
            </a:r>
          </a:p>
        </p:txBody>
      </p:sp>
      <p:graphicFrame>
        <p:nvGraphicFramePr>
          <p:cNvPr id="3" name="表格 2"/>
          <p:cNvGraphicFramePr>
            <a:graphicFrameLocks noGrp="1"/>
          </p:cNvGraphicFramePr>
          <p:nvPr/>
        </p:nvGraphicFramePr>
        <p:xfrm>
          <a:off x="246063" y="2492375"/>
          <a:ext cx="8646236" cy="4114806"/>
        </p:xfrm>
        <a:graphic>
          <a:graphicData uri="http://schemas.openxmlformats.org/drawingml/2006/table">
            <a:tbl>
              <a:tblPr/>
              <a:tblGrid>
                <a:gridCol w="391857">
                  <a:extLst>
                    <a:ext uri="{9D8B030D-6E8A-4147-A177-3AD203B41FA5}">
                      <a16:colId xmlns:a16="http://schemas.microsoft.com/office/drawing/2014/main" xmlns="" val="20000"/>
                    </a:ext>
                  </a:extLst>
                </a:gridCol>
                <a:gridCol w="1413904">
                  <a:extLst>
                    <a:ext uri="{9D8B030D-6E8A-4147-A177-3AD203B41FA5}">
                      <a16:colId xmlns:a16="http://schemas.microsoft.com/office/drawing/2014/main" xmlns="" val="20001"/>
                    </a:ext>
                  </a:extLst>
                </a:gridCol>
                <a:gridCol w="936065">
                  <a:extLst>
                    <a:ext uri="{9D8B030D-6E8A-4147-A177-3AD203B41FA5}">
                      <a16:colId xmlns:a16="http://schemas.microsoft.com/office/drawing/2014/main" xmlns="" val="20002"/>
                    </a:ext>
                  </a:extLst>
                </a:gridCol>
                <a:gridCol w="864060">
                  <a:extLst>
                    <a:ext uri="{9D8B030D-6E8A-4147-A177-3AD203B41FA5}">
                      <a16:colId xmlns:a16="http://schemas.microsoft.com/office/drawing/2014/main" xmlns="" val="20003"/>
                    </a:ext>
                  </a:extLst>
                </a:gridCol>
                <a:gridCol w="667649">
                  <a:extLst>
                    <a:ext uri="{9D8B030D-6E8A-4147-A177-3AD203B41FA5}">
                      <a16:colId xmlns:a16="http://schemas.microsoft.com/office/drawing/2014/main" xmlns="" val="20004"/>
                    </a:ext>
                  </a:extLst>
                </a:gridCol>
                <a:gridCol w="4372701">
                  <a:extLst>
                    <a:ext uri="{9D8B030D-6E8A-4147-A177-3AD203B41FA5}">
                      <a16:colId xmlns:a16="http://schemas.microsoft.com/office/drawing/2014/main" xmlns="" val="20005"/>
                    </a:ext>
                  </a:extLst>
                </a:gridCol>
              </a:tblGrid>
              <a:tr h="3111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章</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名称</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新定额</a:t>
                      </a:r>
                    </a:p>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子目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现行定额子目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增减子目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备注</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963">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打拔工具桩</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18</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62</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-44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SMW工法搅拌桩、拉森钢板桩、陆上打拔桩在《湖北省建设工程公共专业消耗量定额及全费用基价表》中设置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111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围堰工程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19</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25</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 </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111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支撑工程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14</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-8</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 </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95288">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四</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脚手架工程</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23</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62</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-39</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平台、支架、万能杆件、挂篮在相关专业册中设置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11150">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五</a:t>
                      </a:r>
                    </a:p>
                  </a:txBody>
                  <a:tcPr marL="0" marR="0" marT="0" marB="1" anchor="ctr" horzOverflow="overflow">
                    <a:lnL w="12700" cap="flat" cmpd="sng" algn="ctr">
                      <a:solidFill>
                        <a:srgbClr val="08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施工便道</a:t>
                      </a:r>
                    </a:p>
                  </a:txBody>
                  <a:tcPr marL="0" marR="0" marT="0" marB="1" anchor="ctr"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3</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0</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+3</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新增章</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22582" name="文本框 1"/>
          <p:cNvSpPr txBox="1">
            <a:spLocks noChangeArrowheads="1"/>
          </p:cNvSpPr>
          <p:nvPr/>
        </p:nvSpPr>
        <p:spPr bwMode="auto">
          <a:xfrm>
            <a:off x="539750" y="1844675"/>
            <a:ext cx="2968625" cy="560388"/>
          </a:xfrm>
          <a:prstGeom prst="rect">
            <a:avLst/>
          </a:prstGeom>
          <a:noFill/>
          <a:ln w="9525">
            <a:noFill/>
            <a:miter lim="800000"/>
            <a:headEnd/>
            <a:tailEnd/>
          </a:ln>
        </p:spPr>
        <p:txBody>
          <a:bodyPr wrap="none">
            <a:spAutoFit/>
          </a:bodyPr>
          <a:lstStyle/>
          <a:p>
            <a:pPr eaLnBrk="0" hangingPunct="0">
              <a:lnSpc>
                <a:spcPct val="150000"/>
              </a:lnSpc>
            </a:pPr>
            <a:r>
              <a:rPr lang="zh-CN" altLang="en-US" sz="2400" b="1">
                <a:latin typeface="宋体" pitchFamily="2" charset="-122"/>
              </a:rPr>
              <a:t>（一）定额数量变化</a:t>
            </a:r>
          </a:p>
        </p:txBody>
      </p:sp>
    </p:spTree>
  </p:cSld>
  <p:clrMapOvr>
    <a:masterClrMapping/>
  </p:clrMapOvr>
  <p:transition spd="med">
    <p:fad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四、定额变化情况</a:t>
            </a:r>
          </a:p>
        </p:txBody>
      </p:sp>
      <p:graphicFrame>
        <p:nvGraphicFramePr>
          <p:cNvPr id="2" name="表格 1"/>
          <p:cNvGraphicFramePr/>
          <p:nvPr/>
        </p:nvGraphicFramePr>
        <p:xfrm>
          <a:off x="323850" y="2349500"/>
          <a:ext cx="8651875" cy="4030350"/>
        </p:xfrm>
        <a:graphic>
          <a:graphicData uri="http://schemas.openxmlformats.org/drawingml/2006/table">
            <a:tbl>
              <a:tblPr firstRow="1" bandRow="1">
                <a:tableStyleId>{5940675A-B579-460E-94D1-54222C63F5DA}</a:tableStyleId>
              </a:tblPr>
              <a:tblGrid>
                <a:gridCol w="391795">
                  <a:extLst>
                    <a:ext uri="{9D8B030D-6E8A-4147-A177-3AD203B41FA5}">
                      <a16:colId xmlns:a16="http://schemas.microsoft.com/office/drawing/2014/main" xmlns="" val="20000"/>
                    </a:ext>
                  </a:extLst>
                </a:gridCol>
                <a:gridCol w="2160905">
                  <a:extLst>
                    <a:ext uri="{9D8B030D-6E8A-4147-A177-3AD203B41FA5}">
                      <a16:colId xmlns:a16="http://schemas.microsoft.com/office/drawing/2014/main" xmlns="" val="20001"/>
                    </a:ext>
                  </a:extLst>
                </a:gridCol>
                <a:gridCol w="913765">
                  <a:extLst>
                    <a:ext uri="{9D8B030D-6E8A-4147-A177-3AD203B41FA5}">
                      <a16:colId xmlns:a16="http://schemas.microsoft.com/office/drawing/2014/main" xmlns="" val="20002"/>
                    </a:ext>
                  </a:extLst>
                </a:gridCol>
                <a:gridCol w="872490">
                  <a:extLst>
                    <a:ext uri="{9D8B030D-6E8A-4147-A177-3AD203B41FA5}">
                      <a16:colId xmlns:a16="http://schemas.microsoft.com/office/drawing/2014/main" xmlns="" val="20003"/>
                    </a:ext>
                  </a:extLst>
                </a:gridCol>
                <a:gridCol w="563022">
                  <a:extLst>
                    <a:ext uri="{9D8B030D-6E8A-4147-A177-3AD203B41FA5}">
                      <a16:colId xmlns:a16="http://schemas.microsoft.com/office/drawing/2014/main" xmlns="" val="20004"/>
                    </a:ext>
                  </a:extLst>
                </a:gridCol>
                <a:gridCol w="3749898">
                  <a:extLst>
                    <a:ext uri="{9D8B030D-6E8A-4147-A177-3AD203B41FA5}">
                      <a16:colId xmlns:a16="http://schemas.microsoft.com/office/drawing/2014/main" xmlns="" val="20005"/>
                    </a:ext>
                  </a:extLst>
                </a:gridCol>
              </a:tblGrid>
              <a:tr h="311150">
                <a:tc>
                  <a:txBody>
                    <a:bodyPr/>
                    <a:lstStyle/>
                    <a:p>
                      <a:pPr indent="0" algn="ctr" fontAlgn="auto">
                        <a:lnSpc>
                          <a:spcPct val="125000"/>
                        </a:lnSpc>
                        <a:buNone/>
                      </a:pPr>
                      <a:r>
                        <a:rPr lang="zh-CN" altLang="en-US" sz="1800" b="1" dirty="0">
                          <a:ln>
                            <a:noFill/>
                          </a:ln>
                          <a:effectLst/>
                          <a:ea typeface="+mn-lt"/>
                        </a:rPr>
                        <a:t>章</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名称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dirty="0">
                          <a:ln>
                            <a:noFill/>
                          </a:ln>
                          <a:effectLst/>
                          <a:ea typeface="+mn-lt"/>
                        </a:rPr>
                        <a:t>新定额子目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dirty="0">
                          <a:ln>
                            <a:noFill/>
                          </a:ln>
                          <a:effectLst/>
                          <a:ea typeface="+mn-lt"/>
                        </a:rPr>
                        <a:t>现行定额子目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增减子目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备注</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95605">
                <a:tc>
                  <a:txBody>
                    <a:bodyPr/>
                    <a:lstStyle/>
                    <a:p>
                      <a:pPr indent="0" algn="ctr" fontAlgn="auto">
                        <a:lnSpc>
                          <a:spcPct val="125000"/>
                        </a:lnSpc>
                        <a:buNone/>
                      </a:pPr>
                      <a:r>
                        <a:rPr lang="zh-CN" altLang="en-US" sz="1800" b="1">
                          <a:ln>
                            <a:noFill/>
                          </a:ln>
                          <a:effectLst/>
                          <a:ea typeface="+mn-lt"/>
                        </a:rPr>
                        <a:t>六</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ea typeface="+mn-lt"/>
                        </a:rPr>
                        <a:t>排水、降水工程</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25</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-25</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ea typeface="+mn-lt"/>
                        </a:rPr>
                        <a:t>在《湖北省建设工程公共专业消耗量定额及全费用基价表》中设置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10515">
                <a:tc>
                  <a:txBody>
                    <a:bodyPr/>
                    <a:lstStyle/>
                    <a:p>
                      <a:pPr indent="0" algn="ctr" fontAlgn="auto">
                        <a:lnSpc>
                          <a:spcPct val="125000"/>
                        </a:lnSpc>
                        <a:buNone/>
                      </a:pPr>
                      <a:r>
                        <a:rPr lang="zh-CN" altLang="en-US" sz="1800" b="1">
                          <a:ln>
                            <a:noFill/>
                          </a:ln>
                          <a:effectLst/>
                          <a:ea typeface="+mn-lt"/>
                        </a:rPr>
                        <a:t>七</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ea typeface="+mn-lt"/>
                        </a:rPr>
                        <a:t>混凝土模板工程</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188</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-188</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ea typeface="+mn-lt"/>
                        </a:rPr>
                        <a:t>在相关专业册中设置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285">
                <a:tc>
                  <a:txBody>
                    <a:bodyPr/>
                    <a:lstStyle/>
                    <a:p>
                      <a:pPr indent="0" algn="ctr" fontAlgn="auto">
                        <a:lnSpc>
                          <a:spcPct val="125000"/>
                        </a:lnSpc>
                        <a:buNone/>
                      </a:pPr>
                      <a:r>
                        <a:rPr lang="zh-CN" altLang="en-US" sz="1800" b="1">
                          <a:ln>
                            <a:noFill/>
                          </a:ln>
                          <a:effectLst/>
                          <a:ea typeface="+mn-lt"/>
                        </a:rPr>
                        <a:t>八</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ea typeface="+mn-lt"/>
                        </a:rPr>
                        <a:t>洞内施工通风、供水、供气、供电、照明及通讯设施</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28</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-28</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ea typeface="+mn-lt"/>
                        </a:rPr>
                        <a:t>在相关专业册中设置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44245">
                <a:tc>
                  <a:txBody>
                    <a:bodyPr/>
                    <a:lstStyle/>
                    <a:p>
                      <a:pPr indent="0" algn="ctr" fontAlgn="auto">
                        <a:lnSpc>
                          <a:spcPct val="125000"/>
                        </a:lnSpc>
                        <a:buNone/>
                      </a:pPr>
                      <a:r>
                        <a:rPr lang="zh-CN" altLang="en-US" sz="1800" b="1">
                          <a:ln>
                            <a:noFill/>
                          </a:ln>
                          <a:effectLst/>
                          <a:ea typeface="+mn-lt"/>
                        </a:rPr>
                        <a:t>九</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ea typeface="+mn-lt"/>
                        </a:rPr>
                        <a:t>常用大型机械进出场及安拆</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0</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31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-31</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ea typeface="+mn-lt"/>
                        </a:rPr>
                        <a:t>在《湖北省建设工程公共专业消耗量定额及全费用基价表》中设置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11150">
                <a:tc gridSpan="2">
                  <a:txBody>
                    <a:bodyPr/>
                    <a:lstStyle/>
                    <a:p>
                      <a:pPr indent="0" algn="ctr" fontAlgn="auto">
                        <a:lnSpc>
                          <a:spcPct val="125000"/>
                        </a:lnSpc>
                        <a:buNone/>
                      </a:pPr>
                      <a:r>
                        <a:rPr lang="zh-CN" altLang="en-US" sz="1800" b="1">
                          <a:ln>
                            <a:noFill/>
                          </a:ln>
                          <a:effectLst/>
                          <a:ea typeface="+mn-lt"/>
                        </a:rPr>
                        <a:t>总计</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xBody>
                    <a:bodyPr/>
                    <a:lstStyle/>
                    <a:p>
                      <a:endParaRPr lang="zh-CN"/>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lstStyle/>
                    <a:p>
                      <a:pPr indent="0" algn="ctr" fontAlgn="auto">
                        <a:lnSpc>
                          <a:spcPct val="125000"/>
                        </a:lnSpc>
                        <a:buNone/>
                      </a:pPr>
                      <a:r>
                        <a:rPr lang="zh-CN" altLang="en-US" sz="1800" b="1">
                          <a:ln>
                            <a:noFill/>
                          </a:ln>
                          <a:effectLst/>
                          <a:ea typeface="+mn-lt"/>
                        </a:rPr>
                        <a:t>69</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435</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ea typeface="+mn-lt"/>
                        </a:rPr>
                        <a:t>-366</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endParaRPr lang="zh-CN" altLang="en-US" sz="1800" b="1" dirty="0">
                        <a:ln>
                          <a:noFill/>
                        </a:ln>
                        <a:effectLst/>
                        <a:ea typeface="+mn-lt"/>
                      </a:endParaRP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Tree>
  </p:cSld>
  <p:clrMapOvr>
    <a:masterClrMapping/>
  </p:clrMapOvr>
  <p:transition spd="med">
    <p:fad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887413" y="1054100"/>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四、定额变化情况</a:t>
            </a:r>
            <a:endParaRPr lang="zh-CN" altLang="en-US" sz="3200" b="1" dirty="0">
              <a:sym typeface="方正小标宋简体" charset="-122"/>
            </a:endParaRPr>
          </a:p>
        </p:txBody>
      </p:sp>
      <p:sp>
        <p:nvSpPr>
          <p:cNvPr id="24579" name="Rectangle 3"/>
          <p:cNvSpPr>
            <a:spLocks noGrp="1" noChangeArrowheads="1"/>
          </p:cNvSpPr>
          <p:nvPr>
            <p:ph type="subTitle" idx="1"/>
          </p:nvPr>
        </p:nvSpPr>
        <p:spPr>
          <a:xfrm>
            <a:off x="755650" y="2781300"/>
            <a:ext cx="7918450" cy="3094038"/>
          </a:xfrm>
        </p:spPr>
        <p:txBody>
          <a:bodyPr lIns="182562" tIns="46037" rIns="182562" bIns="46037"/>
          <a:lstStyle/>
          <a:p>
            <a:pPr algn="l">
              <a:lnSpc>
                <a:spcPct val="150000"/>
              </a:lnSpc>
              <a:spcBef>
                <a:spcPct val="0"/>
              </a:spcBef>
            </a:pPr>
            <a:r>
              <a:rPr lang="zh-CN" altLang="en-US" sz="2400" b="1"/>
              <a:t>    本册定额在《市政工程消耗量定额》(ZYA 1-31-2015)、《湖北省市政工程消耗量定额及统一基价表》(2008年)的基础上，结合本省实际情况进行修编的。与《湖北省市政工程消耗量定额及统一基价表》(2008年)相比，各章项目设置主要变化详见下表：</a:t>
            </a:r>
            <a:endParaRPr lang="zh-CN" altLang="zh-CN" sz="2400" b="1"/>
          </a:p>
          <a:p>
            <a:pPr algn="l" eaLnBrk="1" hangingPunct="1">
              <a:lnSpc>
                <a:spcPct val="150000"/>
              </a:lnSpc>
              <a:spcBef>
                <a:spcPct val="0"/>
              </a:spcBef>
              <a:spcAft>
                <a:spcPts val="1200"/>
              </a:spcAft>
            </a:pP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endParaRPr lang="en-US" altLang="zh-CN" sz="1800" b="1">
              <a:latin typeface="方正小标宋简体" charset="-122"/>
              <a:ea typeface="方正小标宋简体" charset="-122"/>
              <a:sym typeface="方正小标宋简体" charset="-122"/>
            </a:endParaRPr>
          </a:p>
          <a:p>
            <a:pPr algn="l" eaLnBrk="1" hangingPunct="1">
              <a:spcAft>
                <a:spcPts val="1200"/>
              </a:spcAft>
            </a:pPr>
            <a:endParaRPr lang="zh-CN" altLang="zh-CN" sz="1800" b="1"/>
          </a:p>
          <a:p>
            <a:pPr algn="l" eaLnBrk="1" hangingPunct="1">
              <a:spcAft>
                <a:spcPts val="1200"/>
              </a:spcAft>
            </a:pPr>
            <a:endParaRPr lang="zh-CN" altLang="en-US" sz="1800" b="1">
              <a:latin typeface="方正小标宋简体" charset="-122"/>
              <a:ea typeface="方正小标宋简体" charset="-122"/>
              <a:sym typeface="方正小标宋简体" charset="-122"/>
            </a:endParaRPr>
          </a:p>
        </p:txBody>
      </p:sp>
      <p:sp>
        <p:nvSpPr>
          <p:cNvPr id="24580" name="Rectangle 1"/>
          <p:cNvSpPr>
            <a:spLocks noChangeArrowheads="1"/>
          </p:cNvSpPr>
          <p:nvPr/>
        </p:nvSpPr>
        <p:spPr bwMode="auto">
          <a:xfrm>
            <a:off x="755650" y="2276475"/>
            <a:ext cx="4171950" cy="536575"/>
          </a:xfrm>
          <a:prstGeom prst="rect">
            <a:avLst/>
          </a:prstGeom>
          <a:noFill/>
          <a:ln w="9525">
            <a:noFill/>
            <a:miter lim="800000"/>
            <a:headEnd/>
            <a:tailEnd/>
          </a:ln>
        </p:spPr>
        <p:txBody>
          <a:bodyPr anchor="ctr">
            <a:spAutoFit/>
          </a:bodyPr>
          <a:lstStyle/>
          <a:p>
            <a:pPr>
              <a:lnSpc>
                <a:spcPct val="120000"/>
              </a:lnSpc>
              <a:buClr>
                <a:srgbClr val="00B050"/>
              </a:buClr>
              <a:buFont typeface="Wingdings" pitchFamily="2" charset="2"/>
              <a:buNone/>
            </a:pPr>
            <a:r>
              <a:rPr lang="zh-CN" altLang="en-US" sz="2400" b="1">
                <a:latin typeface="方正楷体_GBK" pitchFamily="1" charset="-122"/>
                <a:ea typeface="方正楷体_GBK" pitchFamily="1" charset="-122"/>
                <a:sym typeface="宋体" pitchFamily="2" charset="-122"/>
              </a:rPr>
              <a:t> </a:t>
            </a:r>
            <a:r>
              <a:rPr lang="en-US" altLang="zh-CN" sz="2400" b="1">
                <a:latin typeface="宋体" pitchFamily="2" charset="-122"/>
                <a:sym typeface="宋体" pitchFamily="2" charset="-122"/>
              </a:rPr>
              <a:t>(</a:t>
            </a:r>
            <a:r>
              <a:rPr lang="zh-CN" altLang="en-US" sz="2400" b="1">
                <a:latin typeface="宋体" pitchFamily="2" charset="-122"/>
                <a:sym typeface="宋体" pitchFamily="2" charset="-122"/>
              </a:rPr>
              <a:t>二）项目设置变化情况</a:t>
            </a:r>
          </a:p>
        </p:txBody>
      </p:sp>
    </p:spTree>
  </p:cSld>
  <p:clrMapOvr>
    <a:masterClrMapping/>
  </p:clrMapOvr>
  <p:transition spd="med">
    <p:fad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四、定额变化情况</a:t>
            </a:r>
            <a:endParaRPr lang="zh-CN" altLang="en-US" sz="3200" b="1" dirty="0">
              <a:solidFill>
                <a:schemeClr val="tx2"/>
              </a:solidFill>
              <a:latin typeface="宋体" pitchFamily="2" charset="-122"/>
            </a:endParaRPr>
          </a:p>
        </p:txBody>
      </p:sp>
      <p:graphicFrame>
        <p:nvGraphicFramePr>
          <p:cNvPr id="2" name="表格 1"/>
          <p:cNvGraphicFramePr>
            <a:graphicFrameLocks noGrp="1"/>
          </p:cNvGraphicFramePr>
          <p:nvPr/>
        </p:nvGraphicFramePr>
        <p:xfrm>
          <a:off x="193675" y="2455863"/>
          <a:ext cx="8950325" cy="4244340"/>
        </p:xfrm>
        <a:graphic>
          <a:graphicData uri="http://schemas.openxmlformats.org/drawingml/2006/table">
            <a:tbl>
              <a:tblPr/>
              <a:tblGrid>
                <a:gridCol w="529067">
                  <a:extLst>
                    <a:ext uri="{9D8B030D-6E8A-4147-A177-3AD203B41FA5}">
                      <a16:colId xmlns:a16="http://schemas.microsoft.com/office/drawing/2014/main" xmlns="" val="20000"/>
                    </a:ext>
                  </a:extLst>
                </a:gridCol>
                <a:gridCol w="2842743">
                  <a:extLst>
                    <a:ext uri="{9D8B030D-6E8A-4147-A177-3AD203B41FA5}">
                      <a16:colId xmlns:a16="http://schemas.microsoft.com/office/drawing/2014/main" xmlns="" val="20001"/>
                    </a:ext>
                  </a:extLst>
                </a:gridCol>
                <a:gridCol w="588887">
                  <a:extLst>
                    <a:ext uri="{9D8B030D-6E8A-4147-A177-3AD203B41FA5}">
                      <a16:colId xmlns:a16="http://schemas.microsoft.com/office/drawing/2014/main" xmlns="" val="20002"/>
                    </a:ext>
                  </a:extLst>
                </a:gridCol>
                <a:gridCol w="4989628">
                  <a:extLst>
                    <a:ext uri="{9D8B030D-6E8A-4147-A177-3AD203B41FA5}">
                      <a16:colId xmlns:a16="http://schemas.microsoft.com/office/drawing/2014/main" xmlns="" val="20003"/>
                    </a:ext>
                  </a:extLst>
                </a:gridCol>
              </a:tblGrid>
              <a:tr h="34290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a:ln>
                            <a:noFill/>
                          </a:ln>
                          <a:solidFill>
                            <a:schemeClr val="tx1"/>
                          </a:solidFill>
                          <a:effectLst/>
                          <a:latin typeface="宋体" pitchFamily="2" charset="-122"/>
                          <a:ea typeface="宋体" pitchFamily="2" charset="-122"/>
                          <a:sym typeface="方正小标宋简体" charset="-122"/>
                        </a:rPr>
                        <a:t>序号</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a:ln>
                            <a:noFill/>
                          </a:ln>
                          <a:solidFill>
                            <a:schemeClr val="tx1"/>
                          </a:solidFill>
                          <a:effectLst/>
                          <a:latin typeface="宋体" pitchFamily="2" charset="-122"/>
                          <a:ea typeface="宋体" pitchFamily="2" charset="-122"/>
                          <a:sym typeface="方正小标宋简体" charset="-122"/>
                        </a:rPr>
                        <a:t>章节项目</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a:ln>
                            <a:noFill/>
                          </a:ln>
                          <a:solidFill>
                            <a:schemeClr val="tx1"/>
                          </a:solidFill>
                          <a:effectLst/>
                          <a:latin typeface="宋体" pitchFamily="2" charset="-122"/>
                          <a:ea typeface="宋体" pitchFamily="2" charset="-122"/>
                          <a:sym typeface="方正小标宋简体" charset="-122"/>
                        </a:rPr>
                        <a:t>项目内容及子目个数</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xmlns="" val="10000"/>
                  </a:ext>
                </a:extLst>
              </a:tr>
              <a:tr h="535372">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增加项目</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删减项目</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19088">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水上卷扬机打拔圆木桩</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36550">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dirty="0">
                          <a:ln>
                            <a:noFill/>
                          </a:ln>
                          <a:solidFill>
                            <a:schemeClr val="tx1"/>
                          </a:solidFill>
                          <a:effectLst/>
                          <a:latin typeface="宋体" pitchFamily="2" charset="-122"/>
                          <a:ea typeface="宋体" pitchFamily="2" charset="-122"/>
                          <a:sym typeface="方正小标宋简体" charset="-122"/>
                        </a:rPr>
                        <a:t>水上卷扬机打拔槽型钢板桩</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根据专家评审意见，删除打、拔12m以内甲、乙级土；打、拔12m以上甲、乙级土共8个子目</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311150">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水上柴油打桩机打圆木桩</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01638">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四</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水上柴油打桩机打槽型钢板桩</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根据专家评审意见，删除打12m以内、12m以外甲、乙级土共4个子目</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365125">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五</a:t>
                      </a:r>
                    </a:p>
                  </a:txBody>
                  <a:tcPr marL="45720" marR="4572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竖、拆简易打拔桩架</a:t>
                      </a:r>
                    </a:p>
                  </a:txBody>
                  <a:tcPr marL="45720" marR="4572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600" b="1" i="0" u="none" strike="noStrike" cap="none" normalizeH="0" baseline="0" dirty="0">
                          <a:ln>
                            <a:noFill/>
                          </a:ln>
                          <a:solidFill>
                            <a:schemeClr val="tx1"/>
                          </a:solidFill>
                          <a:effectLst/>
                          <a:latin typeface="宋体" pitchFamily="2" charset="-122"/>
                          <a:ea typeface="宋体" pitchFamily="2" charset="-122"/>
                          <a:sym typeface="方正小标宋简体" charset="-122"/>
                        </a:rPr>
                        <a:t>删除竖、拆卷扬机打、拔桩架共2个子目，在《湖北省建设工程公共专业消耗量定额及全费用基价表》中设置</a:t>
                      </a:r>
                    </a:p>
                  </a:txBody>
                  <a:tcPr marL="45720" marR="4572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bl>
          </a:graphicData>
        </a:graphic>
      </p:graphicFrame>
      <p:sp>
        <p:nvSpPr>
          <p:cNvPr id="25643" name="Rectangle 3"/>
          <p:cNvSpPr>
            <a:spLocks noGrp="1" noChangeArrowheads="1"/>
          </p:cNvSpPr>
          <p:nvPr>
            <p:ph type="subTitle" idx="1"/>
          </p:nvPr>
        </p:nvSpPr>
        <p:spPr>
          <a:xfrm>
            <a:off x="38100" y="1876425"/>
            <a:ext cx="7918450" cy="579438"/>
          </a:xfrm>
        </p:spPr>
        <p:txBody>
          <a:bodyPr lIns="182562" tIns="46037" rIns="182562" bIns="46037"/>
          <a:lstStyle/>
          <a:p>
            <a:pPr algn="l">
              <a:lnSpc>
                <a:spcPct val="150000"/>
              </a:lnSpc>
              <a:spcBef>
                <a:spcPct val="0"/>
              </a:spcBef>
            </a:pPr>
            <a:r>
              <a:rPr lang="zh-CN" altLang="en-US" sz="2400" b="1"/>
              <a:t>    第一章 打拔工具桩</a:t>
            </a:r>
          </a:p>
          <a:p>
            <a:pPr algn="l" eaLnBrk="1" hangingPunct="1">
              <a:spcAft>
                <a:spcPts val="1200"/>
              </a:spcAft>
            </a:pPr>
            <a:endParaRPr lang="zh-CN" altLang="en-US" sz="1800" b="1">
              <a:latin typeface="方正小标宋简体" charset="-122"/>
              <a:ea typeface="方正小标宋简体" charset="-122"/>
              <a:sym typeface="方正小标宋简体" charset="-122"/>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ChangeArrowheads="1"/>
          </p:cNvSpPr>
          <p:nvPr/>
        </p:nvSpPr>
        <p:spPr>
          <a:xfrm>
            <a:off x="611560" y="908720"/>
            <a:ext cx="8136904"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0" i="0" u="none" strike="noStrike" kern="0" cap="none" spc="0" normalizeH="0" baseline="0" noProof="0" dirty="0">
              <a:ln>
                <a:noFill/>
              </a:ln>
              <a:solidFill>
                <a:srgbClr val="0000FF"/>
              </a:solidFill>
              <a:effectLst/>
              <a:uLnTx/>
              <a:uFillTx/>
              <a:latin typeface="+mj-lt"/>
              <a:ea typeface="+mj-ea"/>
              <a:cs typeface="+mj-cs"/>
            </a:endParaRPr>
          </a:p>
        </p:txBody>
      </p:sp>
      <p:graphicFrame>
        <p:nvGraphicFramePr>
          <p:cNvPr id="5" name="表格 4"/>
          <p:cNvGraphicFramePr>
            <a:graphicFrameLocks noGrp="1"/>
          </p:cNvGraphicFramePr>
          <p:nvPr/>
        </p:nvGraphicFramePr>
        <p:xfrm>
          <a:off x="1000100" y="2143116"/>
          <a:ext cx="7215237" cy="3794304"/>
        </p:xfrm>
        <a:graphic>
          <a:graphicData uri="http://schemas.openxmlformats.org/drawingml/2006/table">
            <a:tbl>
              <a:tblPr/>
              <a:tblGrid>
                <a:gridCol w="1646483">
                  <a:extLst>
                    <a:ext uri="{9D8B030D-6E8A-4147-A177-3AD203B41FA5}">
                      <a16:colId xmlns:a16="http://schemas.microsoft.com/office/drawing/2014/main" xmlns="" val="20000"/>
                    </a:ext>
                  </a:extLst>
                </a:gridCol>
                <a:gridCol w="3128319">
                  <a:extLst>
                    <a:ext uri="{9D8B030D-6E8A-4147-A177-3AD203B41FA5}">
                      <a16:colId xmlns:a16="http://schemas.microsoft.com/office/drawing/2014/main" xmlns="" val="20001"/>
                    </a:ext>
                  </a:extLst>
                </a:gridCol>
                <a:gridCol w="909929">
                  <a:extLst>
                    <a:ext uri="{9D8B030D-6E8A-4147-A177-3AD203B41FA5}">
                      <a16:colId xmlns:a16="http://schemas.microsoft.com/office/drawing/2014/main" xmlns="" val="20002"/>
                    </a:ext>
                  </a:extLst>
                </a:gridCol>
                <a:gridCol w="874574">
                  <a:extLst>
                    <a:ext uri="{9D8B030D-6E8A-4147-A177-3AD203B41FA5}">
                      <a16:colId xmlns:a16="http://schemas.microsoft.com/office/drawing/2014/main" xmlns="" val="20003"/>
                    </a:ext>
                  </a:extLst>
                </a:gridCol>
                <a:gridCol w="655932">
                  <a:extLst>
                    <a:ext uri="{9D8B030D-6E8A-4147-A177-3AD203B41FA5}">
                      <a16:colId xmlns:a16="http://schemas.microsoft.com/office/drawing/2014/main" xmlns="" val="20004"/>
                    </a:ext>
                  </a:extLst>
                </a:gridCol>
              </a:tblGrid>
              <a:tr h="359571">
                <a:tc>
                  <a:txBody>
                    <a:bodyPr/>
                    <a:lstStyle/>
                    <a:p>
                      <a:pPr algn="ctr" fontAlgn="ctr"/>
                      <a:r>
                        <a:rPr lang="zh-CN" altLang="en-US" sz="1800" b="1" i="0" u="none" strike="noStrike" dirty="0">
                          <a:solidFill>
                            <a:srgbClr val="000000"/>
                          </a:solidFill>
                          <a:latin typeface="宋体" pitchFamily="2" charset="-122"/>
                          <a:ea typeface="宋体" pitchFamily="2" charset="-122"/>
                        </a:rPr>
                        <a:t>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章节名称</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普工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技工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高级技工</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59571">
                <a:tc rowSpan="9">
                  <a:txBody>
                    <a:bodyPr/>
                    <a:lstStyle/>
                    <a:p>
                      <a:pPr algn="ctr" fontAlgn="ctr"/>
                      <a:r>
                        <a:rPr lang="zh-CN" altLang="en-US" sz="1800" b="1" i="0" u="none" strike="noStrike" dirty="0">
                          <a:solidFill>
                            <a:srgbClr val="000000"/>
                          </a:solidFill>
                          <a:latin typeface="宋体" pitchFamily="2" charset="-122"/>
                          <a:ea typeface="宋体" pitchFamily="2" charset="-122"/>
                        </a:rPr>
                        <a:t>第四册</a:t>
                      </a:r>
                      <a:endParaRPr lang="en-US" altLang="zh-CN" sz="1800" b="1" i="0" u="none" strike="noStrike" dirty="0">
                        <a:solidFill>
                          <a:srgbClr val="000000"/>
                        </a:solidFill>
                        <a:latin typeface="宋体" pitchFamily="2" charset="-122"/>
                        <a:ea typeface="宋体" pitchFamily="2" charset="-122"/>
                      </a:endParaRPr>
                    </a:p>
                    <a:p>
                      <a:pPr algn="ctr" fontAlgn="ctr"/>
                      <a:r>
                        <a:rPr lang="zh-CN" altLang="en-US" sz="1800" b="1" i="0" u="none" strike="noStrike" dirty="0">
                          <a:solidFill>
                            <a:srgbClr val="000000"/>
                          </a:solidFill>
                          <a:latin typeface="宋体" pitchFamily="2" charset="-122"/>
                          <a:ea typeface="宋体" pitchFamily="2" charset="-122"/>
                        </a:rPr>
                        <a:t>隧道工程</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ctr"/>
                      <a:r>
                        <a:rPr lang="zh-CN" altLang="en-US" sz="1800" b="1" i="0" u="none" strike="noStrike" dirty="0">
                          <a:solidFill>
                            <a:srgbClr val="000000"/>
                          </a:solidFill>
                          <a:latin typeface="宋体" pitchFamily="2" charset="-122"/>
                          <a:ea typeface="宋体" pitchFamily="2" charset="-122"/>
                        </a:rPr>
                        <a:t> 第一章 隧道开挖与出渣</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59571">
                <a:tc vMerge="1">
                  <a:txBody>
                    <a:bodyPr/>
                    <a:lstStyle/>
                    <a:p>
                      <a:endParaRPr lang="zh-CN" altLang="en-US"/>
                    </a:p>
                  </a:txBody>
                  <a:tcPr/>
                </a:tc>
                <a:tc>
                  <a:txBody>
                    <a:bodyPr/>
                    <a:lstStyle/>
                    <a:p>
                      <a:pPr algn="l" rtl="0" fontAlgn="ctr"/>
                      <a:r>
                        <a:rPr lang="zh-CN" altLang="en-US" sz="1800" b="1" i="0" u="none" strike="noStrike" dirty="0">
                          <a:solidFill>
                            <a:srgbClr val="000000"/>
                          </a:solidFill>
                          <a:latin typeface="宋体" pitchFamily="2" charset="-122"/>
                          <a:ea typeface="宋体" pitchFamily="2" charset="-122"/>
                        </a:rPr>
                        <a:t> 第二章 隧道衬砌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59571">
                <a:tc vMerge="1">
                  <a:txBody>
                    <a:bodyPr/>
                    <a:lstStyle/>
                    <a:p>
                      <a:endParaRPr lang="zh-CN" altLang="en-US"/>
                    </a:p>
                  </a:txBody>
                  <a:tcPr/>
                </a:tc>
                <a:tc>
                  <a:txBody>
                    <a:bodyPr/>
                    <a:lstStyle/>
                    <a:p>
                      <a:pPr algn="l" rtl="0" fontAlgn="ctr"/>
                      <a:r>
                        <a:rPr lang="zh-CN" altLang="en-US" sz="1800" b="1" i="0" u="none" strike="noStrike" dirty="0">
                          <a:solidFill>
                            <a:srgbClr val="000000"/>
                          </a:solidFill>
                          <a:latin typeface="宋体" pitchFamily="2" charset="-122"/>
                          <a:ea typeface="宋体" pitchFamily="2" charset="-122"/>
                        </a:rPr>
                        <a:t> 第三章 临时工程</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59571">
                <a:tc vMerge="1">
                  <a:txBody>
                    <a:bodyPr/>
                    <a:lstStyle/>
                    <a:p>
                      <a:endParaRPr lang="zh-CN" altLang="en-US"/>
                    </a:p>
                  </a:txBody>
                  <a:tcPr/>
                </a:tc>
                <a:tc rowSpan="2">
                  <a:txBody>
                    <a:bodyPr/>
                    <a:lstStyle/>
                    <a:p>
                      <a:pPr algn="l" rtl="0" fontAlgn="ctr"/>
                      <a:r>
                        <a:rPr lang="zh-CN" altLang="en-US" sz="1800" b="1" i="0" u="none" strike="noStrike" dirty="0">
                          <a:solidFill>
                            <a:srgbClr val="000000"/>
                          </a:solidFill>
                          <a:latin typeface="宋体" pitchFamily="2" charset="-122"/>
                          <a:ea typeface="宋体" pitchFamily="2" charset="-122"/>
                        </a:rPr>
                        <a:t> 第四章 盾构法掘进</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59571">
                <a:tc vMerge="1">
                  <a:txBody>
                    <a:bodyPr/>
                    <a:lstStyle/>
                    <a:p>
                      <a:endParaRPr lang="zh-CN" altLang="en-US"/>
                    </a:p>
                  </a:txBody>
                  <a:tcPr/>
                </a:tc>
                <a:tc vMerge="1">
                  <a:txBody>
                    <a:bodyPr/>
                    <a:lstStyle/>
                    <a:p>
                      <a:endParaRPr lang="zh-CN" altLang="en-US"/>
                    </a:p>
                  </a:txBody>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30%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20%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59571">
                <a:tc vMerge="1">
                  <a:txBody>
                    <a:bodyPr/>
                    <a:lstStyle/>
                    <a:p>
                      <a:endParaRPr lang="zh-CN" altLang="en-US"/>
                    </a:p>
                  </a:txBody>
                  <a:tcPr/>
                </a:tc>
                <a:tc>
                  <a:txBody>
                    <a:bodyPr/>
                    <a:lstStyle/>
                    <a:p>
                      <a:pPr algn="l" rtl="0" fontAlgn="ctr"/>
                      <a:r>
                        <a:rPr lang="zh-CN" altLang="en-US" sz="1800" b="1" i="0" u="none" strike="noStrike" dirty="0">
                          <a:solidFill>
                            <a:srgbClr val="000000"/>
                          </a:solidFill>
                          <a:latin typeface="宋体" pitchFamily="2" charset="-122"/>
                          <a:ea typeface="宋体" pitchFamily="2" charset="-122"/>
                        </a:rPr>
                        <a:t> 第五章 垂直顶升</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59571">
                <a:tc vMerge="1">
                  <a:txBody>
                    <a:bodyPr/>
                    <a:lstStyle/>
                    <a:p>
                      <a:endParaRPr lang="zh-CN" altLang="en-US"/>
                    </a:p>
                  </a:txBody>
                  <a:tcPr/>
                </a:tc>
                <a:tc rowSpan="2">
                  <a:txBody>
                    <a:bodyPr/>
                    <a:lstStyle/>
                    <a:p>
                      <a:pPr algn="l" rtl="0" fontAlgn="ctr"/>
                      <a:r>
                        <a:rPr lang="zh-CN" altLang="en-US" sz="1800" b="1" i="0" u="none" strike="noStrike" dirty="0">
                          <a:solidFill>
                            <a:srgbClr val="000000"/>
                          </a:solidFill>
                          <a:latin typeface="宋体" pitchFamily="2" charset="-122"/>
                          <a:ea typeface="宋体" pitchFamily="2" charset="-122"/>
                        </a:rPr>
                        <a:t> 第六章 隧道沉井</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dirty="0">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59571">
                <a:tc vMerge="1">
                  <a:txBody>
                    <a:bodyPr/>
                    <a:lstStyle/>
                    <a:p>
                      <a:endParaRPr lang="zh-CN" altLang="en-US"/>
                    </a:p>
                  </a:txBody>
                  <a:tcPr/>
                </a:tc>
                <a:tc vMerge="1">
                  <a:txBody>
                    <a:bodyPr/>
                    <a:lstStyle/>
                    <a:p>
                      <a:endParaRPr lang="zh-CN" altLang="en-US"/>
                    </a:p>
                  </a:txBody>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dirty="0">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359571">
                <a:tc vMerge="1">
                  <a:txBody>
                    <a:bodyPr/>
                    <a:lstStyle/>
                    <a:p>
                      <a:endParaRPr lang="zh-CN" altLang="en-US"/>
                    </a:p>
                  </a:txBody>
                  <a:tcPr/>
                </a:tc>
                <a:tc>
                  <a:txBody>
                    <a:bodyPr/>
                    <a:lstStyle/>
                    <a:p>
                      <a:pPr algn="l" rtl="0" fontAlgn="ctr"/>
                      <a:r>
                        <a:rPr lang="zh-CN" altLang="en-US" sz="1800" b="1" i="0" u="none" strike="noStrike" dirty="0">
                          <a:solidFill>
                            <a:srgbClr val="000000"/>
                          </a:solidFill>
                          <a:latin typeface="宋体" pitchFamily="2" charset="-122"/>
                          <a:ea typeface="宋体" pitchFamily="2" charset="-122"/>
                        </a:rPr>
                        <a:t> 第七章 地下混凝土结构</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a:solidFill>
                            <a:srgbClr val="000000"/>
                          </a:solidFill>
                          <a:latin typeface="宋体" pitchFamily="2" charset="-122"/>
                          <a:ea typeface="宋体" pitchFamily="2" charset="-122"/>
                        </a:rPr>
                        <a:t>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800" b="1" i="0" u="none" strike="noStrike" dirty="0">
                          <a:solidFill>
                            <a:srgbClr val="000000"/>
                          </a:solidFill>
                          <a:latin typeface="宋体" pitchFamily="2" charset="-122"/>
                          <a:ea typeface="宋体" pitchFamily="2" charset="-122"/>
                        </a:rPr>
                        <a:t>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800" b="1" i="0" u="none" strike="noStrike" dirty="0">
                          <a:solidFill>
                            <a:srgbClr val="000000"/>
                          </a:solidFill>
                          <a:latin typeface="宋体" pitchFamily="2" charset="-122"/>
                          <a:ea typeface="宋体" pitchFamily="2" charset="-122"/>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四、定额变化情况</a:t>
            </a:r>
            <a:endParaRPr lang="zh-CN" altLang="en-US" sz="3200" b="1" dirty="0">
              <a:solidFill>
                <a:schemeClr val="tx2"/>
              </a:solidFill>
              <a:latin typeface="宋体" pitchFamily="2" charset="-122"/>
            </a:endParaRPr>
          </a:p>
        </p:txBody>
      </p:sp>
      <p:graphicFrame>
        <p:nvGraphicFramePr>
          <p:cNvPr id="2" name="表格 1"/>
          <p:cNvGraphicFramePr/>
          <p:nvPr/>
        </p:nvGraphicFramePr>
        <p:xfrm>
          <a:off x="193675" y="1919288"/>
          <a:ext cx="8755380" cy="4815840"/>
        </p:xfrm>
        <a:graphic>
          <a:graphicData uri="http://schemas.openxmlformats.org/drawingml/2006/table">
            <a:tbl>
              <a:tblPr firstRow="1" bandRow="1">
                <a:tableStyleId>{5940675A-B579-460E-94D1-54222C63F5DA}</a:tableStyleId>
              </a:tblPr>
              <a:tblGrid>
                <a:gridCol w="518160">
                  <a:extLst>
                    <a:ext uri="{9D8B030D-6E8A-4147-A177-3AD203B41FA5}">
                      <a16:colId xmlns:a16="http://schemas.microsoft.com/office/drawing/2014/main" xmlns="" val="20000"/>
                    </a:ext>
                  </a:extLst>
                </a:gridCol>
                <a:gridCol w="2294890">
                  <a:extLst>
                    <a:ext uri="{9D8B030D-6E8A-4147-A177-3AD203B41FA5}">
                      <a16:colId xmlns:a16="http://schemas.microsoft.com/office/drawing/2014/main" xmlns="" val="20001"/>
                    </a:ext>
                  </a:extLst>
                </a:gridCol>
                <a:gridCol w="944880">
                  <a:extLst>
                    <a:ext uri="{9D8B030D-6E8A-4147-A177-3AD203B41FA5}">
                      <a16:colId xmlns:a16="http://schemas.microsoft.com/office/drawing/2014/main" xmlns="" val="20002"/>
                    </a:ext>
                  </a:extLst>
                </a:gridCol>
                <a:gridCol w="4997450">
                  <a:extLst>
                    <a:ext uri="{9D8B030D-6E8A-4147-A177-3AD203B41FA5}">
                      <a16:colId xmlns:a16="http://schemas.microsoft.com/office/drawing/2014/main" xmlns="" val="20003"/>
                    </a:ext>
                  </a:extLst>
                </a:gridCol>
              </a:tblGrid>
              <a:tr h="285115">
                <a:tc rowSpan="2">
                  <a:txBody>
                    <a:bodyPr/>
                    <a:lstStyle/>
                    <a:p>
                      <a:pPr indent="0" algn="ctr" fontAlgn="auto">
                        <a:lnSpc>
                          <a:spcPct val="125000"/>
                        </a:lnSpc>
                        <a:buNone/>
                      </a:pPr>
                      <a:r>
                        <a:rPr lang="zh-CN" altLang="en-US" sz="1600" b="1" dirty="0">
                          <a:ln>
                            <a:noFill/>
                          </a:ln>
                          <a:effectLst/>
                          <a:ea typeface="+mn-lt"/>
                        </a:rPr>
                        <a:t>序号</a:t>
                      </a:r>
                    </a:p>
                  </a:txBody>
                  <a:tcPr marL="45720" marR="4572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rowSpan="2">
                  <a:txBody>
                    <a:bodyPr/>
                    <a:lstStyle/>
                    <a:p>
                      <a:pPr indent="0" algn="ctr" fontAlgn="auto">
                        <a:lnSpc>
                          <a:spcPct val="125000"/>
                        </a:lnSpc>
                        <a:buNone/>
                      </a:pPr>
                      <a:r>
                        <a:rPr lang="zh-CN" altLang="en-US" sz="1600" b="1">
                          <a:ln>
                            <a:noFill/>
                          </a:ln>
                          <a:effectLst/>
                          <a:ea typeface="+mn-lt"/>
                        </a:rPr>
                        <a:t>章节项目</a:t>
                      </a:r>
                    </a:p>
                  </a:txBody>
                  <a:tcPr marL="45720" marR="45720"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fontAlgn="auto">
                        <a:lnSpc>
                          <a:spcPct val="125000"/>
                        </a:lnSpc>
                        <a:buNone/>
                      </a:pPr>
                      <a:r>
                        <a:rPr lang="zh-CN" altLang="en-US" sz="1600" b="1">
                          <a:ln>
                            <a:noFill/>
                          </a:ln>
                          <a:effectLst/>
                          <a:ea typeface="+mn-lt"/>
                        </a:rPr>
                        <a:t>项目内容及子目个数</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xmlns="" val="10000"/>
                  </a:ext>
                </a:extLst>
              </a:tr>
              <a:tr h="20066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9525"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indent="0" algn="ctr" fontAlgn="auto">
                        <a:lnSpc>
                          <a:spcPct val="125000"/>
                        </a:lnSpc>
                        <a:buNone/>
                      </a:pPr>
                      <a:r>
                        <a:rPr lang="zh-CN" altLang="en-US" sz="1600" b="1">
                          <a:ln>
                            <a:noFill/>
                          </a:ln>
                          <a:effectLst/>
                          <a:ea typeface="+mn-lt"/>
                        </a:rPr>
                        <a:t>增加项目</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600" b="1">
                          <a:ln>
                            <a:noFill/>
                          </a:ln>
                          <a:effectLst/>
                          <a:ea typeface="+mn-lt"/>
                        </a:rPr>
                        <a:t>删减项目</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366395">
                <a:tc>
                  <a:txBody>
                    <a:bodyPr/>
                    <a:lstStyle/>
                    <a:p>
                      <a:pPr indent="0" algn="ctr" fontAlgn="auto">
                        <a:lnSpc>
                          <a:spcPct val="125000"/>
                        </a:lnSpc>
                        <a:buNone/>
                      </a:pPr>
                      <a:r>
                        <a:rPr lang="zh-CN" altLang="en-US" sz="1600" b="1">
                          <a:ln>
                            <a:noFill/>
                          </a:ln>
                          <a:effectLst/>
                          <a:ea typeface="+mn-lt"/>
                        </a:rPr>
                        <a:t>六</a:t>
                      </a:r>
                    </a:p>
                  </a:txBody>
                  <a:tcPr marL="45720" marR="4572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9525"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600" b="1">
                          <a:ln>
                            <a:noFill/>
                          </a:ln>
                          <a:effectLst/>
                          <a:ea typeface="+mn-lt"/>
                        </a:rPr>
                        <a:t>陆上打拔圆木桩</a:t>
                      </a:r>
                    </a:p>
                  </a:txBody>
                  <a:tcPr marL="45720" marR="45720"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600" b="1">
                          <a:ln>
                            <a:noFill/>
                          </a:ln>
                          <a:effectLst/>
                          <a:ea typeface="+mn-lt"/>
                        </a:rPr>
                        <a:t>-</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600" b="1">
                          <a:ln>
                            <a:noFill/>
                          </a:ln>
                          <a:effectLst/>
                          <a:ea typeface="+mn-lt"/>
                        </a:rPr>
                        <a:t>删除打、拔5m以内甲、乙级土；打、拔8m以内甲、乙级土共8个子目，在《湖北省建设工程公共专业消耗量定额及全费用基价表》中设置</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1795">
                <a:tc>
                  <a:txBody>
                    <a:bodyPr/>
                    <a:lstStyle/>
                    <a:p>
                      <a:pPr indent="0" algn="ctr" fontAlgn="auto">
                        <a:lnSpc>
                          <a:spcPct val="125000"/>
                        </a:lnSpc>
                        <a:buNone/>
                      </a:pPr>
                      <a:r>
                        <a:rPr lang="zh-CN" altLang="en-US" sz="1600" b="1">
                          <a:ln>
                            <a:noFill/>
                          </a:ln>
                          <a:effectLst/>
                          <a:ea typeface="+mn-lt"/>
                        </a:rPr>
                        <a:t>七</a:t>
                      </a:r>
                    </a:p>
                  </a:txBody>
                  <a:tcPr marL="45720" marR="4572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600" b="1" dirty="0">
                          <a:ln>
                            <a:noFill/>
                          </a:ln>
                          <a:effectLst/>
                          <a:ea typeface="+mn-lt"/>
                        </a:rPr>
                        <a:t>陆上打拔槽型钢板桩</a:t>
                      </a:r>
                    </a:p>
                  </a:txBody>
                  <a:tcPr marL="45720" marR="45720"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600" b="1">
                          <a:ln>
                            <a:noFill/>
                          </a:ln>
                          <a:effectLst/>
                          <a:ea typeface="+mn-lt"/>
                        </a:rPr>
                        <a:t>-</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600" b="1">
                          <a:ln>
                            <a:noFill/>
                          </a:ln>
                          <a:effectLst/>
                          <a:ea typeface="+mn-lt"/>
                        </a:rPr>
                        <a:t>删除打、拔8m以内甲、乙级土；打、拔12m以内甲、乙级土共8个子目，在《湖北省建设工程公共专业消耗量定额及全费用基价表》中设置</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511175">
                <a:tc>
                  <a:txBody>
                    <a:bodyPr/>
                    <a:lstStyle/>
                    <a:p>
                      <a:pPr indent="0" algn="ctr" fontAlgn="auto">
                        <a:lnSpc>
                          <a:spcPct val="125000"/>
                        </a:lnSpc>
                        <a:buNone/>
                      </a:pPr>
                      <a:r>
                        <a:rPr lang="zh-CN" altLang="en-US" sz="1600" b="1">
                          <a:ln>
                            <a:noFill/>
                          </a:ln>
                          <a:effectLst/>
                          <a:ea typeface="+mn-lt"/>
                        </a:rPr>
                        <a:t>八</a:t>
                      </a:r>
                    </a:p>
                  </a:txBody>
                  <a:tcPr marL="45720" marR="4572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600" b="1">
                          <a:ln>
                            <a:noFill/>
                          </a:ln>
                          <a:effectLst/>
                          <a:ea typeface="+mn-lt"/>
                        </a:rPr>
                        <a:t>陆上柴油打桩机打圆木桩</a:t>
                      </a:r>
                    </a:p>
                  </a:txBody>
                  <a:tcPr marL="45720" marR="45720"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600" b="1">
                          <a:ln>
                            <a:noFill/>
                          </a:ln>
                          <a:effectLst/>
                          <a:ea typeface="+mn-lt"/>
                        </a:rPr>
                        <a:t>-</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600" b="1">
                          <a:ln>
                            <a:noFill/>
                          </a:ln>
                          <a:effectLst/>
                          <a:ea typeface="+mn-lt"/>
                        </a:rPr>
                        <a:t>删除打5m以内甲、乙级土；打8m以内甲、乙级土共4个子目，在《湖北省建设工程公共专业消耗量定额及基价表》中设置</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32435">
                <a:tc>
                  <a:txBody>
                    <a:bodyPr/>
                    <a:lstStyle/>
                    <a:p>
                      <a:pPr indent="0" algn="ctr" fontAlgn="auto">
                        <a:lnSpc>
                          <a:spcPct val="125000"/>
                        </a:lnSpc>
                        <a:buNone/>
                      </a:pPr>
                      <a:r>
                        <a:rPr lang="zh-CN" altLang="en-US" sz="1600" b="1">
                          <a:ln>
                            <a:noFill/>
                          </a:ln>
                          <a:effectLst/>
                          <a:ea typeface="+mn-lt"/>
                        </a:rPr>
                        <a:t>九</a:t>
                      </a:r>
                    </a:p>
                  </a:txBody>
                  <a:tcPr marL="45720" marR="4572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600" b="1">
                          <a:ln>
                            <a:noFill/>
                          </a:ln>
                          <a:effectLst/>
                          <a:ea typeface="+mn-lt"/>
                        </a:rPr>
                        <a:t>陆上柴油打桩机打槽型钢板桩</a:t>
                      </a:r>
                    </a:p>
                  </a:txBody>
                  <a:tcPr marL="45720" marR="45720"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600" b="1">
                          <a:ln>
                            <a:noFill/>
                          </a:ln>
                          <a:effectLst/>
                          <a:ea typeface="+mn-lt"/>
                        </a:rPr>
                        <a:t>-</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600" b="1" dirty="0">
                          <a:ln>
                            <a:noFill/>
                          </a:ln>
                          <a:effectLst/>
                          <a:ea typeface="+mn-lt"/>
                        </a:rPr>
                        <a:t>删除打8m以内甲、乙级土；打12m以内甲、乙级土共4个子目，在《湖北省建设工程公共专业消耗量定额及基价表》中设置</a:t>
                      </a:r>
                    </a:p>
                  </a:txBody>
                  <a:tcPr marL="45720" marR="4572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Tree>
  </p:cSld>
  <p:clrMapOvr>
    <a:masterClrMapping/>
  </p:clrMapOvr>
  <p:transition spd="med">
    <p:fad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四、定额变化情况</a:t>
            </a:r>
          </a:p>
        </p:txBody>
      </p:sp>
      <p:graphicFrame>
        <p:nvGraphicFramePr>
          <p:cNvPr id="2" name="表格 1"/>
          <p:cNvGraphicFramePr>
            <a:graphicFrameLocks noGrp="1"/>
          </p:cNvGraphicFramePr>
          <p:nvPr/>
        </p:nvGraphicFramePr>
        <p:xfrm>
          <a:off x="331788" y="2524125"/>
          <a:ext cx="8558212" cy="4048126"/>
        </p:xfrm>
        <a:graphic>
          <a:graphicData uri="http://schemas.openxmlformats.org/drawingml/2006/table">
            <a:tbl>
              <a:tblPr/>
              <a:tblGrid>
                <a:gridCol w="504825">
                  <a:extLst>
                    <a:ext uri="{9D8B030D-6E8A-4147-A177-3AD203B41FA5}">
                      <a16:colId xmlns:a16="http://schemas.microsoft.com/office/drawing/2014/main" xmlns="" val="20000"/>
                    </a:ext>
                  </a:extLst>
                </a:gridCol>
                <a:gridCol w="2279650">
                  <a:extLst>
                    <a:ext uri="{9D8B030D-6E8A-4147-A177-3AD203B41FA5}">
                      <a16:colId xmlns:a16="http://schemas.microsoft.com/office/drawing/2014/main" xmlns="" val="20001"/>
                    </a:ext>
                  </a:extLst>
                </a:gridCol>
                <a:gridCol w="1417637">
                  <a:extLst>
                    <a:ext uri="{9D8B030D-6E8A-4147-A177-3AD203B41FA5}">
                      <a16:colId xmlns:a16="http://schemas.microsoft.com/office/drawing/2014/main" xmlns="" val="20002"/>
                    </a:ext>
                  </a:extLst>
                </a:gridCol>
                <a:gridCol w="4356100">
                  <a:extLst>
                    <a:ext uri="{9D8B030D-6E8A-4147-A177-3AD203B41FA5}">
                      <a16:colId xmlns:a16="http://schemas.microsoft.com/office/drawing/2014/main" xmlns="" val="20003"/>
                    </a:ext>
                  </a:extLst>
                </a:gridCol>
              </a:tblGrid>
              <a:tr h="442913">
                <a:tc rowSpan="2">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序号</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章节项目</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项目内容及子目个数</a:t>
                      </a:r>
                    </a:p>
                  </a:txBody>
                  <a:tcPr marL="0" marR="0" marT="0" marB="0" anchor="ctr" horzOverflow="overflow">
                    <a:lnL w="12700"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xmlns="" val="10000"/>
                  </a:ext>
                </a:extLst>
              </a:tr>
              <a:tr h="31750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增加项目</a:t>
                      </a:r>
                    </a:p>
                  </a:txBody>
                  <a:tcPr marL="0" marR="0" marT="0" marB="0" anchor="ctr" horzOverflow="overflow">
                    <a:lnL w="12700" cap="flat" cmpd="sng" algn="ctr">
                      <a:solidFill>
                        <a:schemeClr val="tx1"/>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删减项目</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19113">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土草、纤维袋围堰</a:t>
                      </a:r>
                    </a:p>
                  </a:txBody>
                  <a:tcPr marL="0" marR="0" marT="0" marB="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删除“纤维袋围堰”子目1个</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429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土石混合围堰</a:t>
                      </a:r>
                    </a:p>
                  </a:txBody>
                  <a:tcPr marL="0" marR="0" marT="0" marB="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删除“过水现浇砼围堰”子目1个</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58763">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圆木桩围堰</a:t>
                      </a:r>
                    </a:p>
                  </a:txBody>
                  <a:tcPr marL="0" marR="0" marT="0" marB="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58763">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四</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钢桩围堰</a:t>
                      </a:r>
                    </a:p>
                  </a:txBody>
                  <a:tcPr marL="0" marR="0" marT="0" marB="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6035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五</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钢板桩围堰</a:t>
                      </a:r>
                    </a:p>
                  </a:txBody>
                  <a:tcPr marL="0" marR="0" marT="0" marB="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429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六</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筑岛填心</a:t>
                      </a:r>
                    </a:p>
                  </a:txBody>
                  <a:tcPr marL="0" marR="0" marT="0" marB="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366713">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七</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双层竹笼围堰</a:t>
                      </a:r>
                    </a:p>
                  </a:txBody>
                  <a:tcPr marL="0" marR="0" marT="0" marB="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删除高3m以内、4m以内、5m双层竹笼围堰共3个子目</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429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八</a:t>
                      </a: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船上抛石</a:t>
                      </a:r>
                    </a:p>
                  </a:txBody>
                  <a:tcPr marL="0" marR="0" marT="0" marB="0"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删除“船上抛石”子目1个</a:t>
                      </a:r>
                    </a:p>
                  </a:txBody>
                  <a:tcPr marL="0" marR="0" marT="0" marB="0"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9"/>
                  </a:ext>
                </a:extLst>
              </a:tr>
            </a:tbl>
          </a:graphicData>
        </a:graphic>
      </p:graphicFrame>
      <p:sp>
        <p:nvSpPr>
          <p:cNvPr id="27710" name="Rectangle 3"/>
          <p:cNvSpPr>
            <a:spLocks noGrp="1" noChangeArrowheads="1"/>
          </p:cNvSpPr>
          <p:nvPr>
            <p:ph type="subTitle" idx="1"/>
          </p:nvPr>
        </p:nvSpPr>
        <p:spPr>
          <a:xfrm>
            <a:off x="520700" y="1908175"/>
            <a:ext cx="7918450" cy="3040063"/>
          </a:xfrm>
        </p:spPr>
        <p:txBody>
          <a:bodyPr lIns="182562" tIns="46037" rIns="182562" bIns="46037"/>
          <a:lstStyle/>
          <a:p>
            <a:pPr algn="l">
              <a:lnSpc>
                <a:spcPct val="150000"/>
              </a:lnSpc>
              <a:spcBef>
                <a:spcPct val="0"/>
              </a:spcBef>
            </a:pPr>
            <a:r>
              <a:rPr lang="zh-CN" altLang="en-US" sz="2400" b="1"/>
              <a:t>第二章 围堰工程</a:t>
            </a:r>
            <a:r>
              <a:rPr lang="zh-CN" altLang="en-US" sz="2400" b="1">
                <a:solidFill>
                  <a:srgbClr val="000000"/>
                </a:solidFill>
              </a:rPr>
              <a:t>　</a:t>
            </a:r>
            <a:r>
              <a:rPr lang="zh-CN" altLang="en-US" sz="2400" b="1"/>
              <a:t> </a:t>
            </a:r>
            <a:r>
              <a:rPr lang="zh-CN" altLang="en-US" sz="2400" b="1">
                <a:solidFill>
                  <a:srgbClr val="000000"/>
                </a:solidFill>
              </a:rPr>
              <a:t>　</a:t>
            </a:r>
            <a:r>
              <a:rPr lang="zh-CN" altLang="en-US" sz="2400" b="1"/>
              <a:t> </a:t>
            </a:r>
            <a:r>
              <a:rPr lang="zh-CN" altLang="en-US" sz="2400" b="1">
                <a:solidFill>
                  <a:srgbClr val="000000"/>
                </a:solidFill>
              </a:rPr>
              <a:t>　</a:t>
            </a:r>
            <a:r>
              <a:rPr lang="zh-CN" altLang="en-US" sz="2400" b="1"/>
              <a:t> </a:t>
            </a:r>
            <a:r>
              <a:rPr lang="zh-CN" altLang="en-US" sz="2400" b="1">
                <a:solidFill>
                  <a:srgbClr val="000000"/>
                </a:solidFill>
              </a:rPr>
              <a:t>　</a:t>
            </a:r>
            <a:endParaRPr lang="en-US" altLang="zh-CN" sz="2400" b="1">
              <a:sym typeface="方正小标宋简体" charset="-122"/>
            </a:endParaRPr>
          </a:p>
          <a:p>
            <a:pPr algn="l" eaLnBrk="1" hangingPunct="1">
              <a:lnSpc>
                <a:spcPct val="150000"/>
              </a:lnSpc>
              <a:spcBef>
                <a:spcPct val="0"/>
              </a:spcBef>
              <a:spcAft>
                <a:spcPts val="1200"/>
              </a:spcAft>
            </a:pPr>
            <a:endParaRPr lang="zh-CN" altLang="zh-CN" sz="2400" b="1"/>
          </a:p>
          <a:p>
            <a:pPr algn="l" eaLnBrk="1" hangingPunct="1">
              <a:lnSpc>
                <a:spcPct val="150000"/>
              </a:lnSpc>
              <a:spcBef>
                <a:spcPct val="0"/>
              </a:spcBef>
              <a:spcAft>
                <a:spcPts val="1200"/>
              </a:spcAft>
            </a:pPr>
            <a:endParaRPr lang="zh-CN" altLang="en-US" sz="1800" b="1">
              <a:latin typeface="方正小标宋简体" charset="-122"/>
              <a:ea typeface="方正小标宋简体" charset="-122"/>
              <a:sym typeface="方正小标宋简体" charset="-122"/>
            </a:endParaRPr>
          </a:p>
        </p:txBody>
      </p:sp>
    </p:spTree>
  </p:cSld>
  <p:clrMapOvr>
    <a:masterClrMapping/>
  </p:clrMapOvr>
  <p:transition spd="med">
    <p:fade/>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四、定额变化情况</a:t>
            </a:r>
            <a:endParaRPr lang="zh-CN" altLang="en-US" sz="3200" b="1" dirty="0">
              <a:solidFill>
                <a:schemeClr val="tx2"/>
              </a:solidFill>
              <a:latin typeface="宋体" pitchFamily="2" charset="-122"/>
            </a:endParaRPr>
          </a:p>
        </p:txBody>
      </p:sp>
      <p:graphicFrame>
        <p:nvGraphicFramePr>
          <p:cNvPr id="3" name="表格 2"/>
          <p:cNvGraphicFramePr>
            <a:graphicFrameLocks noGrp="1"/>
          </p:cNvGraphicFramePr>
          <p:nvPr/>
        </p:nvGraphicFramePr>
        <p:xfrm>
          <a:off x="173038" y="2781300"/>
          <a:ext cx="8797925" cy="3421068"/>
        </p:xfrm>
        <a:graphic>
          <a:graphicData uri="http://schemas.openxmlformats.org/drawingml/2006/table">
            <a:tbl>
              <a:tblPr/>
              <a:tblGrid>
                <a:gridCol w="968375">
                  <a:extLst>
                    <a:ext uri="{9D8B030D-6E8A-4147-A177-3AD203B41FA5}">
                      <a16:colId xmlns:a16="http://schemas.microsoft.com/office/drawing/2014/main" xmlns="" val="20000"/>
                    </a:ext>
                  </a:extLst>
                </a:gridCol>
                <a:gridCol w="1955800">
                  <a:extLst>
                    <a:ext uri="{9D8B030D-6E8A-4147-A177-3AD203B41FA5}">
                      <a16:colId xmlns:a16="http://schemas.microsoft.com/office/drawing/2014/main" xmlns="" val="20001"/>
                    </a:ext>
                  </a:extLst>
                </a:gridCol>
                <a:gridCol w="1466850">
                  <a:extLst>
                    <a:ext uri="{9D8B030D-6E8A-4147-A177-3AD203B41FA5}">
                      <a16:colId xmlns:a16="http://schemas.microsoft.com/office/drawing/2014/main" xmlns="" val="20002"/>
                    </a:ext>
                  </a:extLst>
                </a:gridCol>
                <a:gridCol w="4406900">
                  <a:extLst>
                    <a:ext uri="{9D8B030D-6E8A-4147-A177-3AD203B41FA5}">
                      <a16:colId xmlns:a16="http://schemas.microsoft.com/office/drawing/2014/main" xmlns="" val="20003"/>
                    </a:ext>
                  </a:extLst>
                </a:gridCol>
              </a:tblGrid>
              <a:tr h="339725">
                <a:tc rowSpan="2">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序号</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章节项目</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项目内容及子目个数</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xmlns="" val="10000"/>
                  </a:ext>
                </a:extLst>
              </a:tr>
              <a:tr h="238125">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增加项目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删减项目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77863">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钢制挡土板</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77838">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钢制桩挡土板支撑安装及拆除</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77838">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木挡土板</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结合目前施工现场实际情况，删除“密木挡土板”及“疏木挡土板”子目共4个</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77838">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四</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竹挡土板</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结合目前施工现场实际情况，删除“密竹挡土板”及“疏竹挡土板”子目共4个</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28710" name="Rectangle 3"/>
          <p:cNvSpPr>
            <a:spLocks noGrp="1" noChangeArrowheads="1"/>
          </p:cNvSpPr>
          <p:nvPr>
            <p:ph type="subTitle" idx="1"/>
          </p:nvPr>
        </p:nvSpPr>
        <p:spPr>
          <a:xfrm>
            <a:off x="533400" y="2028825"/>
            <a:ext cx="7918450" cy="473075"/>
          </a:xfrm>
        </p:spPr>
        <p:txBody>
          <a:bodyPr lIns="182562" tIns="46037" rIns="182562" bIns="46037"/>
          <a:lstStyle/>
          <a:p>
            <a:pPr algn="l">
              <a:lnSpc>
                <a:spcPct val="150000"/>
              </a:lnSpc>
              <a:spcBef>
                <a:spcPct val="0"/>
              </a:spcBef>
            </a:pPr>
            <a:r>
              <a:rPr lang="zh-CN" altLang="en-US" sz="2400" b="1"/>
              <a:t>第三章 支撑工程</a:t>
            </a:r>
            <a:endParaRPr lang="zh-CN" altLang="zh-CN" sz="2400" b="1"/>
          </a:p>
          <a:p>
            <a:pPr algn="l" eaLnBrk="1" hangingPunct="1">
              <a:spcAft>
                <a:spcPts val="1200"/>
              </a:spcAft>
            </a:pP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r>
              <a:rPr lang="zh-CN" altLang="en-US" sz="1800" b="1"/>
              <a:t> </a:t>
            </a:r>
            <a:r>
              <a:rPr lang="zh-CN" altLang="en-US" sz="1800" b="1">
                <a:solidFill>
                  <a:srgbClr val="000000"/>
                </a:solidFill>
              </a:rPr>
              <a:t>　</a:t>
            </a:r>
            <a:endParaRPr lang="en-US" altLang="zh-CN" sz="1800" b="1">
              <a:latin typeface="方正小标宋简体" charset="-122"/>
              <a:ea typeface="方正小标宋简体" charset="-122"/>
              <a:sym typeface="方正小标宋简体" charset="-122"/>
            </a:endParaRPr>
          </a:p>
          <a:p>
            <a:pPr algn="l" eaLnBrk="1" hangingPunct="1">
              <a:spcAft>
                <a:spcPts val="1200"/>
              </a:spcAft>
            </a:pPr>
            <a:endParaRPr lang="zh-CN" altLang="zh-CN" sz="1800" b="1"/>
          </a:p>
          <a:p>
            <a:pPr algn="l" eaLnBrk="1" hangingPunct="1">
              <a:spcAft>
                <a:spcPts val="1200"/>
              </a:spcAft>
            </a:pPr>
            <a:endParaRPr lang="zh-CN" altLang="en-US" sz="1800" b="1">
              <a:latin typeface="方正小标宋简体" charset="-122"/>
              <a:ea typeface="方正小标宋简体" charset="-122"/>
              <a:sym typeface="方正小标宋简体" charset="-122"/>
            </a:endParaRPr>
          </a:p>
        </p:txBody>
      </p:sp>
    </p:spTree>
  </p:cSld>
  <p:clrMapOvr>
    <a:masterClrMapping/>
  </p:clrMapOvr>
  <p:transition spd="med">
    <p:fade/>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四、定额变化情况</a:t>
            </a:r>
          </a:p>
        </p:txBody>
      </p:sp>
      <p:graphicFrame>
        <p:nvGraphicFramePr>
          <p:cNvPr id="2" name="表格 -1"/>
          <p:cNvGraphicFramePr>
            <a:graphicFrameLocks noGrp="1"/>
          </p:cNvGraphicFramePr>
          <p:nvPr/>
        </p:nvGraphicFramePr>
        <p:xfrm>
          <a:off x="288925" y="2632075"/>
          <a:ext cx="8566150" cy="3860808"/>
        </p:xfrm>
        <a:graphic>
          <a:graphicData uri="http://schemas.openxmlformats.org/drawingml/2006/table">
            <a:tbl>
              <a:tblPr/>
              <a:tblGrid>
                <a:gridCol w="641350">
                  <a:extLst>
                    <a:ext uri="{9D8B030D-6E8A-4147-A177-3AD203B41FA5}">
                      <a16:colId xmlns:a16="http://schemas.microsoft.com/office/drawing/2014/main" xmlns="" val="20000"/>
                    </a:ext>
                  </a:extLst>
                </a:gridCol>
                <a:gridCol w="2541588">
                  <a:extLst>
                    <a:ext uri="{9D8B030D-6E8A-4147-A177-3AD203B41FA5}">
                      <a16:colId xmlns:a16="http://schemas.microsoft.com/office/drawing/2014/main" xmlns="" val="20001"/>
                    </a:ext>
                  </a:extLst>
                </a:gridCol>
                <a:gridCol w="2065337">
                  <a:extLst>
                    <a:ext uri="{9D8B030D-6E8A-4147-A177-3AD203B41FA5}">
                      <a16:colId xmlns:a16="http://schemas.microsoft.com/office/drawing/2014/main" xmlns="" val="20002"/>
                    </a:ext>
                  </a:extLst>
                </a:gridCol>
                <a:gridCol w="3317875">
                  <a:extLst>
                    <a:ext uri="{9D8B030D-6E8A-4147-A177-3AD203B41FA5}">
                      <a16:colId xmlns:a16="http://schemas.microsoft.com/office/drawing/2014/main" xmlns="" val="20003"/>
                    </a:ext>
                  </a:extLst>
                </a:gridCol>
              </a:tblGrid>
              <a:tr h="215900">
                <a:tc rowSpan="2">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序号</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章节项目</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项目内容及子目个数</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xmlns="" val="10000"/>
                  </a:ext>
                </a:extLst>
              </a:tr>
              <a:tr h="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增加项目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删减项目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318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双排竹制脚手架</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74638">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二</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钢管脚手架（单排）</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159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钢管脚手架（双排）</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159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四</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浇混凝土用仓面脚手架</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2159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五</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钢管井字架</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2159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六</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木制井字架</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7"/>
                  </a:ext>
                </a:extLst>
              </a:tr>
              <a:tr h="6858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七</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木脚手架</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宋体" pitchFamily="2" charset="-122"/>
                          <a:sym typeface="方正小标宋简体" charset="-122"/>
                        </a:rPr>
                        <a:t>按单双排分别设置4m内、8m内共4个子目</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宋体" pitchFamily="2" charset="-122"/>
                          <a:sym typeface="方正小标宋简体" charset="-122"/>
                        </a:rPr>
                        <a:t>-</a:t>
                      </a:r>
                    </a:p>
                  </a:txBody>
                  <a:tcPr marL="0" marR="0" marT="0" marB="1"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bl>
          </a:graphicData>
        </a:graphic>
      </p:graphicFrame>
      <p:sp>
        <p:nvSpPr>
          <p:cNvPr id="29750" name="Rectangle 3"/>
          <p:cNvSpPr>
            <a:spLocks noGrp="1" noChangeArrowheads="1"/>
          </p:cNvSpPr>
          <p:nvPr>
            <p:ph type="subTitle" idx="1"/>
          </p:nvPr>
        </p:nvSpPr>
        <p:spPr>
          <a:xfrm>
            <a:off x="612775" y="1919288"/>
            <a:ext cx="7918450" cy="1868487"/>
          </a:xfrm>
        </p:spPr>
        <p:txBody>
          <a:bodyPr lIns="182562" tIns="46037" rIns="182562" bIns="46037"/>
          <a:lstStyle/>
          <a:p>
            <a:pPr algn="l">
              <a:lnSpc>
                <a:spcPct val="150000"/>
              </a:lnSpc>
              <a:spcBef>
                <a:spcPct val="0"/>
              </a:spcBef>
            </a:pPr>
            <a:r>
              <a:rPr lang="zh-CN" altLang="en-US" sz="2400" b="1"/>
              <a:t>第四章 脚手架工程</a:t>
            </a:r>
            <a:endParaRPr lang="zh-CN" altLang="zh-CN" sz="1800" b="1"/>
          </a:p>
          <a:p>
            <a:pPr algn="l" eaLnBrk="1" hangingPunct="1">
              <a:spcAft>
                <a:spcPts val="1200"/>
              </a:spcAft>
            </a:pPr>
            <a:endParaRPr lang="zh-CN" altLang="en-US" sz="1800" b="1">
              <a:latin typeface="方正小标宋简体" charset="-122"/>
              <a:ea typeface="方正小标宋简体" charset="-122"/>
              <a:sym typeface="方正小标宋简体" charset="-122"/>
            </a:endParaRPr>
          </a:p>
        </p:txBody>
      </p:sp>
    </p:spTree>
  </p:cSld>
  <p:clrMapOvr>
    <a:masterClrMapping/>
  </p:clrMapOvr>
  <p:transition spd="med">
    <p:fad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nvSpPr>
        <p:spPr bwMode="auto">
          <a:xfrm>
            <a:off x="887413" y="1054100"/>
            <a:ext cx="7793037"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r>
              <a:rPr lang="zh-CN" altLang="en-US" sz="3200" b="1" dirty="0">
                <a:solidFill>
                  <a:schemeClr val="tx2"/>
                </a:solidFill>
                <a:latin typeface="宋体" pitchFamily="2" charset="-122"/>
                <a:sym typeface="宋体" pitchFamily="2" charset="-122"/>
              </a:rPr>
              <a:t>四、定额变化情况</a:t>
            </a:r>
            <a:endParaRPr lang="zh-CN" altLang="en-US" sz="3200" b="1" dirty="0">
              <a:solidFill>
                <a:schemeClr val="tx2"/>
              </a:solidFill>
              <a:latin typeface="宋体" pitchFamily="2" charset="-122"/>
            </a:endParaRPr>
          </a:p>
        </p:txBody>
      </p:sp>
      <p:graphicFrame>
        <p:nvGraphicFramePr>
          <p:cNvPr id="2" name="表格 -1"/>
          <p:cNvGraphicFramePr/>
          <p:nvPr/>
        </p:nvGraphicFramePr>
        <p:xfrm>
          <a:off x="288925" y="2130425"/>
          <a:ext cx="8566785" cy="4457706"/>
        </p:xfrm>
        <a:graphic>
          <a:graphicData uri="http://schemas.openxmlformats.org/drawingml/2006/table">
            <a:tbl>
              <a:tblPr firstRow="1" bandRow="1">
                <a:tableStyleId>{5940675A-B579-460E-94D1-54222C63F5DA}</a:tableStyleId>
              </a:tblPr>
              <a:tblGrid>
                <a:gridCol w="641350">
                  <a:extLst>
                    <a:ext uri="{9D8B030D-6E8A-4147-A177-3AD203B41FA5}">
                      <a16:colId xmlns:a16="http://schemas.microsoft.com/office/drawing/2014/main" xmlns="" val="20000"/>
                    </a:ext>
                  </a:extLst>
                </a:gridCol>
                <a:gridCol w="2541270">
                  <a:extLst>
                    <a:ext uri="{9D8B030D-6E8A-4147-A177-3AD203B41FA5}">
                      <a16:colId xmlns:a16="http://schemas.microsoft.com/office/drawing/2014/main" xmlns="" val="20001"/>
                    </a:ext>
                  </a:extLst>
                </a:gridCol>
                <a:gridCol w="2066290">
                  <a:extLst>
                    <a:ext uri="{9D8B030D-6E8A-4147-A177-3AD203B41FA5}">
                      <a16:colId xmlns:a16="http://schemas.microsoft.com/office/drawing/2014/main" xmlns="" val="20002"/>
                    </a:ext>
                  </a:extLst>
                </a:gridCol>
                <a:gridCol w="3317875">
                  <a:extLst>
                    <a:ext uri="{9D8B030D-6E8A-4147-A177-3AD203B41FA5}">
                      <a16:colId xmlns:a16="http://schemas.microsoft.com/office/drawing/2014/main" xmlns="" val="20003"/>
                    </a:ext>
                  </a:extLst>
                </a:gridCol>
              </a:tblGrid>
              <a:tr h="342900">
                <a:tc rowSpan="2">
                  <a:txBody>
                    <a:bodyPr/>
                    <a:lstStyle/>
                    <a:p>
                      <a:pPr indent="0" algn="ctr" fontAlgn="auto">
                        <a:lnSpc>
                          <a:spcPct val="125000"/>
                        </a:lnSpc>
                        <a:buNone/>
                      </a:pPr>
                      <a:r>
                        <a:rPr lang="zh-CN" altLang="en-US" sz="1800" b="1" dirty="0">
                          <a:ln>
                            <a:noFill/>
                          </a:ln>
                          <a:effectLst/>
                          <a:latin typeface="+mj-lt"/>
                          <a:ea typeface="+mj-lt"/>
                        </a:rPr>
                        <a:t>序号</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rowSpan="2">
                  <a:txBody>
                    <a:bodyPr/>
                    <a:lstStyle/>
                    <a:p>
                      <a:pPr indent="0" algn="ctr" fontAlgn="auto">
                        <a:lnSpc>
                          <a:spcPct val="125000"/>
                        </a:lnSpc>
                        <a:buNone/>
                      </a:pPr>
                      <a:r>
                        <a:rPr lang="zh-CN" altLang="en-US" sz="1800" b="1">
                          <a:ln>
                            <a:noFill/>
                          </a:ln>
                          <a:effectLst/>
                          <a:latin typeface="+mj-lt"/>
                          <a:ea typeface="+mj-lt"/>
                        </a:rPr>
                        <a:t>章节项目</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gridSpan="2">
                  <a:txBody>
                    <a:bodyPr/>
                    <a:lstStyle/>
                    <a:p>
                      <a:pPr indent="0" algn="ctr" fontAlgn="auto">
                        <a:lnSpc>
                          <a:spcPct val="125000"/>
                        </a:lnSpc>
                        <a:buNone/>
                      </a:pPr>
                      <a:r>
                        <a:rPr lang="zh-CN" altLang="en-US" sz="1800" b="1">
                          <a:ln>
                            <a:noFill/>
                          </a:ln>
                          <a:effectLst/>
                          <a:latin typeface="+mj-lt"/>
                          <a:ea typeface="+mj-lt"/>
                        </a:rPr>
                        <a:t>项目内容及子目个数</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extLst>
                  <a:ext uri="{0D108BD9-81ED-4DB2-BD59-A6C34878D82A}">
                    <a16:rowId xmlns:a16="http://schemas.microsoft.com/office/drawing/2014/main" xmlns="" val="10000"/>
                  </a:ext>
                </a:extLst>
              </a:tr>
              <a:tr h="0">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9525" cap="flat" cmpd="sng">
                      <a:solidFill>
                        <a:srgbClr val="000000"/>
                      </a:solidFill>
                      <a:prstDash val="solid"/>
                      <a:headEnd type="none" w="med" len="med"/>
                      <a:tailEnd type="none" w="med" len="med"/>
                    </a:lnB>
                  </a:tcPr>
                </a:tc>
                <a:tc vMerge="1">
                  <a:txBody>
                    <a:bodyPr/>
                    <a:lstStyle/>
                    <a:p>
                      <a:endParaRPr lang="zh-CN"/>
                    </a:p>
                  </a:txBody>
                  <a:tcP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9525" cap="flat" cmpd="sng">
                      <a:solidFill>
                        <a:srgbClr val="000000"/>
                      </a:solidFill>
                      <a:prstDash val="solid"/>
                      <a:headEnd type="none" w="med" len="med"/>
                      <a:tailEnd type="none" w="med" len="med"/>
                    </a:lnB>
                  </a:tcPr>
                </a:tc>
                <a:tc>
                  <a:txBody>
                    <a:bodyPr/>
                    <a:lstStyle/>
                    <a:p>
                      <a:pPr indent="0" algn="ctr" fontAlgn="auto">
                        <a:lnSpc>
                          <a:spcPct val="125000"/>
                        </a:lnSpc>
                        <a:buNone/>
                      </a:pPr>
                      <a:r>
                        <a:rPr lang="zh-CN" altLang="en-US" sz="1800" b="1">
                          <a:ln>
                            <a:noFill/>
                          </a:ln>
                          <a:effectLst/>
                          <a:latin typeface="+mj-lt"/>
                          <a:ea typeface="+mj-lt"/>
                        </a:rPr>
                        <a:t>增加项目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latin typeface="+mj-lt"/>
                          <a:ea typeface="+mj-lt"/>
                        </a:rPr>
                        <a:t>删减项目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15900">
                <a:tc>
                  <a:txBody>
                    <a:bodyPr/>
                    <a:lstStyle/>
                    <a:p>
                      <a:pPr indent="0" algn="ctr" fontAlgn="auto">
                        <a:lnSpc>
                          <a:spcPct val="125000"/>
                        </a:lnSpc>
                        <a:buNone/>
                      </a:pPr>
                      <a:r>
                        <a:rPr lang="zh-CN" altLang="en-US" sz="1800" b="1">
                          <a:ln>
                            <a:noFill/>
                          </a:ln>
                          <a:effectLst/>
                          <a:latin typeface="+mj-lt"/>
                          <a:ea typeface="+mj-lt"/>
                        </a:rPr>
                        <a:t>八</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9525"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latin typeface="+mj-lt"/>
                          <a:ea typeface="+mj-lt"/>
                        </a:rPr>
                        <a:t>桥梁立柱</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lgn="ctr">
                      <a:solidFill>
                        <a:srgbClr val="000000"/>
                      </a:solidFill>
                      <a:prstDash val="solid"/>
                      <a:roun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latin typeface="+mj-lt"/>
                          <a:ea typeface="+mj-lt"/>
                        </a:rPr>
                        <a:t>-</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latin typeface="+mj-lt"/>
                          <a:ea typeface="+mj-lt"/>
                        </a:rPr>
                        <a:t>在相应专业册中设置，删除桥梁立柱高10m以内、20m以内共2个子目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215900">
                <a:tc>
                  <a:txBody>
                    <a:bodyPr/>
                    <a:lstStyle/>
                    <a:p>
                      <a:pPr indent="0" algn="ctr" fontAlgn="auto">
                        <a:lnSpc>
                          <a:spcPct val="125000"/>
                        </a:lnSpc>
                        <a:buNone/>
                      </a:pPr>
                      <a:r>
                        <a:rPr lang="zh-CN" altLang="en-US" sz="1800" b="1">
                          <a:ln>
                            <a:noFill/>
                          </a:ln>
                          <a:effectLst/>
                          <a:latin typeface="+mj-lt"/>
                          <a:ea typeface="+mj-lt"/>
                        </a:rPr>
                        <a:t>九</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latin typeface="+mj-lt"/>
                          <a:ea typeface="+mj-lt"/>
                        </a:rPr>
                        <a:t>桥梁盖梁</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latin typeface="+mj-lt"/>
                          <a:ea typeface="+mj-lt"/>
                        </a:rPr>
                        <a:t>-</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latin typeface="+mj-lt"/>
                          <a:ea typeface="+mj-lt"/>
                        </a:rPr>
                        <a:t>在相应专业册中设置，删除桥梁盖梁高10m以内、20m以内共2个子目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215900">
                <a:tc>
                  <a:txBody>
                    <a:bodyPr/>
                    <a:lstStyle/>
                    <a:p>
                      <a:pPr indent="0" algn="ctr" fontAlgn="auto">
                        <a:lnSpc>
                          <a:spcPct val="125000"/>
                        </a:lnSpc>
                        <a:buNone/>
                      </a:pPr>
                      <a:r>
                        <a:rPr lang="zh-CN" altLang="en-US" sz="1800" b="1">
                          <a:ln>
                            <a:noFill/>
                          </a:ln>
                          <a:effectLst/>
                          <a:latin typeface="+mj-lt"/>
                          <a:ea typeface="+mj-lt"/>
                        </a:rPr>
                        <a:t>十</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latin typeface="+mj-lt"/>
                          <a:ea typeface="+mj-lt"/>
                        </a:rPr>
                        <a:t>隧道金属脚手架、喷射平台</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latin typeface="+mj-lt"/>
                          <a:ea typeface="+mj-lt"/>
                        </a:rPr>
                        <a:t>-</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latin typeface="+mj-lt"/>
                          <a:ea typeface="+mj-lt"/>
                        </a:rPr>
                        <a:t>在相应专业册中设置，删除金属脚手架、喷射平台（H4m）共2个子目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215900">
                <a:tc>
                  <a:txBody>
                    <a:bodyPr/>
                    <a:lstStyle/>
                    <a:p>
                      <a:pPr indent="0" algn="ctr" fontAlgn="auto">
                        <a:lnSpc>
                          <a:spcPct val="125000"/>
                        </a:lnSpc>
                        <a:buNone/>
                      </a:pPr>
                      <a:r>
                        <a:rPr lang="zh-CN" altLang="en-US" sz="1800" b="1">
                          <a:ln>
                            <a:noFill/>
                          </a:ln>
                          <a:effectLst/>
                          <a:latin typeface="+mj-lt"/>
                          <a:ea typeface="+mj-lt"/>
                        </a:rPr>
                        <a:t>十一</a:t>
                      </a:r>
                    </a:p>
                  </a:txBody>
                  <a:tcPr marL="0" marR="0" marT="0" marB="1"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a:ln>
                            <a:noFill/>
                          </a:ln>
                          <a:effectLst/>
                          <a:latin typeface="+mj-lt"/>
                          <a:ea typeface="+mj-lt"/>
                        </a:rPr>
                        <a:t>满堂式桥梁钢管支架</a:t>
                      </a:r>
                    </a:p>
                  </a:txBody>
                  <a:tcPr marL="0" marR="0" marT="0" marB="1" anchor="ctr">
                    <a:lnL w="12700"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fontAlgn="auto">
                        <a:lnSpc>
                          <a:spcPct val="125000"/>
                        </a:lnSpc>
                        <a:buNone/>
                      </a:pPr>
                      <a:r>
                        <a:rPr lang="zh-CN" altLang="en-US" sz="1800" b="1">
                          <a:ln>
                            <a:noFill/>
                          </a:ln>
                          <a:effectLst/>
                          <a:latin typeface="+mj-lt"/>
                          <a:ea typeface="+mj-lt"/>
                        </a:rPr>
                        <a:t>-</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fontAlgn="auto">
                        <a:lnSpc>
                          <a:spcPct val="125000"/>
                        </a:lnSpc>
                        <a:buNone/>
                      </a:pPr>
                      <a:r>
                        <a:rPr lang="zh-CN" altLang="en-US" sz="1800" b="1" dirty="0">
                          <a:ln>
                            <a:noFill/>
                          </a:ln>
                          <a:effectLst/>
                          <a:latin typeface="+mj-lt"/>
                          <a:ea typeface="+mj-lt"/>
                        </a:rPr>
                        <a:t>在相应专业册中设置，删除满堂式桥梁钢管支架共1个子目</a:t>
                      </a:r>
                    </a:p>
                  </a:txBody>
                  <a:tcPr marL="0" marR="0" marT="0" marB="1"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Tree>
  </p:cSld>
  <p:clrMapOvr>
    <a:masterClrMapping/>
  </p:clrMapOvr>
  <p:transition spd="med">
    <p:fade/>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887413" y="1054100"/>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t>四、定额变化情况</a:t>
            </a:r>
            <a:endParaRPr lang="zh-CN" altLang="en-US" sz="3200" b="1" dirty="0">
              <a:sym typeface="方正小标宋简体" charset="-122"/>
            </a:endParaRPr>
          </a:p>
        </p:txBody>
      </p:sp>
      <p:sp>
        <p:nvSpPr>
          <p:cNvPr id="31747" name="Rectangle 3"/>
          <p:cNvSpPr>
            <a:spLocks noGrp="1" noChangeArrowheads="1"/>
          </p:cNvSpPr>
          <p:nvPr>
            <p:ph type="subTitle" idx="1"/>
          </p:nvPr>
        </p:nvSpPr>
        <p:spPr>
          <a:xfrm>
            <a:off x="612775" y="2103438"/>
            <a:ext cx="7918450" cy="1868487"/>
          </a:xfrm>
        </p:spPr>
        <p:txBody>
          <a:bodyPr lIns="182562" tIns="46037" rIns="182562" bIns="46037"/>
          <a:lstStyle/>
          <a:p>
            <a:pPr algn="l">
              <a:lnSpc>
                <a:spcPct val="150000"/>
              </a:lnSpc>
              <a:spcBef>
                <a:spcPct val="0"/>
              </a:spcBef>
            </a:pPr>
            <a:r>
              <a:rPr lang="zh-CN" altLang="en-US" sz="2400" b="1"/>
              <a:t>第五章 施工便道</a:t>
            </a:r>
          </a:p>
          <a:p>
            <a:pPr algn="l">
              <a:lnSpc>
                <a:spcPct val="150000"/>
              </a:lnSpc>
              <a:spcBef>
                <a:spcPct val="0"/>
              </a:spcBef>
            </a:pPr>
            <a:r>
              <a:rPr lang="zh-CN" altLang="en-US" sz="2400" b="1"/>
              <a:t>    本章属于新增章，包括泥结碎石路面、碎石路面、片石路面共3个定额子目。</a:t>
            </a:r>
          </a:p>
          <a:p>
            <a:pPr algn="l"/>
            <a:r>
              <a:rPr lang="zh-CN" altLang="en-US" sz="2400" b="1">
                <a:latin typeface="方正楷体_GBK" pitchFamily="1" charset="-122"/>
                <a:ea typeface="方正楷体_GBK" pitchFamily="1" charset="-122"/>
              </a:rPr>
              <a:t> 　 　</a:t>
            </a:r>
            <a:endParaRPr lang="zh-CN" altLang="en-US" sz="2400" b="1">
              <a:latin typeface="方正楷体_GBK" pitchFamily="1" charset="-122"/>
              <a:ea typeface="方正楷体_GBK" pitchFamily="1" charset="-122"/>
              <a:sym typeface="方正小标宋简体" charset="-122"/>
            </a:endParaRPr>
          </a:p>
          <a:p>
            <a:pPr algn="l" eaLnBrk="1" hangingPunct="1">
              <a:spcAft>
                <a:spcPts val="1200"/>
              </a:spcAft>
            </a:pPr>
            <a:endParaRPr lang="zh-CN" altLang="zh-CN" sz="1800" b="1"/>
          </a:p>
          <a:p>
            <a:pPr algn="l" eaLnBrk="1" hangingPunct="1">
              <a:spcAft>
                <a:spcPts val="1200"/>
              </a:spcAft>
            </a:pPr>
            <a:endParaRPr lang="zh-CN" altLang="en-US" sz="1800" b="1">
              <a:latin typeface="方正小标宋简体" charset="-122"/>
              <a:ea typeface="方正小标宋简体" charset="-122"/>
              <a:sym typeface="方正小标宋简体" charset="-122"/>
            </a:endParaRPr>
          </a:p>
        </p:txBody>
      </p:sp>
    </p:spTree>
  </p:cSld>
  <p:clrMapOvr>
    <a:masterClrMapping/>
  </p:clrMapOvr>
  <p:transition spd="med">
    <p:fad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p:txBody>
          <a:bodyPr/>
          <a:lstStyle/>
          <a:p>
            <a:pPr>
              <a:buClr>
                <a:schemeClr val="folHlink"/>
              </a:buClr>
              <a:buFont typeface="Wingdings" pitchFamily="2" charset="2"/>
              <a:buChar char="u"/>
              <a:defRPr/>
            </a:pPr>
            <a:r>
              <a:rPr lang="zh-CN" altLang="en-US" sz="3200" b="1" dirty="0">
                <a:latin typeface="+mj-ea"/>
                <a:sym typeface="方正楷体_GBK" pitchFamily="1" charset="-122"/>
              </a:rPr>
              <a:t>谢谢</a:t>
            </a:r>
            <a:r>
              <a:rPr lang="en-US" altLang="zh-CN" sz="3200" b="1" dirty="0">
                <a:latin typeface="+mj-ea"/>
                <a:sym typeface="方正楷体_GBK" pitchFamily="1" charset="-122"/>
              </a:rPr>
              <a:t>!</a:t>
            </a:r>
            <a:endParaRPr lang="zh-CN" altLang="en-US" sz="3200" b="1" dirty="0">
              <a:latin typeface="+mj-ea"/>
            </a:endParaRPr>
          </a:p>
        </p:txBody>
      </p:sp>
      <p:pic>
        <p:nvPicPr>
          <p:cNvPr id="86019" name="内容占位符 3" descr="Penguins.jpg"/>
          <p:cNvPicPr>
            <a:picLocks noGrp="1" noChangeAspect="1" noChangeArrowheads="1"/>
          </p:cNvPicPr>
          <p:nvPr>
            <p:ph type="body" idx="1"/>
          </p:nvPr>
        </p:nvPicPr>
        <p:blipFill>
          <a:blip r:embed="rId2" cstate="print"/>
          <a:srcRect/>
          <a:stretch>
            <a:fillRect/>
          </a:stretch>
        </p:blipFill>
        <p:spPr>
          <a:xfrm>
            <a:off x="3306763" y="2752725"/>
            <a:ext cx="3524250" cy="2643188"/>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MH_Desc_1"/>
          <p:cNvSpPr/>
          <p:nvPr/>
        </p:nvSpPr>
        <p:spPr>
          <a:xfrm>
            <a:off x="0" y="2285992"/>
            <a:ext cx="9144000" cy="4221163"/>
          </a:xfrm>
          <a:prstGeom prst="roundRect">
            <a:avLst>
              <a:gd name="adj" fmla="val 6380"/>
            </a:avLst>
          </a:prstGeom>
          <a:noFill/>
          <a:ln w="9525">
            <a:noFill/>
          </a:ln>
        </p:spPr>
        <p:txBody>
          <a:bodyPr anchor="ctr"/>
          <a:lstStyle/>
          <a:p>
            <a:pPr lvl="0" indent="612140" algn="just">
              <a:lnSpc>
                <a:spcPct val="150000"/>
              </a:lnSpc>
              <a:buClr>
                <a:srgbClr val="00B050"/>
              </a:buClr>
              <a:buFont typeface="Arial" pitchFamily="34" charset="0"/>
              <a:buChar char="•"/>
              <a:defRPr/>
            </a:pPr>
            <a:r>
              <a:rPr lang="en-US" altLang="zh-CN" sz="2400" b="1" dirty="0">
                <a:latin typeface="宋体" pitchFamily="2" charset="-122"/>
              </a:rPr>
              <a:t>1.</a:t>
            </a:r>
            <a:r>
              <a:rPr lang="zh-CN" altLang="en-US" sz="2400" b="1" dirty="0">
                <a:latin typeface="宋体" pitchFamily="2" charset="-122"/>
              </a:rPr>
              <a:t>本定额采用的材料（包括构配件、零件、半成品、成品）均为符合国家质量标准和相应设计要求的合格产品。</a:t>
            </a:r>
            <a:endParaRPr lang="en-US" altLang="zh-CN" sz="2400" b="1" dirty="0">
              <a:latin typeface="宋体" pitchFamily="2" charset="-122"/>
            </a:endParaRPr>
          </a:p>
          <a:p>
            <a:pPr lvl="0" indent="612140" algn="just">
              <a:lnSpc>
                <a:spcPct val="150000"/>
              </a:lnSpc>
              <a:buClr>
                <a:srgbClr val="00B050"/>
              </a:buClr>
              <a:buFont typeface="Arial" pitchFamily="34" charset="0"/>
              <a:buChar char="•"/>
              <a:defRPr/>
            </a:pPr>
            <a:r>
              <a:rPr lang="en-US" altLang="zh-CN" sz="2400" b="1" dirty="0">
                <a:latin typeface="宋体" pitchFamily="2" charset="-122"/>
              </a:rPr>
              <a:t>2.</a:t>
            </a:r>
            <a:r>
              <a:rPr lang="zh-CN" altLang="en-US" sz="2400" b="1" dirty="0">
                <a:latin typeface="宋体" pitchFamily="2" charset="-122"/>
              </a:rPr>
              <a:t>本定额中的材料包括施工中消耗的主要材料、辅助材料、周转材料和其他材料。</a:t>
            </a:r>
          </a:p>
          <a:p>
            <a:pPr indent="612140" algn="just">
              <a:lnSpc>
                <a:spcPct val="150000"/>
              </a:lnSpc>
              <a:buClr>
                <a:srgbClr val="00B050"/>
              </a:buClr>
              <a:buFont typeface="Arial" pitchFamily="34" charset="0"/>
              <a:buChar char="•"/>
              <a:defRPr/>
            </a:pPr>
            <a:r>
              <a:rPr lang="en-US" altLang="zh-CN" sz="2400" b="1" dirty="0">
                <a:latin typeface="宋体" pitchFamily="2" charset="-122"/>
              </a:rPr>
              <a:t>3.</a:t>
            </a:r>
            <a:r>
              <a:rPr lang="zh-CN" altLang="en-US" sz="2400" b="1" dirty="0">
                <a:latin typeface="宋体" pitchFamily="2" charset="-122"/>
              </a:rPr>
              <a:t>施工机械台班单价中燃料动力费并入消耗量定额的材料中。</a:t>
            </a:r>
            <a:endParaRPr lang="en-US" altLang="zh-CN" sz="2400" b="1" dirty="0">
              <a:latin typeface="宋体" pitchFamily="2" charset="-122"/>
            </a:endParaRPr>
          </a:p>
          <a:p>
            <a:pPr indent="612140" algn="just">
              <a:lnSpc>
                <a:spcPct val="150000"/>
              </a:lnSpc>
              <a:buClr>
                <a:srgbClr val="00B050"/>
              </a:buClr>
              <a:buFont typeface="Arial" pitchFamily="34" charset="0"/>
              <a:buChar char="•"/>
              <a:defRPr/>
            </a:pPr>
            <a:r>
              <a:rPr lang="en-US" altLang="zh-CN" sz="2400" b="1" dirty="0">
                <a:latin typeface="宋体" pitchFamily="2" charset="-122"/>
              </a:rPr>
              <a:t>4.</a:t>
            </a:r>
            <a:r>
              <a:rPr lang="zh-CN" altLang="en-US" sz="2400" b="1" dirty="0">
                <a:latin typeface="宋体" pitchFamily="2" charset="-122"/>
              </a:rPr>
              <a:t>对于定额中不便计量用量少、低值易耗的零星材料，列为其他材料费以百分比表示，其计算基数不包括机械燃料动力费。</a:t>
            </a:r>
          </a:p>
        </p:txBody>
      </p:sp>
      <p:sp>
        <p:nvSpPr>
          <p:cNvPr id="21509" name="矩形 5"/>
          <p:cNvSpPr/>
          <p:nvPr/>
        </p:nvSpPr>
        <p:spPr>
          <a:xfrm>
            <a:off x="214282" y="1857364"/>
            <a:ext cx="3857625" cy="460375"/>
          </a:xfrm>
          <a:prstGeom prst="rect">
            <a:avLst/>
          </a:prstGeom>
          <a:noFill/>
          <a:ln w="9525">
            <a:noFill/>
          </a:ln>
        </p:spPr>
        <p:txBody>
          <a:bodyPr>
            <a:spAutoFit/>
          </a:bodyPr>
          <a:lstStyle/>
          <a:p>
            <a:pPr>
              <a:buClr>
                <a:srgbClr val="00B050"/>
              </a:buClr>
              <a:buFont typeface="Wingdings" pitchFamily="2" charset="2"/>
              <a:buChar char="n"/>
            </a:pPr>
            <a:r>
              <a:rPr lang="zh-CN" altLang="en-US" sz="2400" b="1" dirty="0">
                <a:solidFill>
                  <a:srgbClr val="0000FF"/>
                </a:solidFill>
                <a:latin typeface="仿宋_GB2312" panose="02010609030101010101" charset="-122"/>
              </a:rPr>
              <a:t>  二、材料</a:t>
            </a:r>
            <a:r>
              <a:rPr lang="en-US" altLang="x-none" sz="2400" b="1" dirty="0">
                <a:solidFill>
                  <a:srgbClr val="0000FF"/>
                </a:solidFill>
                <a:latin typeface="仿宋_GB2312" panose="02010609030101010101" charset="-122"/>
              </a:rPr>
              <a:t>消耗量确定</a:t>
            </a:r>
            <a:endParaRPr lang="zh-CN" altLang="en-US" sz="2400" b="1" dirty="0">
              <a:solidFill>
                <a:srgbClr val="0000FF"/>
              </a:solidFill>
              <a:latin typeface="仿宋_GB2312" panose="02010609030101010101" charset="-122"/>
            </a:endParaRPr>
          </a:p>
        </p:txBody>
      </p:sp>
      <p:sp>
        <p:nvSpPr>
          <p:cNvPr id="6" name="Rectangle 2"/>
          <p:cNvSpPr txBox="1">
            <a:spLocks noChangeArrowheads="1"/>
          </p:cNvSpPr>
          <p:nvPr/>
        </p:nvSpPr>
        <p:spPr>
          <a:xfrm>
            <a:off x="611560" y="908720"/>
            <a:ext cx="828092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2" name="MH_Desc_1"/>
          <p:cNvSpPr/>
          <p:nvPr/>
        </p:nvSpPr>
        <p:spPr>
          <a:xfrm>
            <a:off x="285720" y="2500306"/>
            <a:ext cx="8858280" cy="4649791"/>
          </a:xfrm>
          <a:prstGeom prst="roundRect">
            <a:avLst>
              <a:gd name="adj" fmla="val 6380"/>
            </a:avLst>
          </a:prstGeom>
          <a:noFill/>
          <a:ln w="9525">
            <a:noFill/>
          </a:ln>
        </p:spPr>
        <p:txBody>
          <a:bodyPr anchor="ctr"/>
          <a:lstStyle/>
          <a:p>
            <a:pPr indent="611505" algn="just">
              <a:lnSpc>
                <a:spcPct val="150000"/>
              </a:lnSpc>
              <a:buClr>
                <a:srgbClr val="00B050"/>
              </a:buClr>
              <a:buFont typeface="Arial" pitchFamily="34" charset="0"/>
              <a:buChar char="•"/>
            </a:pPr>
            <a:r>
              <a:rPr lang="zh-CN" altLang="en-US" sz="2400" b="1" dirty="0">
                <a:latin typeface="宋体" pitchFamily="2" charset="-122"/>
              </a:rPr>
              <a:t>1.定额中的机械类型、规格采用常用机械，按正常合理的机械配备综合取定。机械台班消耗量中已包括机械幅度差。本定额机械消耗量主要按（建标〔2013〕47号）文件中全国统一定额施工机械、仪器仪表台班幅度差取定表（%）重新取定。</a:t>
            </a:r>
          </a:p>
          <a:p>
            <a:pPr indent="611505" algn="just">
              <a:lnSpc>
                <a:spcPct val="150000"/>
              </a:lnSpc>
              <a:buClr>
                <a:srgbClr val="00B050"/>
              </a:buClr>
              <a:buFont typeface="Arial" pitchFamily="34" charset="0"/>
              <a:buChar char="•"/>
            </a:pPr>
            <a:r>
              <a:rPr lang="zh-CN" altLang="en-US" sz="2400" b="1" dirty="0">
                <a:latin typeface="宋体" pitchFamily="2" charset="-122"/>
              </a:rPr>
              <a:t>2．凡单位价值2000元以内、使用年限在一年以内的不构成固定资产的施工机械，不列入机械台班消耗量，作为工具用具在建筑安装工程费中的企业管理费考虑，其消耗的燃料动力等列入材料。</a:t>
            </a:r>
          </a:p>
          <a:p>
            <a:pPr indent="611505" algn="just">
              <a:lnSpc>
                <a:spcPct val="150000"/>
              </a:lnSpc>
            </a:pPr>
            <a:endParaRPr lang="zh-CN" altLang="en-US" sz="2000" b="1" dirty="0">
              <a:latin typeface="仿宋_GB2312" panose="02010609030101010101" charset="-122"/>
            </a:endParaRPr>
          </a:p>
        </p:txBody>
      </p:sp>
      <p:sp>
        <p:nvSpPr>
          <p:cNvPr id="22533" name="矩形 5"/>
          <p:cNvSpPr/>
          <p:nvPr/>
        </p:nvSpPr>
        <p:spPr>
          <a:xfrm>
            <a:off x="285720" y="1928802"/>
            <a:ext cx="3857625" cy="460375"/>
          </a:xfrm>
          <a:prstGeom prst="rect">
            <a:avLst/>
          </a:prstGeom>
          <a:noFill/>
          <a:ln w="9525">
            <a:noFill/>
          </a:ln>
        </p:spPr>
        <p:txBody>
          <a:bodyPr>
            <a:spAutoFit/>
          </a:bodyPr>
          <a:lstStyle/>
          <a:p>
            <a:pPr>
              <a:buClr>
                <a:srgbClr val="00B050"/>
              </a:buClr>
              <a:buFont typeface="Wingdings" pitchFamily="2" charset="2"/>
              <a:buChar char="n"/>
            </a:pPr>
            <a:r>
              <a:rPr lang="en-US" altLang="zh-CN" sz="2400" b="1" dirty="0">
                <a:solidFill>
                  <a:srgbClr val="0000FF"/>
                </a:solidFill>
                <a:latin typeface="仿宋_GB2312" panose="02010609030101010101" charset="-122"/>
              </a:rPr>
              <a:t>  </a:t>
            </a:r>
            <a:r>
              <a:rPr lang="zh-CN" altLang="en-US" sz="2400" b="1" dirty="0">
                <a:solidFill>
                  <a:srgbClr val="0000FF"/>
                </a:solidFill>
                <a:latin typeface="仿宋_GB2312" panose="02010609030101010101" charset="-122"/>
              </a:rPr>
              <a:t>三、机械</a:t>
            </a:r>
            <a:r>
              <a:rPr lang="en-US" altLang="x-none" sz="2400" b="1" dirty="0">
                <a:solidFill>
                  <a:srgbClr val="0000FF"/>
                </a:solidFill>
                <a:latin typeface="仿宋_GB2312" panose="02010609030101010101" charset="-122"/>
              </a:rPr>
              <a:t>消耗量确定</a:t>
            </a:r>
            <a:endParaRPr lang="zh-CN" altLang="en-US" sz="2400" b="1" dirty="0">
              <a:solidFill>
                <a:srgbClr val="0000FF"/>
              </a:solidFill>
              <a:latin typeface="仿宋_GB2312" panose="02010609030101010101" charset="-122"/>
            </a:endParaRPr>
          </a:p>
        </p:txBody>
      </p:sp>
      <p:sp>
        <p:nvSpPr>
          <p:cNvPr id="5" name="Rectangle 2"/>
          <p:cNvSpPr txBox="1">
            <a:spLocks noChangeArrowheads="1"/>
          </p:cNvSpPr>
          <p:nvPr/>
        </p:nvSpPr>
        <p:spPr>
          <a:xfrm>
            <a:off x="683568" y="836712"/>
            <a:ext cx="828092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1071538" y="1764644"/>
          <a:ext cx="7215238" cy="5090245"/>
        </p:xfrm>
        <a:graphic>
          <a:graphicData uri="http://schemas.openxmlformats.org/drawingml/2006/table">
            <a:tbl>
              <a:tblPr/>
              <a:tblGrid>
                <a:gridCol w="1813360">
                  <a:extLst>
                    <a:ext uri="{9D8B030D-6E8A-4147-A177-3AD203B41FA5}">
                      <a16:colId xmlns:a16="http://schemas.microsoft.com/office/drawing/2014/main" xmlns="" val="20000"/>
                    </a:ext>
                  </a:extLst>
                </a:gridCol>
                <a:gridCol w="2167373">
                  <a:extLst>
                    <a:ext uri="{9D8B030D-6E8A-4147-A177-3AD203B41FA5}">
                      <a16:colId xmlns:a16="http://schemas.microsoft.com/office/drawing/2014/main" xmlns="" val="20001"/>
                    </a:ext>
                  </a:extLst>
                </a:gridCol>
                <a:gridCol w="1955135">
                  <a:extLst>
                    <a:ext uri="{9D8B030D-6E8A-4147-A177-3AD203B41FA5}">
                      <a16:colId xmlns:a16="http://schemas.microsoft.com/office/drawing/2014/main" xmlns="" val="20002"/>
                    </a:ext>
                  </a:extLst>
                </a:gridCol>
                <a:gridCol w="1279370">
                  <a:extLst>
                    <a:ext uri="{9D8B030D-6E8A-4147-A177-3AD203B41FA5}">
                      <a16:colId xmlns:a16="http://schemas.microsoft.com/office/drawing/2014/main" xmlns="" val="20003"/>
                    </a:ext>
                  </a:extLst>
                </a:gridCol>
              </a:tblGrid>
              <a:tr h="322264">
                <a:tc>
                  <a:txBody>
                    <a:bodyPr/>
                    <a:lstStyle/>
                    <a:p>
                      <a:pPr algn="ctr">
                        <a:lnSpc>
                          <a:spcPct val="125000"/>
                        </a:lnSpc>
                        <a:spcAft>
                          <a:spcPts val="0"/>
                        </a:spcAft>
                      </a:pPr>
                      <a:r>
                        <a:rPr lang="zh-CN" sz="1600" b="1" kern="100" dirty="0">
                          <a:latin typeface="Times New Roman"/>
                          <a:ea typeface="宋体" pitchFamily="2" charset="-122"/>
                          <a:cs typeface="Times New Roman"/>
                        </a:rPr>
                        <a:t>机械类型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25000"/>
                        </a:lnSpc>
                        <a:spcAft>
                          <a:spcPts val="0"/>
                        </a:spcAft>
                      </a:pPr>
                      <a:r>
                        <a:rPr lang="zh-CN" altLang="en-US" sz="1600" b="1" dirty="0">
                          <a:latin typeface="宋体" pitchFamily="2" charset="-122"/>
                          <a:ea typeface="宋体" pitchFamily="2" charset="-122"/>
                        </a:rPr>
                        <a:t>现行定额</a:t>
                      </a:r>
                      <a:r>
                        <a:rPr lang="zh-CN" sz="1600" b="1" kern="100" dirty="0">
                          <a:latin typeface="Times New Roman"/>
                          <a:ea typeface="宋体" pitchFamily="2" charset="-122"/>
                          <a:cs typeface="Times New Roman"/>
                        </a:rPr>
                        <a:t>机械幅度差（</a:t>
                      </a:r>
                      <a:r>
                        <a:rPr lang="en-US" sz="1600" b="1" kern="100" dirty="0">
                          <a:latin typeface="Times New Roman"/>
                          <a:ea typeface="宋体" pitchFamily="2" charset="-122"/>
                          <a:cs typeface="Times New Roman"/>
                        </a:rPr>
                        <a:t>%</a:t>
                      </a:r>
                      <a:r>
                        <a:rPr lang="zh-CN" sz="1600" b="1" kern="100" dirty="0">
                          <a:latin typeface="Times New Roman"/>
                          <a:ea typeface="宋体" pitchFamily="2" charset="-122"/>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25000"/>
                        </a:lnSpc>
                        <a:spcAft>
                          <a:spcPts val="0"/>
                        </a:spcAft>
                      </a:pPr>
                      <a:r>
                        <a:rPr lang="zh-CN" altLang="en-US" sz="1600" b="1" dirty="0">
                          <a:latin typeface="宋体" pitchFamily="2" charset="-122"/>
                          <a:ea typeface="宋体" pitchFamily="2" charset="-122"/>
                        </a:rPr>
                        <a:t>新</a:t>
                      </a:r>
                      <a:r>
                        <a:rPr lang="zh-CN" sz="1600" b="1" kern="100" dirty="0">
                          <a:latin typeface="Times New Roman"/>
                          <a:ea typeface="宋体" pitchFamily="2" charset="-122"/>
                          <a:cs typeface="Times New Roman"/>
                        </a:rPr>
                        <a:t>机械幅度差</a:t>
                      </a:r>
                      <a:endParaRPr lang="en-US" altLang="zh-CN" sz="1600" b="1" kern="100" dirty="0">
                        <a:latin typeface="Times New Roman"/>
                        <a:ea typeface="宋体" pitchFamily="2" charset="-122"/>
                        <a:cs typeface="Times New Roman"/>
                      </a:endParaRPr>
                    </a:p>
                    <a:p>
                      <a:pPr algn="ctr">
                        <a:lnSpc>
                          <a:spcPct val="125000"/>
                        </a:lnSpc>
                        <a:spcAft>
                          <a:spcPts val="0"/>
                        </a:spcAft>
                      </a:pPr>
                      <a:r>
                        <a:rPr lang="zh-CN" sz="1600" b="1" kern="100" dirty="0">
                          <a:latin typeface="Times New Roman"/>
                          <a:ea typeface="宋体" pitchFamily="2" charset="-122"/>
                          <a:cs typeface="Times New Roman"/>
                        </a:rPr>
                        <a:t>（</a:t>
                      </a:r>
                      <a:r>
                        <a:rPr lang="en-US" sz="1600" b="1" kern="100" dirty="0">
                          <a:latin typeface="Times New Roman"/>
                          <a:ea typeface="宋体" pitchFamily="2" charset="-122"/>
                          <a:cs typeface="Times New Roman"/>
                        </a:rPr>
                        <a:t>%</a:t>
                      </a:r>
                      <a:r>
                        <a:rPr lang="zh-CN" sz="1600" b="1" kern="100" dirty="0">
                          <a:latin typeface="Times New Roman"/>
                          <a:ea typeface="宋体" pitchFamily="2" charset="-122"/>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a:lnSpc>
                          <a:spcPct val="125000"/>
                        </a:lnSpc>
                        <a:spcAft>
                          <a:spcPts val="0"/>
                        </a:spcAft>
                      </a:pPr>
                      <a:r>
                        <a:rPr lang="en-US" sz="1600" b="1" kern="100" dirty="0">
                          <a:latin typeface="宋体" pitchFamily="2" charset="-122"/>
                          <a:ea typeface="宋体" pitchFamily="2" charset="-122"/>
                          <a:cs typeface="Times New Roman"/>
                        </a:rPr>
                        <a:t> </a:t>
                      </a:r>
                      <a:r>
                        <a:rPr lang="zh-CN" sz="1600" b="1" kern="100" dirty="0">
                          <a:latin typeface="宋体" pitchFamily="2" charset="-122"/>
                          <a:ea typeface="宋体" pitchFamily="2" charset="-122"/>
                          <a:cs typeface="Times New Roman"/>
                        </a:rPr>
                        <a:t>降幅</a:t>
                      </a:r>
                      <a:endParaRPr lang="en-US" altLang="zh-CN" sz="1600" b="1" kern="100" dirty="0">
                        <a:latin typeface="宋体" pitchFamily="2" charset="-122"/>
                        <a:ea typeface="宋体" pitchFamily="2" charset="-122"/>
                        <a:cs typeface="Times New Roman"/>
                      </a:endParaRPr>
                    </a:p>
                    <a:p>
                      <a:pPr algn="ctr">
                        <a:lnSpc>
                          <a:spcPct val="125000"/>
                        </a:lnSpc>
                        <a:spcAft>
                          <a:spcPts val="0"/>
                        </a:spcAft>
                      </a:pPr>
                      <a:r>
                        <a:rPr lang="zh-CN" sz="1600" b="1" kern="100" dirty="0">
                          <a:latin typeface="Times New Roman"/>
                          <a:ea typeface="宋体" pitchFamily="2" charset="-122"/>
                          <a:cs typeface="Times New Roman"/>
                        </a:rPr>
                        <a:t>（</a:t>
                      </a:r>
                      <a:r>
                        <a:rPr lang="en-US" sz="1600" b="1" kern="100" dirty="0">
                          <a:latin typeface="Times New Roman"/>
                          <a:ea typeface="宋体" pitchFamily="2" charset="-122"/>
                          <a:cs typeface="Times New Roman"/>
                        </a:rPr>
                        <a:t>%</a:t>
                      </a:r>
                      <a:r>
                        <a:rPr lang="zh-CN" sz="1600" b="1" kern="100" dirty="0">
                          <a:latin typeface="Times New Roman"/>
                          <a:ea typeface="宋体" pitchFamily="2" charset="-122"/>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xmlns="" val="10000"/>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土方机械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25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12</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13</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1"/>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石方机械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33</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18</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筑路机械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33</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18</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3"/>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打桩机械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33</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18</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起重机械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30</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5"/>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水平运输机械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25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12</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13</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垂直运输机械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30</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7"/>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混凝土及砂浆机械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33</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18</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加工机械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30</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09"/>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钢筋加工</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50</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18</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32</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泵类机械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30</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11"/>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动力机械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25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12</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13</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地下机械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33</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18</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lnSpc>
                          <a:spcPct val="125000"/>
                        </a:lnSpc>
                        <a:spcAft>
                          <a:spcPts val="0"/>
                        </a:spcAft>
                      </a:pPr>
                      <a:r>
                        <a:rPr lang="en-US" sz="1600" b="1" kern="100" dirty="0">
                          <a:latin typeface="宋体"/>
                          <a:ea typeface="宋体" pitchFamily="2" charset="-122"/>
                          <a:cs typeface="Times New Roman"/>
                        </a:rPr>
                        <a:t>15</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xmlns="" val="10013"/>
                  </a:ext>
                </a:extLst>
              </a:tr>
              <a:tr h="322264">
                <a:tc>
                  <a:txBody>
                    <a:bodyPr/>
                    <a:lstStyle/>
                    <a:p>
                      <a:pPr algn="ctr">
                        <a:lnSpc>
                          <a:spcPct val="125000"/>
                        </a:lnSpc>
                        <a:spcAft>
                          <a:spcPts val="0"/>
                        </a:spcAft>
                      </a:pPr>
                      <a:r>
                        <a:rPr lang="zh-CN" sz="1600" b="1" kern="100" dirty="0">
                          <a:latin typeface="Times New Roman"/>
                          <a:ea typeface="宋体" pitchFamily="2" charset="-122"/>
                          <a:cs typeface="Times New Roman"/>
                        </a:rPr>
                        <a:t>平均降幅</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endParaRPr lang="en-US" sz="1600" b="1" kern="100" dirty="0">
                        <a:latin typeface="宋体"/>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endParaRPr lang="en-US" sz="1600" b="1" kern="100" dirty="0">
                        <a:latin typeface="宋体"/>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600" b="1" kern="100" dirty="0">
                          <a:latin typeface="宋体"/>
                          <a:ea typeface="宋体" pitchFamily="2" charset="-122"/>
                          <a:cs typeface="Times New Roman"/>
                        </a:rPr>
                        <a:t>15.8</a:t>
                      </a:r>
                      <a:endParaRPr lang="zh-CN" sz="1600" b="1" kern="100" dirty="0">
                        <a:latin typeface="Times New Roman"/>
                        <a:ea typeface="宋体" pitchFamily="2" charset="-122"/>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4"/>
                  </a:ext>
                </a:extLst>
              </a:tr>
            </a:tbl>
          </a:graphicData>
        </a:graphic>
      </p:graphicFrame>
      <p:sp>
        <p:nvSpPr>
          <p:cNvPr id="1025" name="Rectangle 1"/>
          <p:cNvSpPr>
            <a:spLocks noChangeArrowheads="1"/>
          </p:cNvSpPr>
          <p:nvPr/>
        </p:nvSpPr>
        <p:spPr bwMode="auto">
          <a:xfrm>
            <a:off x="357158" y="1857364"/>
            <a:ext cx="428628"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zh-CN" altLang="en-US" b="1" dirty="0">
                <a:latin typeface="宋体" pitchFamily="2" charset="-122"/>
                <a:cs typeface="Times New Roman" pitchFamily="18" charset="0"/>
              </a:rPr>
              <a:t>新</a:t>
            </a:r>
            <a:r>
              <a:rPr kumimoji="0" lang="zh-CN" altLang="en-US" b="1" i="0" u="none" strike="noStrike" cap="none" normalizeH="0" baseline="0" dirty="0">
                <a:ln>
                  <a:noFill/>
                </a:ln>
                <a:solidFill>
                  <a:schemeClr val="tx1"/>
                </a:solidFill>
                <a:effectLst/>
                <a:latin typeface="宋体" pitchFamily="2" charset="-122"/>
                <a:cs typeface="Times New Roman" pitchFamily="18" charset="0"/>
              </a:rPr>
              <a:t>定额与</a:t>
            </a:r>
            <a:r>
              <a:rPr lang="zh-CN" altLang="en-US" b="1" dirty="0">
                <a:latin typeface="宋体" pitchFamily="2" charset="-122"/>
              </a:rPr>
              <a:t>现行</a:t>
            </a:r>
            <a:r>
              <a:rPr kumimoji="0" lang="zh-CN" altLang="en-US" b="1" i="0" u="none" strike="noStrike" cap="none" normalizeH="0" baseline="0" dirty="0">
                <a:ln>
                  <a:noFill/>
                </a:ln>
                <a:solidFill>
                  <a:schemeClr val="tx1"/>
                </a:solidFill>
                <a:effectLst/>
                <a:latin typeface="宋体" pitchFamily="2" charset="-122"/>
                <a:cs typeface="Times New Roman" pitchFamily="18" charset="0"/>
              </a:rPr>
              <a:t>定额机械幅度差变化对比表</a:t>
            </a:r>
            <a:endParaRPr kumimoji="0" lang="zh-CN" altLang="en-US" b="0" i="0" u="none" strike="noStrike" cap="none" normalizeH="0" baseline="0" dirty="0">
              <a:ln>
                <a:noFill/>
              </a:ln>
              <a:solidFill>
                <a:schemeClr val="tx1"/>
              </a:solidFill>
              <a:effectLst/>
              <a:latin typeface="Arial" pitchFamily="34" charset="0"/>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dirty="0">
              <a:ln>
                <a:noFill/>
              </a:ln>
              <a:solidFill>
                <a:schemeClr val="tx1"/>
              </a:solidFill>
              <a:effectLst/>
              <a:latin typeface="Arial" pitchFamily="34" charset="0"/>
              <a:ea typeface="宋体" pitchFamily="2" charset="-122"/>
              <a:cs typeface="宋体" pitchFamily="2" charset="-122"/>
            </a:endParaRPr>
          </a:p>
        </p:txBody>
      </p:sp>
      <p:sp>
        <p:nvSpPr>
          <p:cNvPr id="7" name="Rectangle 2"/>
          <p:cNvSpPr txBox="1">
            <a:spLocks noChangeArrowheads="1"/>
          </p:cNvSpPr>
          <p:nvPr/>
        </p:nvSpPr>
        <p:spPr>
          <a:xfrm>
            <a:off x="928662" y="857232"/>
            <a:ext cx="8215338"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0"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4" name="标题 1"/>
          <p:cNvSpPr/>
          <p:nvPr/>
        </p:nvSpPr>
        <p:spPr bwMode="auto">
          <a:xfrm>
            <a:off x="500034" y="2178050"/>
            <a:ext cx="8281988" cy="4679950"/>
          </a:xfrm>
          <a:prstGeom prst="rect">
            <a:avLst/>
          </a:prstGeom>
          <a:noFill/>
          <a:ln w="9525">
            <a:noFill/>
            <a:miter lim="800000"/>
          </a:ln>
        </p:spPr>
        <p:txBody>
          <a:bodyPr anchor="ctr"/>
          <a:lstStyle/>
          <a:p>
            <a:pPr indent="457200">
              <a:lnSpc>
                <a:spcPct val="150000"/>
              </a:lnSpc>
              <a:buClr>
                <a:srgbClr val="00B050"/>
              </a:buClr>
              <a:buFont typeface="Wingdings" pitchFamily="2" charset="2"/>
              <a:buChar char="n"/>
              <a:defRPr/>
            </a:pPr>
            <a:r>
              <a:rPr kumimoji="0" lang="zh-CN" altLang="en-US" sz="2400" b="1" i="0" u="none" strike="noStrike" kern="1200" cap="none" spc="0" normalizeH="0" baseline="0" noProof="0" dirty="0">
                <a:ln>
                  <a:noFill/>
                </a:ln>
                <a:effectLst/>
                <a:uLnTx/>
                <a:uFillTx/>
                <a:latin typeface="仿宋_GB2312" panose="02010609030101010101" charset="-122"/>
              </a:rPr>
              <a:t> </a:t>
            </a:r>
            <a:r>
              <a:rPr lang="en-US" altLang="en-US" sz="2400" b="1" dirty="0">
                <a:latin typeface="宋体" pitchFamily="2" charset="-122"/>
              </a:rPr>
              <a:t>1.</a:t>
            </a:r>
            <a:r>
              <a:rPr lang="zh-CN" altLang="en-US" sz="2400" b="1" dirty="0"/>
              <a:t>第二册</a:t>
            </a:r>
            <a:r>
              <a:rPr lang="en-US" altLang="zh-CN" sz="2400" b="1" dirty="0"/>
              <a:t>《</a:t>
            </a:r>
            <a:r>
              <a:rPr lang="zh-CN" altLang="en-US" sz="2400" b="1" dirty="0"/>
              <a:t>道路工程</a:t>
            </a:r>
            <a:r>
              <a:rPr lang="en-US" altLang="zh-CN" sz="2400" b="1" dirty="0"/>
              <a:t>》</a:t>
            </a:r>
            <a:r>
              <a:rPr lang="zh-CN" altLang="en-US" sz="2400" b="1" dirty="0"/>
              <a:t>按</a:t>
            </a:r>
            <a:r>
              <a:rPr lang="en-US" altLang="zh-CN" sz="2400" b="1" dirty="0"/>
              <a:t>《</a:t>
            </a:r>
            <a:r>
              <a:rPr lang="zh-CN" altLang="en-US" sz="2400" b="1" dirty="0"/>
              <a:t>市政工程工程量计算规范</a:t>
            </a:r>
            <a:r>
              <a:rPr lang="en-US" altLang="zh-CN" sz="2400" b="1" dirty="0"/>
              <a:t>》</a:t>
            </a:r>
            <a:r>
              <a:rPr lang="en-US" sz="2400" b="1" dirty="0"/>
              <a:t>GB50857-2013</a:t>
            </a:r>
            <a:r>
              <a:rPr lang="zh-CN" altLang="en-US" sz="2400" b="1" dirty="0"/>
              <a:t>清单项目设置。项目设置主要变化如下：</a:t>
            </a:r>
          </a:p>
          <a:p>
            <a:pPr lvl="0" indent="457200">
              <a:lnSpc>
                <a:spcPct val="150000"/>
              </a:lnSpc>
              <a:buClr>
                <a:srgbClr val="92D050"/>
              </a:buClr>
              <a:buFont typeface="Arial" pitchFamily="34" charset="0"/>
              <a:buChar char="•"/>
            </a:pPr>
            <a:r>
              <a:rPr lang="zh-CN" altLang="en-US" sz="2400" b="1" dirty="0"/>
              <a:t>（</a:t>
            </a:r>
            <a:r>
              <a:rPr lang="en-US" altLang="zh-CN" sz="2400" b="1" dirty="0"/>
              <a:t>1</a:t>
            </a:r>
            <a:r>
              <a:rPr lang="zh-CN" altLang="en-US" sz="2400" b="1" dirty="0"/>
              <a:t>）</a:t>
            </a:r>
            <a:r>
              <a:rPr lang="zh-CN" altLang="en-US" sz="2400" b="1" dirty="0">
                <a:latin typeface="+mn-ea"/>
              </a:rPr>
              <a:t>删除</a:t>
            </a:r>
            <a:r>
              <a:rPr lang="zh-CN" altLang="zh-CN" sz="2400" b="1" dirty="0">
                <a:latin typeface="+mn-ea"/>
              </a:rPr>
              <a:t>施工工艺落后，</a:t>
            </a:r>
            <a:r>
              <a:rPr lang="zh-CN" altLang="en-US" sz="2400" b="1" dirty="0">
                <a:latin typeface="+mn-ea"/>
              </a:rPr>
              <a:t>淘汰的定额项目</a:t>
            </a:r>
            <a:r>
              <a:rPr lang="zh-CN" altLang="zh-CN" sz="2400" b="1" dirty="0">
                <a:latin typeface="+mn-ea"/>
              </a:rPr>
              <a:t>，</a:t>
            </a:r>
            <a:r>
              <a:rPr lang="zh-CN" altLang="en-US" sz="2400" b="1" dirty="0"/>
              <a:t>如“石灰土基层 人工拌合”、“水泥、石屑基层 拌合机拌合”等项目。</a:t>
            </a:r>
          </a:p>
          <a:p>
            <a:pPr lvl="0" indent="457200">
              <a:lnSpc>
                <a:spcPct val="150000"/>
              </a:lnSpc>
              <a:buClr>
                <a:srgbClr val="92D050"/>
              </a:buClr>
              <a:buFont typeface="Arial" pitchFamily="34" charset="0"/>
              <a:buChar char="•"/>
            </a:pPr>
            <a:r>
              <a:rPr lang="zh-CN" altLang="en-US" sz="2400" b="1" dirty="0"/>
              <a:t>（</a:t>
            </a:r>
            <a:r>
              <a:rPr lang="en-US" altLang="zh-CN" sz="2400" b="1" dirty="0"/>
              <a:t>2</a:t>
            </a:r>
            <a:r>
              <a:rPr lang="zh-CN" altLang="en-US" sz="2400" b="1" dirty="0"/>
              <a:t>）现行定额水泥稳定碎石基层按现场拌合，推土机摊铺，新定额改为集中拌和，沥青混凝土摊铺机摊铺。</a:t>
            </a:r>
            <a:endParaRPr lang="en-US" altLang="zh-CN" sz="2400" b="1" dirty="0"/>
          </a:p>
          <a:p>
            <a:pPr indent="457200">
              <a:lnSpc>
                <a:spcPct val="150000"/>
              </a:lnSpc>
              <a:buClr>
                <a:srgbClr val="92D050"/>
              </a:buClr>
              <a:buFont typeface="Arial" pitchFamily="34" charset="0"/>
              <a:buChar char="•"/>
            </a:pPr>
            <a:r>
              <a:rPr lang="zh-CN" altLang="en-US" sz="2400" b="1" dirty="0"/>
              <a:t>（</a:t>
            </a:r>
            <a:r>
              <a:rPr lang="en-US" altLang="zh-CN" sz="2400" b="1" dirty="0"/>
              <a:t>3</a:t>
            </a:r>
            <a:r>
              <a:rPr lang="zh-CN" altLang="en-US" sz="2400" b="1" dirty="0"/>
              <a:t>）混凝土路面现行定额采用木模板，新定额统一采用钢模板。</a:t>
            </a:r>
            <a:endParaRPr lang="zh-CN" altLang="en-US" sz="2400" b="1" dirty="0">
              <a:latin typeface="宋体" pitchFamily="2" charset="-122"/>
            </a:endParaRPr>
          </a:p>
          <a:p>
            <a:pPr marL="0" marR="0" lvl="0" indent="0" algn="l" defTabSz="914400" rtl="0" eaLnBrk="1" fontAlgn="base" latinLnBrk="0" hangingPunct="1">
              <a:lnSpc>
                <a:spcPct val="14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ndParaRPr>
          </a:p>
        </p:txBody>
      </p:sp>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与现行定额比较的变化情况</a:t>
            </a:r>
            <a:endParaRPr kumimoji="0" lang="zh-CN" sz="32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4" name="标题 1"/>
          <p:cNvSpPr/>
          <p:nvPr/>
        </p:nvSpPr>
        <p:spPr bwMode="auto">
          <a:xfrm>
            <a:off x="500034" y="2178050"/>
            <a:ext cx="8281988" cy="3894156"/>
          </a:xfrm>
          <a:prstGeom prst="rect">
            <a:avLst/>
          </a:prstGeom>
          <a:noFill/>
          <a:ln w="9525">
            <a:noFill/>
            <a:miter lim="800000"/>
          </a:ln>
        </p:spPr>
        <p:txBody>
          <a:bodyPr anchor="ctr"/>
          <a:lstStyle/>
          <a:p>
            <a:pPr lvl="0" indent="457200">
              <a:lnSpc>
                <a:spcPct val="150000"/>
              </a:lnSpc>
              <a:buClr>
                <a:srgbClr val="92D050"/>
              </a:buClr>
              <a:buFont typeface="Arial" pitchFamily="34" charset="0"/>
              <a:buChar char="•"/>
            </a:pPr>
            <a:r>
              <a:rPr lang="zh-CN" altLang="en-US" sz="2400" b="1" dirty="0"/>
              <a:t>（</a:t>
            </a:r>
            <a:r>
              <a:rPr lang="en-US" altLang="zh-CN" sz="2400" b="1" dirty="0"/>
              <a:t>4</a:t>
            </a:r>
            <a:r>
              <a:rPr lang="zh-CN" altLang="en-US" sz="2400" b="1" dirty="0"/>
              <a:t>）增加透层、黏层、封层、透水混凝土路面、透水彩色水泥混凝土路面、透水混凝土砖、道路隔离护栏、信号灯、车挡、交通接线井等项目。</a:t>
            </a:r>
          </a:p>
          <a:p>
            <a:pPr lvl="0" indent="457200">
              <a:lnSpc>
                <a:spcPct val="150000"/>
              </a:lnSpc>
              <a:buClr>
                <a:srgbClr val="92D050"/>
              </a:buClr>
              <a:buFont typeface="Arial" pitchFamily="34" charset="0"/>
              <a:buChar char="•"/>
            </a:pPr>
            <a:r>
              <a:rPr lang="zh-CN" altLang="en-US" sz="2400" b="1" dirty="0"/>
              <a:t>（</a:t>
            </a:r>
            <a:r>
              <a:rPr lang="en-US" altLang="zh-CN" sz="2400" b="1" dirty="0"/>
              <a:t>5</a:t>
            </a:r>
            <a:r>
              <a:rPr lang="zh-CN" altLang="en-US" sz="2400" b="1" dirty="0"/>
              <a:t>）按</a:t>
            </a:r>
            <a:r>
              <a:rPr lang="en-US" altLang="zh-CN" sz="2400" b="1" dirty="0"/>
              <a:t>《</a:t>
            </a:r>
            <a:r>
              <a:rPr lang="zh-CN" altLang="en-US" sz="2400" b="1" dirty="0"/>
              <a:t>市政公用工程细部构造做法</a:t>
            </a:r>
            <a:r>
              <a:rPr lang="en-US" altLang="zh-CN" sz="2400" b="1" dirty="0"/>
              <a:t>》</a:t>
            </a:r>
            <a:r>
              <a:rPr lang="zh-CN" altLang="en-US" sz="2400" b="1" dirty="0"/>
              <a:t>（</a:t>
            </a:r>
            <a:r>
              <a:rPr lang="en-US" sz="2400" b="1" dirty="0"/>
              <a:t>13EZ001</a:t>
            </a:r>
            <a:r>
              <a:rPr lang="zh-CN" altLang="en-US" sz="2400" b="1" dirty="0"/>
              <a:t>）重新编制“检查井及雨水井加固、交通接线井” 。</a:t>
            </a:r>
          </a:p>
          <a:p>
            <a:pPr marL="0" marR="0" lvl="0" indent="0" algn="l" defTabSz="914400" rtl="0" eaLnBrk="1" fontAlgn="base" latinLnBrk="0" hangingPunct="1">
              <a:lnSpc>
                <a:spcPct val="14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ndParaRPr>
          </a:p>
        </p:txBody>
      </p:sp>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与现行定额比较的变化情况</a:t>
            </a:r>
            <a:endParaRPr kumimoji="0" lang="zh-CN" sz="32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755576" y="908720"/>
            <a:ext cx="7024691"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1" i="0" u="none" strike="noStrike" kern="0" cap="none" spc="0" normalizeH="0" baseline="0" noProof="0" dirty="0">
              <a:ln>
                <a:noFill/>
              </a:ln>
              <a:solidFill>
                <a:srgbClr val="0000FF"/>
              </a:solidFill>
              <a:effectLst/>
              <a:uLnTx/>
              <a:uFillTx/>
              <a:latin typeface="+mj-lt"/>
              <a:ea typeface="+mj-ea"/>
              <a:cs typeface="+mj-cs"/>
            </a:endParaRPr>
          </a:p>
        </p:txBody>
      </p:sp>
      <p:sp>
        <p:nvSpPr>
          <p:cNvPr id="5" name="标题 1"/>
          <p:cNvSpPr/>
          <p:nvPr/>
        </p:nvSpPr>
        <p:spPr bwMode="auto">
          <a:xfrm>
            <a:off x="395536" y="2178050"/>
            <a:ext cx="8572528" cy="4679950"/>
          </a:xfrm>
          <a:prstGeom prst="rect">
            <a:avLst/>
          </a:prstGeom>
          <a:noFill/>
          <a:ln w="9525">
            <a:noFill/>
            <a:miter lim="800000"/>
          </a:ln>
        </p:spPr>
        <p:txBody>
          <a:bodyPr anchor="ctr"/>
          <a:lstStyle/>
          <a:p>
            <a:pPr lvl="0" indent="612140">
              <a:lnSpc>
                <a:spcPct val="150000"/>
              </a:lnSpc>
              <a:buClr>
                <a:srgbClr val="00B050"/>
              </a:buClr>
              <a:buFont typeface="Wingdings" pitchFamily="2" charset="2"/>
              <a:buChar char="n"/>
              <a:defRPr/>
            </a:pPr>
            <a:r>
              <a:rPr kumimoji="0" lang="zh-CN" altLang="en-US" sz="2400" b="1" i="0" u="none" strike="noStrike" kern="1200" cap="none" spc="0" normalizeH="0" baseline="0" noProof="0" dirty="0">
                <a:ln>
                  <a:noFill/>
                </a:ln>
                <a:effectLst/>
                <a:uLnTx/>
                <a:uFillTx/>
                <a:latin typeface="仿宋_GB2312" panose="02010609030101010101" charset="-122"/>
              </a:rPr>
              <a:t> </a:t>
            </a:r>
            <a:r>
              <a:rPr lang="en-US" altLang="en-US" sz="2400" b="1" dirty="0">
                <a:latin typeface="宋体" pitchFamily="2" charset="-122"/>
              </a:rPr>
              <a:t>2.</a:t>
            </a:r>
            <a:r>
              <a:rPr lang="zh-CN" altLang="en-US" sz="2400" b="1" dirty="0">
                <a:latin typeface="宋体" pitchFamily="2" charset="-122"/>
              </a:rPr>
              <a:t>第三册</a:t>
            </a:r>
            <a:r>
              <a:rPr lang="en-US" altLang="zh-CN" sz="2400" b="1" dirty="0">
                <a:latin typeface="宋体" pitchFamily="2" charset="-122"/>
              </a:rPr>
              <a:t>《</a:t>
            </a:r>
            <a:r>
              <a:rPr lang="zh-CN" altLang="en-US" sz="2400" b="1" dirty="0">
                <a:latin typeface="宋体" pitchFamily="2" charset="-122"/>
              </a:rPr>
              <a:t>桥涵工程</a:t>
            </a:r>
            <a:r>
              <a:rPr lang="en-US" altLang="zh-CN" sz="2400" b="1" dirty="0">
                <a:latin typeface="宋体" pitchFamily="2" charset="-122"/>
              </a:rPr>
              <a:t>》</a:t>
            </a:r>
            <a:r>
              <a:rPr lang="zh-CN" altLang="en-US" sz="2400" b="1" dirty="0">
                <a:latin typeface="宋体" pitchFamily="2" charset="-122"/>
              </a:rPr>
              <a:t>按</a:t>
            </a:r>
            <a:r>
              <a:rPr lang="en-US" altLang="zh-CN" sz="2400" b="1" dirty="0">
                <a:latin typeface="宋体" pitchFamily="2" charset="-122"/>
              </a:rPr>
              <a:t>《</a:t>
            </a:r>
            <a:r>
              <a:rPr lang="zh-CN" altLang="en-US" sz="2400" b="1" dirty="0">
                <a:latin typeface="宋体" pitchFamily="2" charset="-122"/>
              </a:rPr>
              <a:t>市政工程工程量计算规范</a:t>
            </a:r>
            <a:r>
              <a:rPr lang="en-US" altLang="zh-CN" sz="2400" b="1" dirty="0">
                <a:latin typeface="宋体" pitchFamily="2" charset="-122"/>
              </a:rPr>
              <a:t>》GB50857-2013</a:t>
            </a:r>
            <a:r>
              <a:rPr lang="zh-CN" altLang="en-US" sz="2400" b="1" dirty="0">
                <a:latin typeface="宋体" pitchFamily="2" charset="-122"/>
              </a:rPr>
              <a:t>项目设置。新增了第六章“钢结构”定额项目内容，删减了现行定额“装饰工程” 项目内容。将“桩基工程”中陆上桩基工作部分移至</a:t>
            </a:r>
            <a:r>
              <a:rPr lang="en-US" altLang="zh-CN" sz="2400" b="1" dirty="0">
                <a:latin typeface="宋体" pitchFamily="2" charset="-122"/>
              </a:rPr>
              <a:t>《</a:t>
            </a:r>
            <a:r>
              <a:rPr lang="zh-CN" altLang="en-US" sz="2400" b="1" dirty="0">
                <a:latin typeface="宋体" pitchFamily="2" charset="-122"/>
              </a:rPr>
              <a:t>湖北省建设工程公共专业消耗量定额及全费用基价表</a:t>
            </a:r>
            <a:r>
              <a:rPr lang="en-US" altLang="zh-CN" sz="2400" b="1" dirty="0">
                <a:latin typeface="宋体" pitchFamily="2" charset="-122"/>
              </a:rPr>
              <a:t>》</a:t>
            </a:r>
            <a:r>
              <a:rPr lang="zh-CN" altLang="en-US" sz="2400" b="1" dirty="0">
                <a:latin typeface="宋体" pitchFamily="2" charset="-122"/>
              </a:rPr>
              <a:t>中。现行定额将模板工程作为措施项目单列，新定额将模板与混凝土构件归并，模板工程不单列，同时考虑复合模板、定型钢模、高架桥异型模板特殊性，与桥涵支架、挂篮制作、安拆等归并本册措施项目。砌筑工程与挡墙、护坡合并为一章。</a:t>
            </a:r>
          </a:p>
          <a:p>
            <a:pPr marL="0" marR="0" lvl="0" indent="0" algn="l" defTabSz="914400" rtl="0" eaLnBrk="1" fontAlgn="base" latinLnBrk="0" hangingPunct="1">
              <a:lnSpc>
                <a:spcPct val="14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Rectangle 2"/>
          <p:cNvSpPr txBox="1">
            <a:spLocks noChangeArrowheads="1"/>
          </p:cNvSpPr>
          <p:nvPr/>
        </p:nvSpPr>
        <p:spPr>
          <a:xfrm>
            <a:off x="0" y="571480"/>
            <a:ext cx="4429124" cy="1462087"/>
          </a:xfrm>
          <a:prstGeom prst="rect">
            <a:avLst/>
          </a:prstGeom>
          <a:noFill/>
          <a:ln w="9525">
            <a:noFill/>
          </a:ln>
        </p:spPr>
        <p:txBody>
          <a:bodyPr anchor="ctr"/>
          <a:lstStyle/>
          <a:p>
            <a:pPr lvl="0" algn="ctr" eaLnBrk="0" hangingPunct="0">
              <a:buClr>
                <a:schemeClr val="tx2">
                  <a:lumMod val="75000"/>
                </a:schemeClr>
              </a:buClr>
              <a:buFont typeface="Wingdings" pitchFamily="2" charset="2"/>
              <a:buChar char="u"/>
              <a:defRPr/>
            </a:pPr>
            <a:r>
              <a:rPr lang="zh-CN" altLang="en-US" sz="3200" b="1" kern="0" dirty="0">
                <a:solidFill>
                  <a:srgbClr val="000066"/>
                </a:solidFill>
                <a:latin typeface="宋体"/>
                <a:cs typeface="+mj-cs"/>
                <a:sym typeface="宋体" pitchFamily="2" charset="-122"/>
              </a:rPr>
              <a:t> 目  录</a:t>
            </a:r>
            <a:endParaRPr kumimoji="0" lang="zh-CN" sz="3200" b="1" i="0" u="none" strike="noStrike" kern="0" cap="none" spc="0" normalizeH="0" baseline="0" noProof="0" dirty="0">
              <a:ln>
                <a:noFill/>
              </a:ln>
              <a:solidFill>
                <a:schemeClr val="tx2"/>
              </a:solidFill>
              <a:effectLst/>
              <a:uLnTx/>
              <a:uFillTx/>
              <a:latin typeface="+mj-lt"/>
              <a:ea typeface="+mj-ea"/>
              <a:cs typeface="+mj-cs"/>
            </a:endParaRPr>
          </a:p>
        </p:txBody>
      </p:sp>
      <p:sp>
        <p:nvSpPr>
          <p:cNvPr id="47" name="副标题 4"/>
          <p:cNvSpPr txBox="1">
            <a:spLocks/>
          </p:cNvSpPr>
          <p:nvPr/>
        </p:nvSpPr>
        <p:spPr>
          <a:xfrm>
            <a:off x="1000100" y="2214554"/>
            <a:ext cx="6715172" cy="4214842"/>
          </a:xfrm>
          <a:prstGeom prst="rect">
            <a:avLst/>
          </a:prstGeom>
        </p:spPr>
        <p:txBody>
          <a:bodyPr/>
          <a:lstStyle/>
          <a:p>
            <a:pPr marL="342900" lvl="0" indent="-342900" eaLnBrk="0" hangingPunct="0">
              <a:lnSpc>
                <a:spcPct val="130000"/>
              </a:lnSpc>
              <a:spcBef>
                <a:spcPct val="20000"/>
              </a:spcBef>
            </a:pPr>
            <a:r>
              <a:rPr lang="zh-CN" altLang="en-US" sz="2800" b="1" kern="0" dirty="0">
                <a:latin typeface="宋体" pitchFamily="2" charset="-122"/>
              </a:rPr>
              <a:t>一</a:t>
            </a:r>
            <a:r>
              <a:rPr lang="en-US" altLang="zh-CN" sz="2800" b="1" kern="0" dirty="0">
                <a:latin typeface="宋体" pitchFamily="2" charset="-122"/>
              </a:rPr>
              <a:t>  </a:t>
            </a:r>
            <a:r>
              <a:rPr lang="zh-CN" altLang="en-US" sz="2800" b="1" kern="0" dirty="0">
                <a:latin typeface="宋体" pitchFamily="2" charset="-122"/>
              </a:rPr>
              <a:t>编制概况</a:t>
            </a:r>
          </a:p>
          <a:p>
            <a:pPr>
              <a:lnSpc>
                <a:spcPct val="130000"/>
              </a:lnSpc>
            </a:pPr>
            <a:r>
              <a:rPr lang="zh-CN" altLang="en-US" sz="2800" b="1" dirty="0">
                <a:latin typeface="宋体" pitchFamily="2" charset="-122"/>
              </a:rPr>
              <a:t>二</a:t>
            </a:r>
            <a:r>
              <a:rPr lang="en-US" altLang="zh-CN" sz="2800" b="1" dirty="0">
                <a:latin typeface="宋体" pitchFamily="2" charset="-122"/>
              </a:rPr>
              <a:t>  </a:t>
            </a:r>
            <a:r>
              <a:rPr lang="zh-CN" altLang="en-US" sz="2800" b="1" dirty="0">
                <a:latin typeface="宋体" pitchFamily="2" charset="-122"/>
              </a:rPr>
              <a:t>编制指导思想</a:t>
            </a:r>
          </a:p>
          <a:p>
            <a:pPr>
              <a:lnSpc>
                <a:spcPct val="130000"/>
              </a:lnSpc>
            </a:pPr>
            <a:r>
              <a:rPr lang="zh-CN" altLang="en-US" sz="2800" b="1" dirty="0">
                <a:latin typeface="宋体" pitchFamily="2" charset="-122"/>
              </a:rPr>
              <a:t>三</a:t>
            </a:r>
            <a:r>
              <a:rPr lang="en-US" altLang="zh-CN" sz="2800" b="1" dirty="0">
                <a:latin typeface="宋体" pitchFamily="2" charset="-122"/>
              </a:rPr>
              <a:t>  </a:t>
            </a:r>
            <a:r>
              <a:rPr lang="zh-CN" altLang="en-US" sz="2800" b="1" dirty="0">
                <a:latin typeface="宋体" pitchFamily="2" charset="-122"/>
              </a:rPr>
              <a:t>编制依据及主要原则</a:t>
            </a:r>
          </a:p>
          <a:p>
            <a:pPr>
              <a:lnSpc>
                <a:spcPct val="130000"/>
              </a:lnSpc>
            </a:pPr>
            <a:r>
              <a:rPr lang="zh-CN" altLang="en-US" sz="2800" b="1" dirty="0">
                <a:latin typeface="宋体" pitchFamily="2" charset="-122"/>
              </a:rPr>
              <a:t>四</a:t>
            </a:r>
            <a:r>
              <a:rPr lang="en-US" altLang="zh-CN" sz="2800" b="1" dirty="0">
                <a:latin typeface="宋体" pitchFamily="2" charset="-122"/>
              </a:rPr>
              <a:t>  </a:t>
            </a:r>
            <a:r>
              <a:rPr lang="zh-CN" altLang="en-US" sz="2800" b="1" dirty="0">
                <a:latin typeface="宋体" pitchFamily="2" charset="-122"/>
              </a:rPr>
              <a:t>定额的主要内容</a:t>
            </a:r>
          </a:p>
          <a:p>
            <a:pPr>
              <a:lnSpc>
                <a:spcPct val="130000"/>
              </a:lnSpc>
            </a:pPr>
            <a:r>
              <a:rPr lang="zh-CN" altLang="en-US" sz="2800" b="1" dirty="0">
                <a:latin typeface="宋体" pitchFamily="2" charset="-122"/>
              </a:rPr>
              <a:t>五</a:t>
            </a:r>
            <a:r>
              <a:rPr lang="en-US" altLang="zh-CN" sz="2800" b="1" dirty="0">
                <a:latin typeface="宋体" pitchFamily="2" charset="-122"/>
              </a:rPr>
              <a:t>  </a:t>
            </a:r>
            <a:r>
              <a:rPr lang="zh-CN" altLang="en-US" sz="2800" b="1" dirty="0">
                <a:latin typeface="宋体" pitchFamily="2" charset="-122"/>
              </a:rPr>
              <a:t>人、材、机消耗量的确定及表现形式</a:t>
            </a:r>
          </a:p>
          <a:p>
            <a:pPr>
              <a:lnSpc>
                <a:spcPct val="130000"/>
              </a:lnSpc>
            </a:pPr>
            <a:r>
              <a:rPr lang="zh-CN" altLang="en-US" sz="2800" b="1" dirty="0">
                <a:latin typeface="宋体" pitchFamily="2" charset="-122"/>
              </a:rPr>
              <a:t>六</a:t>
            </a:r>
            <a:r>
              <a:rPr lang="en-US" altLang="zh-CN" sz="2800" b="1" dirty="0">
                <a:latin typeface="宋体" pitchFamily="2" charset="-122"/>
              </a:rPr>
              <a:t>  </a:t>
            </a:r>
            <a:r>
              <a:rPr lang="zh-CN" altLang="en-US" sz="2800" b="1" dirty="0">
                <a:latin typeface="宋体" pitchFamily="2" charset="-122"/>
              </a:rPr>
              <a:t>与现行定额比较的变化情况</a:t>
            </a:r>
          </a:p>
          <a:p>
            <a:pPr>
              <a:lnSpc>
                <a:spcPct val="130000"/>
              </a:lnSpc>
            </a:pPr>
            <a:r>
              <a:rPr lang="zh-CN" altLang="en-US" sz="2800" b="1" dirty="0">
                <a:latin typeface="宋体" pitchFamily="2" charset="-122"/>
              </a:rPr>
              <a:t>七</a:t>
            </a:r>
            <a:r>
              <a:rPr lang="en-US" altLang="zh-CN" sz="2800" b="1" dirty="0">
                <a:latin typeface="宋体" pitchFamily="2" charset="-122"/>
              </a:rPr>
              <a:t>  </a:t>
            </a:r>
            <a:r>
              <a:rPr lang="zh-CN" altLang="en-US" sz="2800" b="1" dirty="0">
                <a:latin typeface="宋体" pitchFamily="2" charset="-122"/>
              </a:rPr>
              <a:t>定额总水平情况</a:t>
            </a:r>
          </a:p>
          <a:p>
            <a:pPr marL="342900" marR="0" lvl="0" indent="-342900" algn="l" defTabSz="914400" rtl="0" eaLnBrk="0" fontAlgn="base" latinLnBrk="0" hangingPunct="0">
              <a:lnSpc>
                <a:spcPct val="100000"/>
              </a:lnSpc>
              <a:spcBef>
                <a:spcPct val="20000"/>
              </a:spcBef>
              <a:spcAft>
                <a:spcPct val="0"/>
              </a:spcAft>
              <a:buClrTx/>
              <a:buSzTx/>
              <a:buFont typeface="Arial" panose="020B0604020202020204" pitchFamily="34" charset="0"/>
              <a:buChar char="•"/>
              <a:tabLst/>
              <a:defRPr/>
            </a:pPr>
            <a:endParaRPr kumimoji="0" lang="zh-CN" altLang="en-US" sz="2800" b="0" i="0" u="none" strike="noStrike" kern="0" cap="none" spc="0" normalizeH="0" baseline="0" noProof="0" dirty="0">
              <a:ln>
                <a:noFill/>
              </a:ln>
              <a:solidFill>
                <a:schemeClr val="tx1"/>
              </a:solidFill>
              <a:effectLst/>
              <a:uLnTx/>
              <a:uFillTx/>
              <a:latin typeface="宋体" pitchFamily="2" charset="-122"/>
            </a:endParaRPr>
          </a:p>
        </p:txBody>
      </p:sp>
      <p:sp>
        <p:nvSpPr>
          <p:cNvPr id="48" name="矩形 47"/>
          <p:cNvSpPr/>
          <p:nvPr/>
        </p:nvSpPr>
        <p:spPr>
          <a:xfrm>
            <a:off x="642910" y="3357562"/>
            <a:ext cx="287337" cy="584775"/>
          </a:xfrm>
          <a:prstGeom prst="rect">
            <a:avLst/>
          </a:prstGeom>
        </p:spPr>
        <p:txBody>
          <a:bodyPr>
            <a:spAutoFit/>
          </a:bodyPr>
          <a:lstStyle/>
          <a:p>
            <a:pPr marL="571500" indent="-571500" eaLnBrk="1" hangingPunct="1">
              <a:buClr>
                <a:srgbClr val="00B050"/>
              </a:buClr>
              <a:buFont typeface="Wingdings" pitchFamily="2" charset="2"/>
              <a:buChar char="n"/>
              <a:defRPr/>
            </a:pPr>
            <a:r>
              <a:rPr lang="en-US" altLang="zh-CN" b="1" kern="0" dirty="0">
                <a:solidFill>
                  <a:schemeClr val="tx2"/>
                </a:solidFill>
                <a:latin typeface="宋体" pitchFamily="2" charset="-122"/>
              </a:rPr>
              <a:t> </a:t>
            </a:r>
            <a:endParaRPr lang="zh-CN" altLang="zh-CN" sz="3200" kern="0" dirty="0">
              <a:solidFill>
                <a:schemeClr val="tx2"/>
              </a:solidFill>
              <a:sym typeface="宋体" pitchFamily="2" charset="-122"/>
            </a:endParaRPr>
          </a:p>
        </p:txBody>
      </p:sp>
      <p:sp>
        <p:nvSpPr>
          <p:cNvPr id="49" name="矩形 48"/>
          <p:cNvSpPr/>
          <p:nvPr/>
        </p:nvSpPr>
        <p:spPr>
          <a:xfrm>
            <a:off x="642910" y="2214554"/>
            <a:ext cx="878767" cy="584775"/>
          </a:xfrm>
          <a:prstGeom prst="rect">
            <a:avLst/>
          </a:prstGeom>
        </p:spPr>
        <p:txBody>
          <a:bodyPr wrap="none">
            <a:spAutoFit/>
          </a:bodyPr>
          <a:lstStyle/>
          <a:p>
            <a:pPr marL="571500" indent="-571500" eaLnBrk="1" hangingPunct="1">
              <a:buClr>
                <a:srgbClr val="00B050"/>
              </a:buClr>
              <a:buFont typeface="Wingdings" pitchFamily="2" charset="2"/>
              <a:buChar char="n"/>
              <a:defRPr/>
            </a:pPr>
            <a:r>
              <a:rPr lang="en-US" altLang="zh-CN" b="1" kern="0" dirty="0">
                <a:solidFill>
                  <a:schemeClr val="tx2"/>
                </a:solidFill>
                <a:latin typeface="宋体" pitchFamily="2" charset="-122"/>
              </a:rPr>
              <a:t> </a:t>
            </a:r>
            <a:endParaRPr lang="zh-CN" altLang="zh-CN" sz="3200" kern="0" dirty="0">
              <a:solidFill>
                <a:schemeClr val="tx2"/>
              </a:solidFill>
              <a:sym typeface="宋体" pitchFamily="2" charset="-122"/>
            </a:endParaRPr>
          </a:p>
        </p:txBody>
      </p:sp>
      <p:sp>
        <p:nvSpPr>
          <p:cNvPr id="50" name="矩形 49"/>
          <p:cNvSpPr/>
          <p:nvPr/>
        </p:nvSpPr>
        <p:spPr>
          <a:xfrm>
            <a:off x="642910" y="2786058"/>
            <a:ext cx="878767" cy="584775"/>
          </a:xfrm>
          <a:prstGeom prst="rect">
            <a:avLst/>
          </a:prstGeom>
        </p:spPr>
        <p:txBody>
          <a:bodyPr wrap="none">
            <a:spAutoFit/>
          </a:bodyPr>
          <a:lstStyle/>
          <a:p>
            <a:pPr marL="571500" indent="-571500" eaLnBrk="1" hangingPunct="1">
              <a:buClr>
                <a:srgbClr val="00B050"/>
              </a:buClr>
              <a:buFont typeface="Wingdings" pitchFamily="2" charset="2"/>
              <a:buChar char="n"/>
              <a:defRPr/>
            </a:pPr>
            <a:r>
              <a:rPr lang="en-US" altLang="zh-CN" b="1" kern="0" dirty="0">
                <a:solidFill>
                  <a:schemeClr val="tx2"/>
                </a:solidFill>
                <a:latin typeface="宋体" pitchFamily="2" charset="-122"/>
              </a:rPr>
              <a:t> </a:t>
            </a:r>
            <a:endParaRPr lang="zh-CN" altLang="zh-CN" sz="3200" kern="0" dirty="0">
              <a:solidFill>
                <a:schemeClr val="tx2"/>
              </a:solidFill>
              <a:sym typeface="宋体" pitchFamily="2" charset="-122"/>
            </a:endParaRPr>
          </a:p>
        </p:txBody>
      </p:sp>
      <p:sp>
        <p:nvSpPr>
          <p:cNvPr id="51" name="矩形 50"/>
          <p:cNvSpPr/>
          <p:nvPr/>
        </p:nvSpPr>
        <p:spPr>
          <a:xfrm>
            <a:off x="642910" y="3929066"/>
            <a:ext cx="878767" cy="584775"/>
          </a:xfrm>
          <a:prstGeom prst="rect">
            <a:avLst/>
          </a:prstGeom>
        </p:spPr>
        <p:txBody>
          <a:bodyPr wrap="none">
            <a:spAutoFit/>
          </a:bodyPr>
          <a:lstStyle/>
          <a:p>
            <a:pPr marL="571500" indent="-571500" eaLnBrk="1" hangingPunct="1">
              <a:buClr>
                <a:srgbClr val="00B050"/>
              </a:buClr>
              <a:buFont typeface="Wingdings" pitchFamily="2" charset="2"/>
              <a:buChar char="n"/>
              <a:defRPr/>
            </a:pPr>
            <a:r>
              <a:rPr lang="en-US" altLang="zh-CN" b="1" kern="0" dirty="0">
                <a:solidFill>
                  <a:schemeClr val="tx2"/>
                </a:solidFill>
                <a:latin typeface="宋体" pitchFamily="2" charset="-122"/>
              </a:rPr>
              <a:t> </a:t>
            </a:r>
            <a:endParaRPr lang="zh-CN" altLang="zh-CN" sz="3200" kern="0" dirty="0">
              <a:solidFill>
                <a:schemeClr val="tx2"/>
              </a:solidFill>
              <a:sym typeface="宋体" pitchFamily="2" charset="-122"/>
            </a:endParaRPr>
          </a:p>
        </p:txBody>
      </p:sp>
      <p:sp>
        <p:nvSpPr>
          <p:cNvPr id="52" name="矩形 51"/>
          <p:cNvSpPr/>
          <p:nvPr/>
        </p:nvSpPr>
        <p:spPr>
          <a:xfrm>
            <a:off x="642910" y="4500570"/>
            <a:ext cx="878767" cy="584775"/>
          </a:xfrm>
          <a:prstGeom prst="rect">
            <a:avLst/>
          </a:prstGeom>
        </p:spPr>
        <p:txBody>
          <a:bodyPr wrap="none">
            <a:spAutoFit/>
          </a:bodyPr>
          <a:lstStyle/>
          <a:p>
            <a:pPr marL="571500" indent="-571500" eaLnBrk="1" hangingPunct="1">
              <a:buClr>
                <a:srgbClr val="00B050"/>
              </a:buClr>
              <a:buFont typeface="Wingdings" pitchFamily="2" charset="2"/>
              <a:buChar char="n"/>
              <a:defRPr/>
            </a:pPr>
            <a:r>
              <a:rPr lang="en-US" altLang="zh-CN" b="1" kern="0" dirty="0">
                <a:solidFill>
                  <a:schemeClr val="tx2"/>
                </a:solidFill>
                <a:latin typeface="宋体" pitchFamily="2" charset="-122"/>
              </a:rPr>
              <a:t> </a:t>
            </a:r>
            <a:endParaRPr lang="zh-CN" altLang="zh-CN" sz="3200" kern="0" dirty="0">
              <a:solidFill>
                <a:schemeClr val="tx2"/>
              </a:solidFill>
              <a:sym typeface="宋体" pitchFamily="2" charset="-122"/>
            </a:endParaRPr>
          </a:p>
        </p:txBody>
      </p:sp>
      <p:sp>
        <p:nvSpPr>
          <p:cNvPr id="53" name="矩形 52"/>
          <p:cNvSpPr/>
          <p:nvPr/>
        </p:nvSpPr>
        <p:spPr>
          <a:xfrm>
            <a:off x="642910" y="5000636"/>
            <a:ext cx="878767" cy="584775"/>
          </a:xfrm>
          <a:prstGeom prst="rect">
            <a:avLst/>
          </a:prstGeom>
        </p:spPr>
        <p:txBody>
          <a:bodyPr wrap="none">
            <a:spAutoFit/>
          </a:bodyPr>
          <a:lstStyle/>
          <a:p>
            <a:pPr marL="571500" indent="-571500" eaLnBrk="1" hangingPunct="1">
              <a:buClr>
                <a:srgbClr val="00B050"/>
              </a:buClr>
              <a:buFont typeface="Wingdings" pitchFamily="2" charset="2"/>
              <a:buChar char="n"/>
              <a:defRPr/>
            </a:pPr>
            <a:r>
              <a:rPr lang="en-US" altLang="zh-CN" b="1" kern="0" dirty="0">
                <a:solidFill>
                  <a:schemeClr val="tx2"/>
                </a:solidFill>
                <a:latin typeface="宋体" pitchFamily="2" charset="-122"/>
              </a:rPr>
              <a:t> </a:t>
            </a:r>
            <a:endParaRPr lang="zh-CN" altLang="zh-CN" sz="3200" kern="0" dirty="0">
              <a:solidFill>
                <a:schemeClr val="tx2"/>
              </a:solidFill>
              <a:sym typeface="宋体" pitchFamily="2" charset="-122"/>
            </a:endParaRPr>
          </a:p>
        </p:txBody>
      </p:sp>
      <p:sp>
        <p:nvSpPr>
          <p:cNvPr id="54" name="矩形 53"/>
          <p:cNvSpPr/>
          <p:nvPr/>
        </p:nvSpPr>
        <p:spPr>
          <a:xfrm>
            <a:off x="642910" y="5572140"/>
            <a:ext cx="878767" cy="584775"/>
          </a:xfrm>
          <a:prstGeom prst="rect">
            <a:avLst/>
          </a:prstGeom>
        </p:spPr>
        <p:txBody>
          <a:bodyPr wrap="none">
            <a:spAutoFit/>
          </a:bodyPr>
          <a:lstStyle/>
          <a:p>
            <a:pPr marL="571500" indent="-571500" eaLnBrk="1" hangingPunct="1">
              <a:buClr>
                <a:srgbClr val="00B050"/>
              </a:buClr>
              <a:buFont typeface="Wingdings" pitchFamily="2" charset="2"/>
              <a:buChar char="n"/>
              <a:defRPr/>
            </a:pPr>
            <a:r>
              <a:rPr lang="en-US" altLang="zh-CN" b="1" kern="0" dirty="0">
                <a:solidFill>
                  <a:schemeClr val="tx2"/>
                </a:solidFill>
                <a:latin typeface="宋体" pitchFamily="2" charset="-122"/>
              </a:rPr>
              <a:t> </a:t>
            </a:r>
            <a:endParaRPr lang="zh-CN" altLang="zh-CN" sz="3200" kern="0" dirty="0">
              <a:solidFill>
                <a:schemeClr val="tx2"/>
              </a:solidFill>
              <a:sym typeface="宋体"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
        <p:nvSpPr>
          <p:cNvPr id="5" name="标题 1"/>
          <p:cNvSpPr/>
          <p:nvPr/>
        </p:nvSpPr>
        <p:spPr bwMode="auto">
          <a:xfrm>
            <a:off x="539552" y="1988840"/>
            <a:ext cx="8281988" cy="4679950"/>
          </a:xfrm>
          <a:prstGeom prst="rect">
            <a:avLst/>
          </a:prstGeom>
          <a:noFill/>
          <a:ln w="9525">
            <a:noFill/>
            <a:miter lim="800000"/>
          </a:ln>
        </p:spPr>
        <p:txBody>
          <a:bodyPr anchor="ctr"/>
          <a:lstStyle/>
          <a:p>
            <a:pPr indent="612140">
              <a:lnSpc>
                <a:spcPct val="150000"/>
              </a:lnSpc>
              <a:buClr>
                <a:srgbClr val="00B050"/>
              </a:buClr>
              <a:buFont typeface="Wingdings" pitchFamily="2" charset="2"/>
              <a:buChar char="n"/>
              <a:defRPr/>
            </a:pPr>
            <a:r>
              <a:rPr lang="en-US" altLang="zh-CN" sz="2400" b="1" dirty="0">
                <a:latin typeface="宋体" pitchFamily="2" charset="-122"/>
              </a:rPr>
              <a:t>3.</a:t>
            </a:r>
            <a:r>
              <a:rPr lang="zh-CN" altLang="en-US" sz="2400" b="1" dirty="0">
                <a:latin typeface="宋体" pitchFamily="2" charset="-122"/>
              </a:rPr>
              <a:t>第四册</a:t>
            </a:r>
            <a:r>
              <a:rPr lang="en-US" altLang="zh-CN" sz="2400" b="1" dirty="0">
                <a:latin typeface="宋体" pitchFamily="2" charset="-122"/>
              </a:rPr>
              <a:t>《</a:t>
            </a:r>
            <a:r>
              <a:rPr lang="zh-CN" altLang="en-US" sz="2400" b="1" dirty="0">
                <a:latin typeface="宋体" pitchFamily="2" charset="-122"/>
              </a:rPr>
              <a:t>隧道工程</a:t>
            </a:r>
            <a:r>
              <a:rPr lang="en-US" altLang="zh-CN" sz="2400" b="1" dirty="0">
                <a:latin typeface="宋体" pitchFamily="2" charset="-122"/>
              </a:rPr>
              <a:t>》</a:t>
            </a:r>
            <a:r>
              <a:rPr lang="zh-CN" altLang="en-US" sz="2400" b="1" dirty="0">
                <a:latin typeface="宋体" pitchFamily="2" charset="-122"/>
              </a:rPr>
              <a:t>按</a:t>
            </a:r>
            <a:r>
              <a:rPr lang="en-US" altLang="zh-CN" sz="2400" b="1" dirty="0">
                <a:latin typeface="宋体" pitchFamily="2" charset="-122"/>
              </a:rPr>
              <a:t>《</a:t>
            </a:r>
            <a:r>
              <a:rPr lang="zh-CN" altLang="en-US" sz="2400" b="1" dirty="0">
                <a:latin typeface="宋体" pitchFamily="2" charset="-122"/>
              </a:rPr>
              <a:t>市政工程工程量计算规范</a:t>
            </a:r>
            <a:r>
              <a:rPr lang="en-US" altLang="zh-CN" sz="2400" b="1" dirty="0">
                <a:latin typeface="宋体" pitchFamily="2" charset="-122"/>
              </a:rPr>
              <a:t>》GB50857-2013</a:t>
            </a:r>
            <a:r>
              <a:rPr lang="zh-CN" altLang="en-US" sz="2400" b="1" dirty="0">
                <a:latin typeface="宋体" pitchFamily="2" charset="-122"/>
              </a:rPr>
              <a:t>清单项目设置。将现行定额中地基监测与盾构掘进合并为一个章节；地下连续墙子目移至</a:t>
            </a:r>
            <a:r>
              <a:rPr lang="en-US" altLang="zh-CN" sz="2400" b="1" dirty="0">
                <a:latin typeface="宋体" pitchFamily="2" charset="-122"/>
              </a:rPr>
              <a:t>《</a:t>
            </a:r>
            <a:r>
              <a:rPr lang="zh-CN" altLang="en-US" sz="2400" b="1" dirty="0">
                <a:latin typeface="宋体" pitchFamily="2" charset="-122"/>
              </a:rPr>
              <a:t>湖北省建设工程公共专业消耗量定额及全费用基价表</a:t>
            </a:r>
            <a:r>
              <a:rPr lang="en-US" altLang="zh-CN" sz="2400" b="1" dirty="0">
                <a:latin typeface="宋体" pitchFamily="2" charset="-122"/>
              </a:rPr>
              <a:t>》</a:t>
            </a:r>
            <a:r>
              <a:rPr lang="zh-CN" altLang="en-US" sz="2400" b="1" dirty="0">
                <a:latin typeface="宋体" pitchFamily="2" charset="-122"/>
              </a:rPr>
              <a:t>中；新定额将模板与混凝土构件归并，模板工程不单列。为了使用上的灵活性，同时考虑模板与混凝土与钢筋混凝土结合紧密。</a:t>
            </a:r>
          </a:p>
          <a:p>
            <a:pPr lvl="0" indent="612140">
              <a:lnSpc>
                <a:spcPct val="150000"/>
              </a:lnSpc>
              <a:defRPr/>
            </a:pPr>
            <a:endParaRPr lang="en-US" altLang="zh-CN" sz="2000" b="1" dirty="0">
              <a:latin typeface="仿宋_GB2312" panose="02010609030101010101" charset="-122"/>
              <a:ea typeface="仿宋_GB2312" panose="02010609030101010101" charset="-122"/>
            </a:endParaRPr>
          </a:p>
          <a:p>
            <a:pPr lvl="0" indent="612140">
              <a:lnSpc>
                <a:spcPct val="150000"/>
              </a:lnSpc>
              <a:defRPr/>
            </a:pPr>
            <a:endParaRPr lang="zh-CN" altLang="en-US" sz="2000" b="1" dirty="0">
              <a:latin typeface="仿宋_GB2312" panose="02010609030101010101" charset="-122"/>
              <a:ea typeface="仿宋_GB2312" panose="02010609030101010101" charset="-122"/>
            </a:endParaRPr>
          </a:p>
          <a:p>
            <a:pPr marL="0" marR="0" lvl="0" indent="612140" algn="l" defTabSz="914400" rtl="0" eaLnBrk="1" fontAlgn="base" latinLnBrk="0" hangingPunct="1">
              <a:lnSpc>
                <a:spcPct val="15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rgbClr val="FF0000"/>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4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
        <p:nvSpPr>
          <p:cNvPr id="5" name="标题 1"/>
          <p:cNvSpPr/>
          <p:nvPr/>
        </p:nvSpPr>
        <p:spPr bwMode="auto">
          <a:xfrm>
            <a:off x="428596" y="1857364"/>
            <a:ext cx="8281988" cy="5357825"/>
          </a:xfrm>
          <a:prstGeom prst="rect">
            <a:avLst/>
          </a:prstGeom>
          <a:noFill/>
          <a:ln w="9525">
            <a:noFill/>
            <a:miter lim="800000"/>
          </a:ln>
        </p:spPr>
        <p:txBody>
          <a:bodyPr anchor="ctr"/>
          <a:lstStyle/>
          <a:p>
            <a:pPr indent="612140">
              <a:lnSpc>
                <a:spcPct val="150000"/>
              </a:lnSpc>
              <a:buClr>
                <a:srgbClr val="00B050"/>
              </a:buClr>
              <a:buFont typeface="Wingdings" pitchFamily="2" charset="2"/>
              <a:buChar char="n"/>
              <a:defRPr/>
            </a:pPr>
            <a:r>
              <a:rPr kumimoji="0" lang="zh-CN" altLang="en-US" sz="2400" b="1" i="0" u="none" strike="noStrike" kern="1200" cap="none" spc="0" normalizeH="0" baseline="0" noProof="0" dirty="0">
                <a:ln>
                  <a:noFill/>
                </a:ln>
                <a:solidFill>
                  <a:schemeClr val="tx1"/>
                </a:solidFill>
                <a:effectLst/>
                <a:uLnTx/>
                <a:uFillTx/>
                <a:latin typeface="仿宋_GB2312" panose="02010609030101010101" charset="-122"/>
              </a:rPr>
              <a:t> </a:t>
            </a:r>
            <a:r>
              <a:rPr lang="en-US" altLang="en-US" sz="2400" b="1" dirty="0">
                <a:latin typeface="宋体" pitchFamily="2" charset="-122"/>
              </a:rPr>
              <a:t>4.</a:t>
            </a:r>
            <a:r>
              <a:rPr lang="zh-CN" altLang="en-US" sz="2400" b="1" dirty="0">
                <a:latin typeface="宋体" pitchFamily="2" charset="-122"/>
              </a:rPr>
              <a:t>第五册</a:t>
            </a:r>
            <a:r>
              <a:rPr lang="en-US" altLang="zh-CN" sz="2400" b="1" dirty="0">
                <a:latin typeface="宋体" pitchFamily="2" charset="-122"/>
              </a:rPr>
              <a:t>《</a:t>
            </a:r>
            <a:r>
              <a:rPr lang="zh-CN" altLang="en-US" sz="2400" b="1" dirty="0">
                <a:latin typeface="宋体" pitchFamily="2" charset="-122"/>
              </a:rPr>
              <a:t>市政管网工程</a:t>
            </a:r>
            <a:r>
              <a:rPr lang="en-US" altLang="zh-CN" sz="2400" b="1" dirty="0">
                <a:latin typeface="宋体" pitchFamily="2" charset="-122"/>
              </a:rPr>
              <a:t>》</a:t>
            </a:r>
            <a:r>
              <a:rPr lang="zh-CN" altLang="en-US" sz="2400" b="1" dirty="0">
                <a:latin typeface="宋体" pitchFamily="2" charset="-122"/>
              </a:rPr>
              <a:t>按</a:t>
            </a:r>
            <a:r>
              <a:rPr lang="en-US" altLang="zh-CN" sz="2400" b="1" dirty="0">
                <a:latin typeface="宋体" pitchFamily="2" charset="-122"/>
              </a:rPr>
              <a:t>《</a:t>
            </a:r>
            <a:r>
              <a:rPr lang="zh-CN" altLang="en-US" sz="2400" b="1" dirty="0">
                <a:latin typeface="宋体" pitchFamily="2" charset="-122"/>
              </a:rPr>
              <a:t>市政工程工程量计算规范</a:t>
            </a:r>
            <a:r>
              <a:rPr lang="en-US" altLang="zh-CN" sz="2400" b="1" dirty="0">
                <a:latin typeface="宋体" pitchFamily="2" charset="-122"/>
              </a:rPr>
              <a:t>》</a:t>
            </a:r>
            <a:r>
              <a:rPr lang="zh-CN" altLang="en-US" sz="2400" b="1" dirty="0">
                <a:latin typeface="宋体" pitchFamily="2" charset="-122"/>
              </a:rPr>
              <a:t>（</a:t>
            </a:r>
            <a:r>
              <a:rPr lang="en-US" altLang="zh-CN" sz="2400" b="1" dirty="0">
                <a:latin typeface="宋体" pitchFamily="2" charset="-122"/>
              </a:rPr>
              <a:t>GB50587-2013</a:t>
            </a:r>
            <a:r>
              <a:rPr lang="zh-CN" altLang="en-US" sz="2400" b="1" dirty="0">
                <a:latin typeface="宋体" pitchFamily="2" charset="-122"/>
              </a:rPr>
              <a:t>）的清单项目设置。检查井按最新图集</a:t>
            </a:r>
            <a:r>
              <a:rPr lang="en-US" altLang="zh-CN" sz="2400" b="1" dirty="0">
                <a:latin typeface="宋体" pitchFamily="2" charset="-122"/>
              </a:rPr>
              <a:t>06MS201</a:t>
            </a:r>
            <a:r>
              <a:rPr lang="zh-CN" altLang="en-US" sz="2400" b="1" dirty="0">
                <a:latin typeface="宋体" pitchFamily="2" charset="-122"/>
              </a:rPr>
              <a:t>、</a:t>
            </a:r>
            <a:r>
              <a:rPr lang="en-US" altLang="zh-CN" sz="2400" b="1" dirty="0">
                <a:latin typeface="宋体" pitchFamily="2" charset="-122"/>
              </a:rPr>
              <a:t>07MS101</a:t>
            </a:r>
            <a:r>
              <a:rPr lang="zh-CN" altLang="en-US" sz="2400" b="1" dirty="0">
                <a:latin typeface="宋体" pitchFamily="2" charset="-122"/>
              </a:rPr>
              <a:t>编制。删除市政管网工程中较少使用的定额项目及国家已明确禁止的技术和材料，包括：陶土管铺设、陶土管水泥砂浆接口、使用青铅、石棉水泥材料的管道接口等。将室外镀锌钢管铺设、承插煤气铸铁管、管道无损探伤、检验等归并至</a:t>
            </a:r>
            <a:r>
              <a:rPr lang="en-US" altLang="zh-CN" sz="2400" b="1" dirty="0">
                <a:latin typeface="宋体" pitchFamily="2" charset="-122"/>
              </a:rPr>
              <a:t>《</a:t>
            </a:r>
            <a:r>
              <a:rPr lang="zh-CN" altLang="en-US" sz="2400" b="1" dirty="0">
                <a:latin typeface="宋体" pitchFamily="2" charset="-122"/>
              </a:rPr>
              <a:t>湖北省通用安装工程消耗量定额及全费用基价表</a:t>
            </a:r>
            <a:r>
              <a:rPr lang="en-US" altLang="zh-CN" sz="2400" b="1" dirty="0">
                <a:latin typeface="宋体" pitchFamily="2" charset="-122"/>
              </a:rPr>
              <a:t>》</a:t>
            </a:r>
            <a:r>
              <a:rPr lang="zh-CN" altLang="en-US" sz="2400" b="1" dirty="0">
                <a:latin typeface="宋体" pitchFamily="2" charset="-122"/>
              </a:rPr>
              <a:t>，市政定额不再重复列项。</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ndParaRPr>
          </a:p>
          <a:p>
            <a:pPr marL="0" marR="0" lvl="0" indent="0" algn="l" defTabSz="914400" rtl="0" eaLnBrk="1" fontAlgn="base" latinLnBrk="0" hangingPunct="1">
              <a:lnSpc>
                <a:spcPct val="14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
        <p:nvSpPr>
          <p:cNvPr id="5" name="标题 1"/>
          <p:cNvSpPr/>
          <p:nvPr/>
        </p:nvSpPr>
        <p:spPr bwMode="auto">
          <a:xfrm>
            <a:off x="500034" y="1643050"/>
            <a:ext cx="8281988" cy="5000635"/>
          </a:xfrm>
          <a:prstGeom prst="rect">
            <a:avLst/>
          </a:prstGeom>
          <a:noFill/>
          <a:ln w="9525">
            <a:noFill/>
            <a:miter lim="800000"/>
          </a:ln>
        </p:spPr>
        <p:txBody>
          <a:bodyPr anchor="ctr"/>
          <a:lstStyle/>
          <a:p>
            <a:pPr lvl="0" indent="612140">
              <a:lnSpc>
                <a:spcPct val="150000"/>
              </a:lnSpc>
              <a:buClr>
                <a:srgbClr val="00B050"/>
              </a:buClr>
              <a:buFont typeface="Wingdings" pitchFamily="2" charset="2"/>
              <a:buChar char="n"/>
              <a:defRPr/>
            </a:pPr>
            <a:r>
              <a:rPr kumimoji="0" lang="zh-CN" altLang="en-US" sz="2400" b="1" i="0" u="none" strike="noStrike" kern="1200" cap="none" spc="0" normalizeH="0" baseline="0" noProof="0" dirty="0">
                <a:ln>
                  <a:noFill/>
                </a:ln>
                <a:solidFill>
                  <a:schemeClr val="tx1"/>
                </a:solidFill>
                <a:effectLst/>
                <a:uLnTx/>
                <a:uFillTx/>
                <a:latin typeface="仿宋_GB2312" panose="02010609030101010101" charset="-122"/>
              </a:rPr>
              <a:t> </a:t>
            </a:r>
            <a:r>
              <a:rPr lang="en-US" altLang="en-US" sz="2400" b="1" dirty="0">
                <a:latin typeface="宋体" pitchFamily="2" charset="-122"/>
              </a:rPr>
              <a:t>5.</a:t>
            </a:r>
            <a:r>
              <a:rPr lang="zh-CN" altLang="en-US" sz="2400" b="1" dirty="0">
                <a:latin typeface="宋体" pitchFamily="2" charset="-122"/>
              </a:rPr>
              <a:t>第六册</a:t>
            </a:r>
            <a:r>
              <a:rPr lang="en-US" altLang="zh-CN" sz="2400" b="1" dirty="0">
                <a:latin typeface="宋体" pitchFamily="2" charset="-122"/>
              </a:rPr>
              <a:t>《</a:t>
            </a:r>
            <a:r>
              <a:rPr lang="zh-CN" altLang="en-US" sz="2400" b="1" dirty="0">
                <a:latin typeface="宋体" pitchFamily="2" charset="-122"/>
              </a:rPr>
              <a:t>水处理工程</a:t>
            </a:r>
            <a:r>
              <a:rPr lang="en-US" altLang="zh-CN" sz="2400" b="1" dirty="0">
                <a:latin typeface="宋体" pitchFamily="2" charset="-122"/>
              </a:rPr>
              <a:t>》</a:t>
            </a:r>
            <a:r>
              <a:rPr lang="zh-CN" altLang="en-US" sz="2400" b="1" dirty="0">
                <a:latin typeface="宋体" pitchFamily="2" charset="-122"/>
              </a:rPr>
              <a:t>按</a:t>
            </a:r>
            <a:r>
              <a:rPr lang="en-US" altLang="zh-CN" sz="2400" b="1" dirty="0">
                <a:latin typeface="宋体" pitchFamily="2" charset="-122"/>
              </a:rPr>
              <a:t>《</a:t>
            </a:r>
            <a:r>
              <a:rPr lang="zh-CN" altLang="en-US" sz="2400" b="1" dirty="0">
                <a:latin typeface="宋体" pitchFamily="2" charset="-122"/>
              </a:rPr>
              <a:t>市政工程工程量计算规范</a:t>
            </a:r>
            <a:r>
              <a:rPr lang="en-US" altLang="zh-CN" sz="2400" b="1" dirty="0">
                <a:latin typeface="宋体" pitchFamily="2" charset="-122"/>
              </a:rPr>
              <a:t>》</a:t>
            </a:r>
            <a:r>
              <a:rPr lang="zh-CN" altLang="en-US" sz="2400" b="1" dirty="0">
                <a:latin typeface="宋体" pitchFamily="2" charset="-122"/>
              </a:rPr>
              <a:t>（</a:t>
            </a:r>
            <a:r>
              <a:rPr lang="en-US" altLang="zh-CN" sz="2400" b="1" dirty="0">
                <a:latin typeface="宋体" pitchFamily="2" charset="-122"/>
              </a:rPr>
              <a:t>GB50587-2013</a:t>
            </a:r>
            <a:r>
              <a:rPr lang="zh-CN" altLang="en-US" sz="2400" b="1" dirty="0">
                <a:latin typeface="宋体" pitchFamily="2" charset="-122"/>
              </a:rPr>
              <a:t>）的清单项目设置。将现行定额第五册</a:t>
            </a:r>
            <a:r>
              <a:rPr lang="en-US" altLang="zh-CN" sz="2400" b="1" dirty="0">
                <a:latin typeface="宋体" pitchFamily="2" charset="-122"/>
              </a:rPr>
              <a:t>《</a:t>
            </a:r>
            <a:r>
              <a:rPr lang="zh-CN" altLang="en-US" sz="2400" b="1" dirty="0">
                <a:latin typeface="宋体" pitchFamily="2" charset="-122"/>
              </a:rPr>
              <a:t>市政管网</a:t>
            </a:r>
            <a:r>
              <a:rPr lang="en-US" altLang="zh-CN" sz="2400" b="1" dirty="0">
                <a:latin typeface="宋体" pitchFamily="2" charset="-122"/>
              </a:rPr>
              <a:t>》</a:t>
            </a:r>
            <a:r>
              <a:rPr lang="zh-CN" altLang="en-US" sz="2400" b="1" dirty="0">
                <a:latin typeface="宋体" pitchFamily="2" charset="-122"/>
              </a:rPr>
              <a:t>第六章“构筑物”进行拆分整理单独成册。本册定额新编了大量涉及水处理方面的新工艺、新技术、新材料、新设备定额子目，如预拌混凝土整体滤板、混凝土池内新型防水防腐材料、活性炭滤料、膜处理设备（反渗透、超滤膜、膜生物反应器</a:t>
            </a:r>
            <a:r>
              <a:rPr lang="en-US" altLang="zh-CN" sz="2400" b="1" dirty="0">
                <a:latin typeface="宋体" pitchFamily="2" charset="-122"/>
              </a:rPr>
              <a:t>MBR</a:t>
            </a:r>
            <a:r>
              <a:rPr lang="zh-CN" altLang="en-US" sz="2400" b="1" dirty="0">
                <a:latin typeface="宋体" pitchFamily="2" charset="-122"/>
              </a:rPr>
              <a:t>）、除臭设备、臭氧消毒设备、紫外线消毒设备等项目。</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
        <p:nvSpPr>
          <p:cNvPr id="5" name="标题 1"/>
          <p:cNvSpPr/>
          <p:nvPr/>
        </p:nvSpPr>
        <p:spPr bwMode="auto">
          <a:xfrm>
            <a:off x="537528" y="1131253"/>
            <a:ext cx="8281988" cy="5300663"/>
          </a:xfrm>
          <a:prstGeom prst="rect">
            <a:avLst/>
          </a:prstGeom>
          <a:noFill/>
          <a:ln w="9525">
            <a:noFill/>
            <a:miter lim="800000"/>
          </a:ln>
        </p:spPr>
        <p:txBody>
          <a:bodyPr anchor="ctr"/>
          <a:lstStyle/>
          <a:p>
            <a:pPr lvl="0" indent="612140">
              <a:lnSpc>
                <a:spcPct val="150000"/>
              </a:lnSpc>
              <a:buClr>
                <a:srgbClr val="00B050"/>
              </a:buClr>
              <a:buFont typeface="Wingdings" pitchFamily="2" charset="2"/>
              <a:buChar char="n"/>
              <a:defRPr/>
            </a:pPr>
            <a:r>
              <a:rPr lang="en-US" altLang="zh-CN" sz="2400" b="1" dirty="0">
                <a:latin typeface="宋体" pitchFamily="2" charset="-122"/>
              </a:rPr>
              <a:t>6.</a:t>
            </a:r>
            <a:r>
              <a:rPr lang="zh-CN" altLang="en-US" sz="2400" b="1" dirty="0">
                <a:latin typeface="宋体" pitchFamily="2" charset="-122"/>
              </a:rPr>
              <a:t>第七册</a:t>
            </a:r>
            <a:r>
              <a:rPr lang="en-US" altLang="zh-CN" sz="2400" b="1" dirty="0">
                <a:latin typeface="宋体" pitchFamily="2" charset="-122"/>
              </a:rPr>
              <a:t>《</a:t>
            </a:r>
            <a:r>
              <a:rPr lang="zh-CN" altLang="en-US" sz="2400" b="1" dirty="0">
                <a:latin typeface="宋体" pitchFamily="2" charset="-122"/>
              </a:rPr>
              <a:t>生活垃圾处理工程</a:t>
            </a:r>
            <a:r>
              <a:rPr lang="en-US" altLang="zh-CN" sz="2400" b="1" dirty="0">
                <a:latin typeface="宋体" pitchFamily="2" charset="-122"/>
              </a:rPr>
              <a:t>》</a:t>
            </a:r>
            <a:r>
              <a:rPr lang="zh-CN" altLang="en-US" sz="2400" b="1" dirty="0">
                <a:latin typeface="宋体" pitchFamily="2" charset="-122"/>
              </a:rPr>
              <a:t>按</a:t>
            </a:r>
            <a:r>
              <a:rPr lang="en-US" altLang="zh-CN" sz="2400" b="1" dirty="0">
                <a:latin typeface="宋体" pitchFamily="2" charset="-122"/>
              </a:rPr>
              <a:t>《</a:t>
            </a:r>
            <a:r>
              <a:rPr lang="zh-CN" altLang="en-US" sz="2400" b="1" dirty="0">
                <a:latin typeface="宋体" pitchFamily="2" charset="-122"/>
              </a:rPr>
              <a:t>市政工程工程量计算规范</a:t>
            </a:r>
            <a:r>
              <a:rPr lang="en-US" altLang="zh-CN" sz="2400" b="1" dirty="0">
                <a:latin typeface="宋体" pitchFamily="2" charset="-122"/>
              </a:rPr>
              <a:t>》</a:t>
            </a:r>
            <a:r>
              <a:rPr lang="zh-CN" altLang="en-US" sz="2400" b="1" dirty="0">
                <a:latin typeface="宋体" pitchFamily="2" charset="-122"/>
              </a:rPr>
              <a:t>（</a:t>
            </a:r>
            <a:r>
              <a:rPr lang="en-US" altLang="zh-CN" sz="2400" b="1" dirty="0">
                <a:latin typeface="宋体" pitchFamily="2" charset="-122"/>
              </a:rPr>
              <a:t>GB50587-2013</a:t>
            </a:r>
            <a:r>
              <a:rPr lang="zh-CN" altLang="en-US" sz="2400" b="1" dirty="0">
                <a:latin typeface="宋体" pitchFamily="2" charset="-122"/>
              </a:rPr>
              <a:t>）的清单项目设置。 现行定额无生活垃圾处理相关子目，现按</a:t>
            </a:r>
            <a:r>
              <a:rPr lang="en-US" altLang="zh-CN" sz="2400" b="1" dirty="0">
                <a:latin typeface="宋体" pitchFamily="2" charset="-122"/>
              </a:rPr>
              <a:t>《</a:t>
            </a:r>
            <a:r>
              <a:rPr lang="zh-CN" altLang="en-US" sz="2400" b="1" dirty="0">
                <a:latin typeface="宋体" pitchFamily="2" charset="-122"/>
              </a:rPr>
              <a:t>市政工程消耗量定额</a:t>
            </a:r>
            <a:r>
              <a:rPr lang="en-US" altLang="zh-CN" sz="2400" b="1" dirty="0">
                <a:latin typeface="宋体" pitchFamily="2" charset="-122"/>
              </a:rPr>
              <a:t>》</a:t>
            </a:r>
            <a:r>
              <a:rPr lang="zh-CN" altLang="en-US" sz="2400" b="1" dirty="0">
                <a:latin typeface="宋体" pitchFamily="2" charset="-122"/>
              </a:rPr>
              <a:t>（</a:t>
            </a:r>
            <a:r>
              <a:rPr lang="en-US" altLang="zh-CN" sz="2400" b="1" dirty="0">
                <a:latin typeface="宋体" pitchFamily="2" charset="-122"/>
              </a:rPr>
              <a:t>ZYA 1-31-2015)</a:t>
            </a:r>
            <a:r>
              <a:rPr lang="zh-CN" altLang="en-US" sz="2400" b="1" dirty="0">
                <a:latin typeface="宋体" pitchFamily="2" charset="-122"/>
              </a:rPr>
              <a:t>新增。本册定额设置了垃圾坝、高密度聚乙烯（</a:t>
            </a:r>
            <a:r>
              <a:rPr lang="en-US" altLang="zh-CN" sz="2400" b="1" dirty="0">
                <a:latin typeface="宋体" pitchFamily="2" charset="-122"/>
              </a:rPr>
              <a:t>HDPE</a:t>
            </a:r>
            <a:r>
              <a:rPr lang="zh-CN" altLang="en-US" sz="2400" b="1" dirty="0">
                <a:latin typeface="宋体" pitchFamily="2" charset="-122"/>
              </a:rPr>
              <a:t>）土工膜敷设、帷幕灌浆垂直防渗、封场覆盖、自动感应洗车装置安装、垃圾破碎机安装、垃圾卸料门及车辆感应器安装等项目。</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4" name="标题 1"/>
          <p:cNvSpPr/>
          <p:nvPr/>
        </p:nvSpPr>
        <p:spPr bwMode="auto">
          <a:xfrm>
            <a:off x="571472" y="2000240"/>
            <a:ext cx="8281988" cy="5300663"/>
          </a:xfrm>
          <a:prstGeom prst="rect">
            <a:avLst/>
          </a:prstGeom>
          <a:noFill/>
          <a:ln w="9525">
            <a:noFill/>
            <a:miter lim="800000"/>
          </a:ln>
        </p:spPr>
        <p:txBody>
          <a:bodyPr anchor="ctr"/>
          <a:lstStyle/>
          <a:p>
            <a:pPr indent="612140">
              <a:lnSpc>
                <a:spcPct val="150000"/>
              </a:lnSpc>
              <a:buClr>
                <a:srgbClr val="00B050"/>
              </a:buClr>
              <a:buFont typeface="Wingdings" pitchFamily="2" charset="2"/>
              <a:buChar char="n"/>
              <a:defRPr/>
            </a:pPr>
            <a:r>
              <a:rPr lang="en-US" altLang="zh-CN" sz="2400" b="1" dirty="0">
                <a:latin typeface="宋体" pitchFamily="2" charset="-122"/>
              </a:rPr>
              <a:t>7.</a:t>
            </a:r>
            <a:r>
              <a:rPr lang="zh-CN" altLang="en-US" sz="2400" b="1" dirty="0">
                <a:latin typeface="宋体" pitchFamily="2" charset="-122"/>
              </a:rPr>
              <a:t>第八册</a:t>
            </a:r>
            <a:r>
              <a:rPr lang="en-US" altLang="zh-CN" sz="2400" b="1" dirty="0">
                <a:latin typeface="宋体" pitchFamily="2" charset="-122"/>
              </a:rPr>
              <a:t>《</a:t>
            </a:r>
            <a:r>
              <a:rPr lang="zh-CN" altLang="en-US" sz="2400" b="1" dirty="0">
                <a:latin typeface="宋体" pitchFamily="2" charset="-122"/>
              </a:rPr>
              <a:t>路灯工程</a:t>
            </a:r>
            <a:r>
              <a:rPr lang="en-US" altLang="zh-CN" sz="2400" b="1" dirty="0">
                <a:latin typeface="宋体" pitchFamily="2" charset="-122"/>
              </a:rPr>
              <a:t>》</a:t>
            </a:r>
            <a:r>
              <a:rPr lang="zh-CN" altLang="en-US" sz="2400" b="1" dirty="0">
                <a:latin typeface="宋体" pitchFamily="2" charset="-122"/>
              </a:rPr>
              <a:t>按</a:t>
            </a:r>
            <a:r>
              <a:rPr lang="en-US" altLang="zh-CN" sz="2400" b="1" dirty="0">
                <a:latin typeface="宋体" pitchFamily="2" charset="-122"/>
              </a:rPr>
              <a:t>《</a:t>
            </a:r>
            <a:r>
              <a:rPr lang="zh-CN" altLang="en-US" sz="2400" b="1" dirty="0">
                <a:latin typeface="宋体" pitchFamily="2" charset="-122"/>
              </a:rPr>
              <a:t>市政工程工程量计算规范</a:t>
            </a:r>
            <a:r>
              <a:rPr lang="en-US" altLang="zh-CN" sz="2400" b="1" dirty="0">
                <a:latin typeface="宋体" pitchFamily="2" charset="-122"/>
              </a:rPr>
              <a:t>》</a:t>
            </a:r>
            <a:r>
              <a:rPr lang="zh-CN" altLang="en-US" sz="2400" b="1" dirty="0">
                <a:latin typeface="宋体" pitchFamily="2" charset="-122"/>
              </a:rPr>
              <a:t>（</a:t>
            </a:r>
            <a:r>
              <a:rPr lang="en-US" altLang="zh-CN" sz="2400" b="1" dirty="0">
                <a:latin typeface="宋体" pitchFamily="2" charset="-122"/>
              </a:rPr>
              <a:t>GB50587-2013</a:t>
            </a:r>
            <a:r>
              <a:rPr lang="zh-CN" altLang="en-US" sz="2400" b="1" dirty="0">
                <a:latin typeface="宋体" pitchFamily="2" charset="-122"/>
              </a:rPr>
              <a:t>）的清单项目设置。现行定额中无路灯工程相关子目，新定额按</a:t>
            </a:r>
            <a:r>
              <a:rPr lang="en-US" altLang="zh-CN" sz="2400" b="1" dirty="0">
                <a:latin typeface="宋体" pitchFamily="2" charset="-122"/>
              </a:rPr>
              <a:t>《</a:t>
            </a:r>
            <a:r>
              <a:rPr lang="zh-CN" altLang="en-US" sz="2400" b="1" dirty="0">
                <a:latin typeface="宋体" pitchFamily="2" charset="-122"/>
              </a:rPr>
              <a:t>市政工程消耗量定额</a:t>
            </a:r>
            <a:r>
              <a:rPr lang="en-US" altLang="zh-CN" sz="2400" b="1" dirty="0">
                <a:latin typeface="宋体" pitchFamily="2" charset="-122"/>
              </a:rPr>
              <a:t>》</a:t>
            </a:r>
            <a:r>
              <a:rPr lang="zh-CN" altLang="en-US" sz="2400" b="1" dirty="0">
                <a:latin typeface="宋体" pitchFamily="2" charset="-122"/>
              </a:rPr>
              <a:t>（</a:t>
            </a:r>
            <a:r>
              <a:rPr lang="en-US" altLang="zh-CN" sz="2400" b="1" dirty="0">
                <a:latin typeface="宋体" pitchFamily="2" charset="-122"/>
              </a:rPr>
              <a:t>ZYA 1-31-2015)</a:t>
            </a:r>
            <a:r>
              <a:rPr lang="zh-CN" altLang="en-US" sz="2400" b="1" dirty="0">
                <a:latin typeface="宋体" pitchFamily="2" charset="-122"/>
              </a:rPr>
              <a:t>编制。定额内容包括了路灯配电柜（箱）安装、立杆、配线配管工程单臂悬挑灯架安装、双臂悬挑灯架安装、广场灯架安装、高杆灯架安装、桥栏杆地道涵洞灯安装、照明器具安装、太阳能电池板及蓄电池安装、太阳能路灯安装等项目。 </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4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p:txBody>
      </p:sp>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
        <p:nvSpPr>
          <p:cNvPr id="5" name="标题 1"/>
          <p:cNvSpPr/>
          <p:nvPr/>
        </p:nvSpPr>
        <p:spPr bwMode="auto">
          <a:xfrm>
            <a:off x="428596" y="1785926"/>
            <a:ext cx="8282305" cy="4493260"/>
          </a:xfrm>
          <a:prstGeom prst="rect">
            <a:avLst/>
          </a:prstGeom>
          <a:noFill/>
          <a:ln w="9525">
            <a:noFill/>
            <a:miter lim="800000"/>
          </a:ln>
        </p:spPr>
        <p:txBody>
          <a:bodyPr anchor="ctr"/>
          <a:lstStyle/>
          <a:p>
            <a:pPr lvl="0" indent="612140">
              <a:lnSpc>
                <a:spcPct val="150000"/>
              </a:lnSpc>
              <a:buClr>
                <a:srgbClr val="00B050"/>
              </a:buClr>
              <a:buFont typeface="Wingdings" pitchFamily="2" charset="2"/>
              <a:buChar char="n"/>
              <a:defRPr/>
            </a:pPr>
            <a:r>
              <a:rPr lang="zh-CN" altLang="en-US" sz="2400" b="1" dirty="0">
                <a:latin typeface="宋体" pitchFamily="2" charset="-122"/>
              </a:rPr>
              <a:t> </a:t>
            </a:r>
            <a:r>
              <a:rPr lang="en-US" altLang="zh-CN" sz="2400" b="1" dirty="0">
                <a:latin typeface="宋体" pitchFamily="2" charset="-122"/>
              </a:rPr>
              <a:t>8.</a:t>
            </a:r>
            <a:r>
              <a:rPr lang="zh-CN" altLang="en-US" sz="2400" b="1" dirty="0">
                <a:latin typeface="宋体" pitchFamily="2" charset="-122"/>
              </a:rPr>
              <a:t>第九册</a:t>
            </a:r>
            <a:r>
              <a:rPr lang="en-US" altLang="zh-CN" sz="2400" b="1" dirty="0">
                <a:latin typeface="宋体" pitchFamily="2" charset="-122"/>
              </a:rPr>
              <a:t>《</a:t>
            </a:r>
            <a:r>
              <a:rPr lang="zh-CN" altLang="en-US" sz="2400" b="1" dirty="0">
                <a:latin typeface="宋体" pitchFamily="2" charset="-122"/>
              </a:rPr>
              <a:t>钢筋工程</a:t>
            </a:r>
            <a:r>
              <a:rPr lang="en-US" altLang="zh-CN" sz="2400" b="1" dirty="0">
                <a:latin typeface="宋体" pitchFamily="2" charset="-122"/>
              </a:rPr>
              <a:t>》</a:t>
            </a:r>
            <a:r>
              <a:rPr lang="zh-CN" altLang="en-US" sz="2400" b="1" dirty="0">
                <a:latin typeface="宋体" pitchFamily="2" charset="-122"/>
              </a:rPr>
              <a:t>按</a:t>
            </a:r>
            <a:r>
              <a:rPr lang="en-US" altLang="zh-CN" sz="2400" b="1" dirty="0">
                <a:latin typeface="宋体" pitchFamily="2" charset="-122"/>
              </a:rPr>
              <a:t>《</a:t>
            </a:r>
            <a:r>
              <a:rPr lang="zh-CN" altLang="en-US" sz="2400" b="1" dirty="0">
                <a:latin typeface="宋体" pitchFamily="2" charset="-122"/>
              </a:rPr>
              <a:t>市政工程工程量计算规范</a:t>
            </a:r>
            <a:r>
              <a:rPr lang="en-US" altLang="zh-CN" sz="2400" b="1" dirty="0">
                <a:latin typeface="宋体" pitchFamily="2" charset="-122"/>
              </a:rPr>
              <a:t>》GB50587-2013</a:t>
            </a:r>
            <a:r>
              <a:rPr lang="zh-CN" altLang="en-US" sz="2400" b="1" dirty="0">
                <a:latin typeface="宋体" pitchFamily="2" charset="-122"/>
              </a:rPr>
              <a:t>进行项目设置，现行定额钢筋项目设置按Φ</a:t>
            </a:r>
            <a:r>
              <a:rPr lang="en-US" altLang="zh-CN" sz="2400" b="1" dirty="0">
                <a:latin typeface="宋体" pitchFamily="2" charset="-122"/>
              </a:rPr>
              <a:t>10</a:t>
            </a:r>
            <a:r>
              <a:rPr lang="zh-CN" altLang="en-US" sz="2400" b="1" dirty="0">
                <a:latin typeface="宋体" pitchFamily="2" charset="-122"/>
              </a:rPr>
              <a:t>以内，</a:t>
            </a:r>
            <a:r>
              <a:rPr lang="zh-CN" altLang="en-US" sz="2400" b="1" dirty="0">
                <a:latin typeface="宋体" pitchFamily="2" charset="-122"/>
                <a:sym typeface="+mn-ea"/>
              </a:rPr>
              <a:t>Φ</a:t>
            </a:r>
            <a:r>
              <a:rPr lang="en-US" altLang="zh-CN" sz="2400" b="1" dirty="0">
                <a:latin typeface="宋体" pitchFamily="2" charset="-122"/>
                <a:sym typeface="+mn-ea"/>
              </a:rPr>
              <a:t>10</a:t>
            </a:r>
            <a:r>
              <a:rPr lang="zh-CN" altLang="en-US" sz="2400" b="1" dirty="0">
                <a:latin typeface="宋体" pitchFamily="2" charset="-122"/>
                <a:sym typeface="+mn-ea"/>
              </a:rPr>
              <a:t>以外以专业工程进行划分</a:t>
            </a:r>
            <a:r>
              <a:rPr lang="zh-CN" altLang="en-US" sz="2400" b="1" dirty="0">
                <a:latin typeface="宋体" pitchFamily="2" charset="-122"/>
              </a:rPr>
              <a:t>，新定额结合市政工程的施工特点，设置编制了“普通钢筋”、“预应力钢筋”及“钢筋运输”共三章。</a:t>
            </a:r>
          </a:p>
          <a:p>
            <a:pPr lvl="0" indent="612140">
              <a:lnSpc>
                <a:spcPct val="150000"/>
              </a:lnSpc>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4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
        <p:nvSpPr>
          <p:cNvPr id="5" name="标题 1"/>
          <p:cNvSpPr/>
          <p:nvPr/>
        </p:nvSpPr>
        <p:spPr bwMode="auto">
          <a:xfrm>
            <a:off x="428596" y="2285992"/>
            <a:ext cx="8282305" cy="3845560"/>
          </a:xfrm>
          <a:prstGeom prst="rect">
            <a:avLst/>
          </a:prstGeom>
          <a:noFill/>
          <a:ln w="9525">
            <a:noFill/>
            <a:miter lim="800000"/>
          </a:ln>
        </p:spPr>
        <p:txBody>
          <a:bodyPr anchor="ctr"/>
          <a:lstStyle/>
          <a:p>
            <a:pPr lvl="0" indent="612140">
              <a:lnSpc>
                <a:spcPct val="150000"/>
              </a:lnSpc>
              <a:defRPr/>
            </a:pPr>
            <a:r>
              <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rPr>
              <a:t> </a:t>
            </a:r>
            <a:endParaRPr lang="zh-CN" altLang="en-US" sz="2000" b="1" dirty="0">
              <a:latin typeface="仿宋_GB2312" panose="02010609030101010101" charset="-122"/>
              <a:ea typeface="仿宋_GB2312" panose="02010609030101010101" charset="-122"/>
            </a:endParaRPr>
          </a:p>
          <a:p>
            <a:pPr lvl="0" indent="612140">
              <a:lnSpc>
                <a:spcPct val="150000"/>
              </a:lnSpc>
              <a:buClr>
                <a:srgbClr val="00B050"/>
              </a:buClr>
              <a:buFont typeface="Wingdings" pitchFamily="2" charset="2"/>
              <a:buChar char="n"/>
              <a:defRPr/>
            </a:pPr>
            <a:r>
              <a:rPr lang="en-US" altLang="zh-CN" sz="2400" b="1" dirty="0">
                <a:latin typeface="宋体" pitchFamily="2" charset="-122"/>
              </a:rPr>
              <a:t>9.</a:t>
            </a:r>
            <a:r>
              <a:rPr lang="zh-CN" altLang="en-US" sz="2400" b="1" dirty="0">
                <a:latin typeface="宋体" pitchFamily="2" charset="-122"/>
              </a:rPr>
              <a:t>第十册</a:t>
            </a:r>
            <a:r>
              <a:rPr lang="en-US" altLang="zh-CN" sz="2400" b="1" dirty="0">
                <a:latin typeface="宋体" pitchFamily="2" charset="-122"/>
              </a:rPr>
              <a:t>《</a:t>
            </a:r>
            <a:r>
              <a:rPr lang="zh-CN" altLang="en-US" sz="2400" b="1" dirty="0">
                <a:latin typeface="宋体" pitchFamily="2" charset="-122"/>
              </a:rPr>
              <a:t>拆除工程</a:t>
            </a:r>
            <a:r>
              <a:rPr lang="en-US" altLang="zh-CN" sz="2400" b="1" dirty="0">
                <a:latin typeface="宋体" pitchFamily="2" charset="-122"/>
              </a:rPr>
              <a:t>》</a:t>
            </a:r>
            <a:r>
              <a:rPr lang="zh-CN" altLang="en-US" sz="2400" b="1" dirty="0">
                <a:latin typeface="宋体" pitchFamily="2" charset="-122"/>
              </a:rPr>
              <a:t>按</a:t>
            </a:r>
            <a:r>
              <a:rPr lang="en-US" altLang="zh-CN" sz="2400" b="1" dirty="0">
                <a:latin typeface="宋体" pitchFamily="2" charset="-122"/>
              </a:rPr>
              <a:t>《</a:t>
            </a:r>
            <a:r>
              <a:rPr lang="zh-CN" altLang="en-US" sz="2400" b="1" dirty="0">
                <a:latin typeface="宋体" pitchFamily="2" charset="-122"/>
              </a:rPr>
              <a:t>市政工程工程量计算规范</a:t>
            </a:r>
            <a:r>
              <a:rPr lang="en-US" altLang="zh-CN" sz="2400" b="1" dirty="0">
                <a:latin typeface="宋体" pitchFamily="2" charset="-122"/>
              </a:rPr>
              <a:t>》GB50587-2013</a:t>
            </a:r>
            <a:r>
              <a:rPr lang="zh-CN" altLang="en-US" sz="2400" b="1" dirty="0">
                <a:latin typeface="宋体" pitchFamily="2" charset="-122"/>
              </a:rPr>
              <a:t>进行项目设置进行项目设置。淘汰了人工拆除桥涵、人工拆除混凝土桥墩等子目，新增风镐拆除基层、岩石破碎机拆除基层等子目。将液压岩石破碎机破除混凝土等子目移入</a:t>
            </a:r>
            <a:r>
              <a:rPr lang="en-US" altLang="zh-CN" sz="2400" b="1" dirty="0">
                <a:latin typeface="宋体" pitchFamily="2" charset="-122"/>
              </a:rPr>
              <a:t>《</a:t>
            </a:r>
            <a:r>
              <a:rPr lang="zh-CN" altLang="en-US" sz="2400" b="1" dirty="0">
                <a:latin typeface="宋体" pitchFamily="2" charset="-122"/>
              </a:rPr>
              <a:t>湖北省建设工程公共专业消耗量定额及全费用基价表</a:t>
            </a:r>
            <a:r>
              <a:rPr lang="en-US" altLang="zh-CN" sz="2400" b="1" dirty="0">
                <a:latin typeface="宋体" pitchFamily="2" charset="-122"/>
              </a:rPr>
              <a:t>》</a:t>
            </a:r>
            <a:r>
              <a:rPr lang="zh-CN" altLang="en-US" sz="2400" b="1" dirty="0">
                <a:latin typeface="宋体" pitchFamily="2" charset="-122"/>
              </a:rPr>
              <a:t>。“拆除工程”均不包括挖土方，挖土方执行</a:t>
            </a:r>
            <a:r>
              <a:rPr lang="en-US" altLang="zh-CN" sz="2400" b="1" dirty="0">
                <a:latin typeface="宋体" pitchFamily="2" charset="-122"/>
              </a:rPr>
              <a:t>《</a:t>
            </a:r>
            <a:r>
              <a:rPr lang="zh-CN" altLang="en-US" sz="2400" b="1" dirty="0">
                <a:latin typeface="宋体" pitchFamily="2" charset="-122"/>
              </a:rPr>
              <a:t>湖北省建设工程公共专业消耗量定额及全费用基价表</a:t>
            </a:r>
            <a:r>
              <a:rPr lang="en-US" altLang="zh-CN" sz="2400" b="1" dirty="0">
                <a:latin typeface="宋体" pitchFamily="2" charset="-122"/>
              </a:rPr>
              <a:t>》</a:t>
            </a:r>
            <a:r>
              <a:rPr lang="zh-CN" altLang="en-US" sz="2400" b="1" dirty="0">
                <a:latin typeface="宋体" pitchFamily="2" charset="-122"/>
              </a:rPr>
              <a:t>相应项目。</a:t>
            </a:r>
          </a:p>
          <a:p>
            <a:pPr lvl="0" indent="612140">
              <a:lnSpc>
                <a:spcPct val="150000"/>
              </a:lnSpc>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4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4" name="标题 1"/>
          <p:cNvSpPr/>
          <p:nvPr/>
        </p:nvSpPr>
        <p:spPr bwMode="auto">
          <a:xfrm>
            <a:off x="357158" y="2214554"/>
            <a:ext cx="8282305" cy="4076065"/>
          </a:xfrm>
          <a:prstGeom prst="rect">
            <a:avLst/>
          </a:prstGeom>
          <a:noFill/>
          <a:ln w="9525">
            <a:noFill/>
            <a:miter lim="800000"/>
          </a:ln>
        </p:spPr>
        <p:txBody>
          <a:bodyPr anchor="ctr"/>
          <a:lstStyle/>
          <a:p>
            <a:pPr lvl="0" indent="612140">
              <a:lnSpc>
                <a:spcPct val="150000"/>
              </a:lnSpc>
              <a:buClr>
                <a:srgbClr val="00B050"/>
              </a:buClr>
              <a:buFont typeface="Wingdings" pitchFamily="2" charset="2"/>
              <a:buChar char="n"/>
              <a:defRPr/>
            </a:pPr>
            <a:r>
              <a:rPr kumimoji="0" lang="zh-CN" altLang="en-US" sz="2400" b="1" i="0" u="none" strike="noStrike" kern="1200" cap="none" spc="0" normalizeH="0" baseline="0" noProof="0" dirty="0">
                <a:ln>
                  <a:noFill/>
                </a:ln>
                <a:solidFill>
                  <a:schemeClr val="tx1"/>
                </a:solidFill>
                <a:effectLst/>
                <a:uLnTx/>
                <a:uFillTx/>
                <a:latin typeface="仿宋_GB2312" panose="02010609030101010101" charset="-122"/>
              </a:rPr>
              <a:t> </a:t>
            </a:r>
            <a:r>
              <a:rPr lang="en-US" altLang="en-US" sz="2400" b="1" dirty="0">
                <a:latin typeface="宋体" pitchFamily="2" charset="-122"/>
              </a:rPr>
              <a:t>10.</a:t>
            </a:r>
            <a:r>
              <a:rPr lang="zh-CN" altLang="en-US" sz="2400" b="1" dirty="0">
                <a:latin typeface="宋体" pitchFamily="2" charset="-122"/>
              </a:rPr>
              <a:t>第十一册</a:t>
            </a:r>
            <a:r>
              <a:rPr lang="en-US" altLang="zh-CN" sz="2400" b="1" dirty="0">
                <a:latin typeface="宋体" pitchFamily="2" charset="-122"/>
              </a:rPr>
              <a:t>《</a:t>
            </a:r>
            <a:r>
              <a:rPr lang="zh-CN" altLang="en-US" sz="2400" b="1" dirty="0">
                <a:latin typeface="宋体" pitchFamily="2" charset="-122"/>
              </a:rPr>
              <a:t>措施项目</a:t>
            </a:r>
            <a:r>
              <a:rPr lang="en-US" altLang="zh-CN" sz="2400" b="1" dirty="0">
                <a:latin typeface="宋体" pitchFamily="2" charset="-122"/>
              </a:rPr>
              <a:t>》</a:t>
            </a:r>
            <a:r>
              <a:rPr lang="zh-CN" altLang="en-US" sz="2400" b="1" dirty="0">
                <a:latin typeface="宋体" pitchFamily="2" charset="-122"/>
              </a:rPr>
              <a:t>按</a:t>
            </a:r>
            <a:r>
              <a:rPr lang="en-US" altLang="zh-CN" sz="2400" b="1" dirty="0">
                <a:latin typeface="宋体" pitchFamily="2" charset="-122"/>
              </a:rPr>
              <a:t>《</a:t>
            </a:r>
            <a:r>
              <a:rPr lang="zh-CN" altLang="en-US" sz="2400" b="1" dirty="0">
                <a:latin typeface="宋体" pitchFamily="2" charset="-122"/>
              </a:rPr>
              <a:t>市政工程工程量计算规范</a:t>
            </a:r>
            <a:r>
              <a:rPr lang="en-US" altLang="zh-CN" sz="2400" b="1" dirty="0">
                <a:latin typeface="宋体" pitchFamily="2" charset="-122"/>
              </a:rPr>
              <a:t>》GB50587-2013</a:t>
            </a:r>
            <a:r>
              <a:rPr lang="zh-CN" altLang="en-US" sz="2400" b="1" dirty="0">
                <a:latin typeface="宋体" pitchFamily="2" charset="-122"/>
              </a:rPr>
              <a:t>进行项目设置。本册共五章，分别为打拔工具桩、围堰工程、支撑工程、脚手架工程、施工便道。将陆上打拔工具桩、排水降水工程等移入</a:t>
            </a:r>
            <a:r>
              <a:rPr lang="en-US" altLang="zh-CN" sz="2400" b="1" dirty="0">
                <a:latin typeface="宋体" pitchFamily="2" charset="-122"/>
              </a:rPr>
              <a:t>《</a:t>
            </a:r>
            <a:r>
              <a:rPr lang="zh-CN" altLang="en-US" sz="2400" b="1" dirty="0">
                <a:latin typeface="宋体" pitchFamily="2" charset="-122"/>
              </a:rPr>
              <a:t>湖北省建设工程公共专业消耗量定额及全费用基价表</a:t>
            </a:r>
            <a:r>
              <a:rPr lang="en-US" altLang="zh-CN" sz="2400" b="1" dirty="0">
                <a:latin typeface="宋体" pitchFamily="2" charset="-122"/>
              </a:rPr>
              <a:t>》</a:t>
            </a:r>
            <a:r>
              <a:rPr lang="zh-CN" altLang="en-US" sz="2400" b="1" dirty="0">
                <a:latin typeface="宋体" pitchFamily="2" charset="-122"/>
              </a:rPr>
              <a:t>，结合市政工程施工特点，新增施工便道相应项目。</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a:p>
            <a:pPr marL="0" marR="0" lvl="0" indent="0" algn="l" defTabSz="914400" rtl="0" eaLnBrk="1" fontAlgn="base" latinLnBrk="0" hangingPunct="1">
              <a:lnSpc>
                <a:spcPct val="140000"/>
              </a:lnSpc>
              <a:spcBef>
                <a:spcPct val="0"/>
              </a:spcBef>
              <a:spcAft>
                <a:spcPct val="0"/>
              </a:spcAft>
              <a:buClrTx/>
              <a:buSzTx/>
              <a:buFontTx/>
              <a:buNone/>
              <a:defRPr/>
            </a:pP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p:txBody>
      </p:sp>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4" name="标题 1"/>
          <p:cNvSpPr/>
          <p:nvPr/>
        </p:nvSpPr>
        <p:spPr bwMode="auto">
          <a:xfrm>
            <a:off x="500034" y="1714488"/>
            <a:ext cx="8282305" cy="3000396"/>
          </a:xfrm>
          <a:prstGeom prst="rect">
            <a:avLst/>
          </a:prstGeom>
          <a:noFill/>
          <a:ln w="9525">
            <a:noFill/>
            <a:miter lim="800000"/>
          </a:ln>
        </p:spPr>
        <p:txBody>
          <a:bodyPr anchor="ctr"/>
          <a:lstStyle/>
          <a:p>
            <a:pPr indent="612140">
              <a:lnSpc>
                <a:spcPct val="150000"/>
              </a:lnSpc>
              <a:buClr>
                <a:srgbClr val="00B050"/>
              </a:buClr>
              <a:buFont typeface="Wingdings" pitchFamily="2" charset="2"/>
              <a:buChar char="n"/>
              <a:defRPr/>
            </a:pPr>
            <a:r>
              <a:rPr lang="en-US" altLang="en-US" sz="2400" b="1" dirty="0">
                <a:latin typeface="宋体" pitchFamily="2" charset="-122"/>
              </a:rPr>
              <a:t>11</a:t>
            </a:r>
            <a:r>
              <a:rPr lang="en-US" altLang="zh-CN" sz="2400" b="1" dirty="0">
                <a:latin typeface="宋体" pitchFamily="2" charset="-122"/>
              </a:rPr>
              <a:t>.</a:t>
            </a:r>
            <a:r>
              <a:rPr lang="zh-CN" altLang="en-US" sz="2400" b="1" dirty="0">
                <a:latin typeface="宋体" pitchFamily="2" charset="-122"/>
              </a:rPr>
              <a:t>总说明中保留行车干扰影响的调整：</a:t>
            </a:r>
          </a:p>
          <a:p>
            <a:pPr indent="612140">
              <a:lnSpc>
                <a:spcPct val="150000"/>
              </a:lnSpc>
              <a:buClr>
                <a:srgbClr val="00B050"/>
              </a:buClr>
              <a:buFont typeface="Arial" pitchFamily="34" charset="0"/>
              <a:buChar char="•"/>
              <a:defRPr/>
            </a:pPr>
            <a:r>
              <a:rPr lang="zh-CN" altLang="en-US" sz="2400" b="1" dirty="0">
                <a:latin typeface="宋体" pitchFamily="2" charset="-122"/>
              </a:rPr>
              <a:t>不能封闭交通的工程，行车干扰影响包括行车、行人的干扰，路面保护，地下工程的接头交叉处理与恢复等，和不断交通而使人工、机械降低效率。有行车干扰时，根据行车干扰影响的程度，消耗量按人工和机械乘以下调整系数计算：</a:t>
            </a:r>
            <a:endParaRPr kumimoji="0" lang="zh-CN" altLang="en-US" sz="2000" b="1" i="0" u="none" strike="noStrike" kern="1200" cap="none" spc="0" normalizeH="0" baseline="0" noProof="0" dirty="0">
              <a:ln>
                <a:noFill/>
              </a:ln>
              <a:solidFill>
                <a:schemeClr val="tx1"/>
              </a:solidFill>
              <a:effectLst/>
              <a:uLnTx/>
              <a:uFillTx/>
              <a:latin typeface="仿宋_GB2312" panose="02010609030101010101" charset="-122"/>
              <a:ea typeface="仿宋_GB2312" panose="02010609030101010101" charset="-122"/>
              <a:cs typeface="+mn-cs"/>
            </a:endParaRPr>
          </a:p>
        </p:txBody>
      </p:sp>
      <p:sp>
        <p:nvSpPr>
          <p:cNvPr id="4" name="Rectangle 2"/>
          <p:cNvSpPr txBox="1">
            <a:spLocks noChangeArrowheads="1"/>
          </p:cNvSpPr>
          <p:nvPr/>
        </p:nvSpPr>
        <p:spPr>
          <a:xfrm>
            <a:off x="857224" y="928670"/>
            <a:ext cx="678661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六</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与</a:t>
            </a:r>
            <a:r>
              <a:rPr lang="zh-CN" altLang="en-US" sz="3200" b="1" kern="0" dirty="0">
                <a:solidFill>
                  <a:srgbClr val="0000FF"/>
                </a:solidFill>
                <a:latin typeface="宋体" pitchFamily="2" charset="-122"/>
                <a:ea typeface="方正楷体_GBK" pitchFamily="1" charset="-122"/>
                <a:sym typeface="方正粗圆简体" charset="-122"/>
              </a:rPr>
              <a:t>现行</a:t>
            </a:r>
            <a:r>
              <a:rPr lang="zh-CN" altLang="en-US" sz="3200" b="1" kern="0" dirty="0">
                <a:solidFill>
                  <a:srgbClr val="0000FF"/>
                </a:solidFill>
                <a:latin typeface="宋体" pitchFamily="2" charset="-122"/>
                <a:ea typeface="方正楷体_GBK" pitchFamily="1" charset="-122"/>
                <a:cs typeface="+mj-cs"/>
                <a:sym typeface="方正粗圆简体" charset="-122"/>
              </a:rPr>
              <a:t>定额比较的变化情况</a:t>
            </a:r>
            <a:endParaRPr kumimoji="0" lang="zh-CN" sz="3200" b="1" i="0" u="none" strike="noStrike" kern="0" cap="none" spc="0" normalizeH="0" baseline="0" noProof="0" dirty="0">
              <a:ln>
                <a:noFill/>
              </a:ln>
              <a:solidFill>
                <a:srgbClr val="0000FF"/>
              </a:solidFill>
              <a:effectLst/>
              <a:uLnTx/>
              <a:uFillTx/>
              <a:latin typeface="+mj-lt"/>
              <a:ea typeface="+mj-ea"/>
              <a:cs typeface="+mj-cs"/>
            </a:endParaRPr>
          </a:p>
        </p:txBody>
      </p:sp>
      <p:graphicFrame>
        <p:nvGraphicFramePr>
          <p:cNvPr id="5" name="表格 4"/>
          <p:cNvGraphicFramePr>
            <a:graphicFrameLocks noGrp="1"/>
          </p:cNvGraphicFramePr>
          <p:nvPr/>
        </p:nvGraphicFramePr>
        <p:xfrm>
          <a:off x="1142976" y="4786322"/>
          <a:ext cx="7143801" cy="1857388"/>
        </p:xfrm>
        <a:graphic>
          <a:graphicData uri="http://schemas.openxmlformats.org/drawingml/2006/table">
            <a:tbl>
              <a:tblPr/>
              <a:tblGrid>
                <a:gridCol w="1701522">
                  <a:extLst>
                    <a:ext uri="{9D8B030D-6E8A-4147-A177-3AD203B41FA5}">
                      <a16:colId xmlns:a16="http://schemas.microsoft.com/office/drawing/2014/main" xmlns="" val="20000"/>
                    </a:ext>
                  </a:extLst>
                </a:gridCol>
                <a:gridCol w="1117611">
                  <a:extLst>
                    <a:ext uri="{9D8B030D-6E8A-4147-A177-3AD203B41FA5}">
                      <a16:colId xmlns:a16="http://schemas.microsoft.com/office/drawing/2014/main" xmlns="" val="20001"/>
                    </a:ext>
                  </a:extLst>
                </a:gridCol>
                <a:gridCol w="1056871">
                  <a:extLst>
                    <a:ext uri="{9D8B030D-6E8A-4147-A177-3AD203B41FA5}">
                      <a16:colId xmlns:a16="http://schemas.microsoft.com/office/drawing/2014/main" xmlns="" val="20002"/>
                    </a:ext>
                  </a:extLst>
                </a:gridCol>
                <a:gridCol w="1093315">
                  <a:extLst>
                    <a:ext uri="{9D8B030D-6E8A-4147-A177-3AD203B41FA5}">
                      <a16:colId xmlns:a16="http://schemas.microsoft.com/office/drawing/2014/main" xmlns="" val="20003"/>
                    </a:ext>
                  </a:extLst>
                </a:gridCol>
                <a:gridCol w="1081167">
                  <a:extLst>
                    <a:ext uri="{9D8B030D-6E8A-4147-A177-3AD203B41FA5}">
                      <a16:colId xmlns:a16="http://schemas.microsoft.com/office/drawing/2014/main" xmlns="" val="20004"/>
                    </a:ext>
                  </a:extLst>
                </a:gridCol>
                <a:gridCol w="1093315">
                  <a:extLst>
                    <a:ext uri="{9D8B030D-6E8A-4147-A177-3AD203B41FA5}">
                      <a16:colId xmlns:a16="http://schemas.microsoft.com/office/drawing/2014/main" xmlns="" val="20005"/>
                    </a:ext>
                  </a:extLst>
                </a:gridCol>
              </a:tblGrid>
              <a:tr h="1233329">
                <a:tc>
                  <a:txBody>
                    <a:bodyPr/>
                    <a:lstStyle/>
                    <a:p>
                      <a:pPr indent="127000" algn="ctr">
                        <a:lnSpc>
                          <a:spcPct val="125000"/>
                        </a:lnSpc>
                        <a:spcAft>
                          <a:spcPts val="0"/>
                        </a:spcAft>
                      </a:pPr>
                      <a:r>
                        <a:rPr lang="zh-CN" sz="1600" b="1" kern="100" dirty="0">
                          <a:latin typeface="Calibri"/>
                          <a:ea typeface="宋体"/>
                          <a:cs typeface="宋体"/>
                        </a:rPr>
                        <a:t>行车密度</a:t>
                      </a:r>
                      <a:endParaRPr lang="zh-CN" sz="1600" b="1" kern="100" dirty="0">
                        <a:latin typeface="Calibri"/>
                        <a:ea typeface="宋体"/>
                        <a:cs typeface="Times New Roman"/>
                      </a:endParaRPr>
                    </a:p>
                    <a:p>
                      <a:pPr indent="127000" algn="ctr">
                        <a:lnSpc>
                          <a:spcPct val="125000"/>
                        </a:lnSpc>
                        <a:spcAft>
                          <a:spcPts val="0"/>
                        </a:spcAft>
                      </a:pPr>
                      <a:r>
                        <a:rPr lang="zh-CN" sz="1600" b="1" kern="100" dirty="0">
                          <a:latin typeface="Calibri"/>
                          <a:ea typeface="宋体"/>
                          <a:cs typeface="宋体"/>
                        </a:rPr>
                        <a:t>（标准车</a:t>
                      </a:r>
                      <a:r>
                        <a:rPr lang="en-US" sz="1600" b="1" kern="100" dirty="0">
                          <a:latin typeface="Calibri"/>
                          <a:ea typeface="宋体"/>
                          <a:cs typeface="宋体"/>
                        </a:rPr>
                        <a:t>/</a:t>
                      </a:r>
                      <a:r>
                        <a:rPr lang="zh-CN" sz="1600" b="1" kern="100" dirty="0">
                          <a:latin typeface="Calibri"/>
                          <a:ea typeface="宋体"/>
                          <a:cs typeface="宋体"/>
                        </a:rPr>
                        <a:t>昼夜）</a:t>
                      </a:r>
                      <a:endParaRPr lang="zh-CN" sz="16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800" b="1" kern="100" dirty="0">
                          <a:latin typeface="宋体"/>
                          <a:ea typeface="宋体"/>
                          <a:cs typeface="宋体"/>
                        </a:rPr>
                        <a:t>10000</a:t>
                      </a:r>
                      <a:endParaRPr lang="zh-CN" sz="1800" b="1" kern="100" dirty="0">
                        <a:latin typeface="Calibri"/>
                        <a:ea typeface="宋体"/>
                        <a:cs typeface="Times New Roman"/>
                      </a:endParaRPr>
                    </a:p>
                    <a:p>
                      <a:pPr indent="127000" algn="ctr">
                        <a:lnSpc>
                          <a:spcPct val="125000"/>
                        </a:lnSpc>
                        <a:spcAft>
                          <a:spcPts val="0"/>
                        </a:spcAft>
                      </a:pPr>
                      <a:r>
                        <a:rPr lang="en-US" sz="1800" b="1" kern="100" dirty="0">
                          <a:latin typeface="宋体"/>
                          <a:ea typeface="宋体"/>
                          <a:cs typeface="宋体"/>
                        </a:rPr>
                        <a:t> </a:t>
                      </a:r>
                      <a:r>
                        <a:rPr lang="zh-CN" sz="1800" b="1" kern="100" dirty="0">
                          <a:latin typeface="Calibri"/>
                          <a:ea typeface="宋体"/>
                          <a:cs typeface="宋体"/>
                        </a:rPr>
                        <a:t>以下</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25000"/>
                        </a:lnSpc>
                        <a:spcAft>
                          <a:spcPts val="0"/>
                        </a:spcAft>
                      </a:pPr>
                      <a:r>
                        <a:rPr lang="en-US" sz="1800" b="1" kern="100" dirty="0">
                          <a:solidFill>
                            <a:schemeClr val="tx1"/>
                          </a:solidFill>
                          <a:latin typeface="宋体"/>
                          <a:ea typeface="宋体"/>
                          <a:cs typeface="宋体"/>
                        </a:rPr>
                        <a:t>10001</a:t>
                      </a:r>
                      <a:r>
                        <a:rPr lang="zh-CN" sz="1800" b="1" kern="100" dirty="0">
                          <a:solidFill>
                            <a:schemeClr val="tx1"/>
                          </a:solidFill>
                          <a:latin typeface="宋体"/>
                          <a:ea typeface="宋体"/>
                          <a:cs typeface="宋体"/>
                        </a:rPr>
                        <a:t>～</a:t>
                      </a:r>
                      <a:r>
                        <a:rPr lang="en-US" sz="1800" b="1" kern="100" dirty="0">
                          <a:solidFill>
                            <a:schemeClr val="tx1"/>
                          </a:solidFill>
                          <a:latin typeface="宋体"/>
                          <a:ea typeface="宋体"/>
                          <a:cs typeface="宋体"/>
                        </a:rPr>
                        <a:t>30000</a:t>
                      </a:r>
                      <a:endParaRPr lang="zh-CN" sz="1800" b="1" kern="100" dirty="0">
                        <a:solidFill>
                          <a:schemeClr val="tx1"/>
                        </a:solidFill>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25000"/>
                        </a:lnSpc>
                        <a:spcAft>
                          <a:spcPts val="0"/>
                        </a:spcAft>
                      </a:pPr>
                      <a:r>
                        <a:rPr lang="en-US" sz="1800" b="1" kern="100" dirty="0">
                          <a:solidFill>
                            <a:schemeClr val="tx1"/>
                          </a:solidFill>
                          <a:latin typeface="宋体"/>
                          <a:ea typeface="宋体"/>
                          <a:cs typeface="宋体"/>
                        </a:rPr>
                        <a:t>30001</a:t>
                      </a:r>
                      <a:r>
                        <a:rPr lang="zh-CN" sz="1800" b="1" kern="100" dirty="0">
                          <a:solidFill>
                            <a:schemeClr val="tx1"/>
                          </a:solidFill>
                          <a:latin typeface="宋体"/>
                          <a:ea typeface="宋体"/>
                          <a:cs typeface="宋体"/>
                        </a:rPr>
                        <a:t>～</a:t>
                      </a:r>
                      <a:r>
                        <a:rPr lang="en-US" sz="1800" b="1" kern="100" dirty="0">
                          <a:solidFill>
                            <a:schemeClr val="tx1"/>
                          </a:solidFill>
                          <a:latin typeface="宋体"/>
                          <a:ea typeface="宋体"/>
                          <a:cs typeface="宋体"/>
                        </a:rPr>
                        <a:t>50000</a:t>
                      </a:r>
                      <a:endParaRPr lang="zh-CN" sz="1800" b="1" kern="100" dirty="0">
                        <a:solidFill>
                          <a:schemeClr val="tx1"/>
                        </a:solidFill>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25000"/>
                        </a:lnSpc>
                        <a:spcAft>
                          <a:spcPts val="0"/>
                        </a:spcAft>
                      </a:pPr>
                      <a:r>
                        <a:rPr lang="en-US" sz="1800" b="1" kern="100" dirty="0">
                          <a:solidFill>
                            <a:schemeClr val="tx1"/>
                          </a:solidFill>
                          <a:latin typeface="宋体"/>
                          <a:ea typeface="宋体"/>
                          <a:cs typeface="宋体"/>
                        </a:rPr>
                        <a:t>50001</a:t>
                      </a:r>
                      <a:r>
                        <a:rPr lang="zh-CN" sz="1800" b="1" kern="100" dirty="0">
                          <a:solidFill>
                            <a:schemeClr val="tx1"/>
                          </a:solidFill>
                          <a:latin typeface="宋体"/>
                          <a:ea typeface="宋体"/>
                          <a:cs typeface="宋体"/>
                        </a:rPr>
                        <a:t>～</a:t>
                      </a:r>
                      <a:r>
                        <a:rPr lang="en-US" sz="1800" b="1" kern="100" dirty="0">
                          <a:solidFill>
                            <a:schemeClr val="tx1"/>
                          </a:solidFill>
                          <a:latin typeface="宋体"/>
                          <a:ea typeface="宋体"/>
                          <a:cs typeface="宋体"/>
                        </a:rPr>
                        <a:t>70000</a:t>
                      </a:r>
                      <a:endParaRPr lang="zh-CN" sz="1800" b="1" kern="100" dirty="0">
                        <a:solidFill>
                          <a:schemeClr val="tx1"/>
                        </a:solidFill>
                        <a:latin typeface="宋体"/>
                        <a:ea typeface="宋体"/>
                        <a:cs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27000" algn="ctr" defTabSz="914400" rtl="0" eaLnBrk="1" latinLnBrk="0" hangingPunct="1">
                        <a:lnSpc>
                          <a:spcPct val="125000"/>
                        </a:lnSpc>
                        <a:spcAft>
                          <a:spcPts val="0"/>
                        </a:spcAft>
                      </a:pPr>
                      <a:r>
                        <a:rPr lang="en-US" sz="1800" b="1" kern="100" dirty="0">
                          <a:solidFill>
                            <a:schemeClr val="tx1"/>
                          </a:solidFill>
                          <a:latin typeface="宋体"/>
                          <a:ea typeface="宋体"/>
                          <a:cs typeface="宋体"/>
                        </a:rPr>
                        <a:t>70000</a:t>
                      </a:r>
                      <a:endParaRPr lang="zh-CN" sz="1800" b="1" kern="100" dirty="0">
                        <a:solidFill>
                          <a:schemeClr val="tx1"/>
                        </a:solidFill>
                        <a:latin typeface="宋体"/>
                        <a:ea typeface="宋体"/>
                        <a:cs typeface="宋体"/>
                      </a:endParaRPr>
                    </a:p>
                    <a:p>
                      <a:pPr marL="0" indent="127000" algn="ctr" defTabSz="914400" rtl="0" eaLnBrk="1" latinLnBrk="0" hangingPunct="1">
                        <a:lnSpc>
                          <a:spcPct val="125000"/>
                        </a:lnSpc>
                        <a:spcAft>
                          <a:spcPts val="0"/>
                        </a:spcAft>
                      </a:pPr>
                      <a:r>
                        <a:rPr lang="en-US" sz="1800" b="1" kern="100" dirty="0">
                          <a:solidFill>
                            <a:schemeClr val="tx1"/>
                          </a:solidFill>
                          <a:latin typeface="宋体"/>
                          <a:ea typeface="宋体"/>
                          <a:cs typeface="宋体"/>
                        </a:rPr>
                        <a:t> </a:t>
                      </a:r>
                      <a:r>
                        <a:rPr lang="zh-CN" sz="1800" b="1" kern="100" dirty="0">
                          <a:solidFill>
                            <a:schemeClr val="tx1"/>
                          </a:solidFill>
                          <a:latin typeface="宋体"/>
                          <a:ea typeface="宋体"/>
                          <a:cs typeface="宋体"/>
                        </a:rPr>
                        <a:t>以上</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624059">
                <a:tc>
                  <a:txBody>
                    <a:bodyPr/>
                    <a:lstStyle/>
                    <a:p>
                      <a:pPr indent="266700" algn="ctr">
                        <a:lnSpc>
                          <a:spcPct val="125000"/>
                        </a:lnSpc>
                        <a:spcAft>
                          <a:spcPts val="0"/>
                        </a:spcAft>
                      </a:pPr>
                      <a:r>
                        <a:rPr lang="zh-CN" sz="1600" b="1" kern="100" dirty="0">
                          <a:latin typeface="Calibri"/>
                          <a:ea typeface="宋体"/>
                          <a:cs typeface="宋体"/>
                        </a:rPr>
                        <a:t>调整系数（</a:t>
                      </a:r>
                      <a:r>
                        <a:rPr lang="en-US" sz="1600" b="1" kern="100" dirty="0">
                          <a:latin typeface="Calibri"/>
                          <a:ea typeface="宋体"/>
                          <a:cs typeface="宋体"/>
                        </a:rPr>
                        <a:t>%</a:t>
                      </a:r>
                      <a:r>
                        <a:rPr lang="zh-CN" sz="1600" b="1" kern="100" dirty="0">
                          <a:latin typeface="Calibri"/>
                          <a:ea typeface="宋体"/>
                          <a:cs typeface="宋体"/>
                        </a:rPr>
                        <a:t>）</a:t>
                      </a:r>
                      <a:endParaRPr lang="zh-CN" sz="16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l">
                        <a:lnSpc>
                          <a:spcPct val="125000"/>
                        </a:lnSpc>
                        <a:spcAft>
                          <a:spcPts val="0"/>
                        </a:spcAft>
                      </a:pPr>
                      <a:r>
                        <a:rPr lang="zh-CN" sz="1800" b="1" kern="100">
                          <a:latin typeface="Calibri"/>
                          <a:ea typeface="宋体"/>
                          <a:cs typeface="宋体"/>
                        </a:rPr>
                        <a:t>不调整</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800" b="1" kern="100">
                          <a:latin typeface="宋体"/>
                          <a:ea typeface="宋体"/>
                          <a:cs typeface="宋体"/>
                        </a:rPr>
                        <a:t>2</a:t>
                      </a:r>
                      <a:endParaRPr lang="zh-CN" sz="1800" b="1"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spcAft>
                          <a:spcPts val="0"/>
                        </a:spcAft>
                      </a:pPr>
                      <a:r>
                        <a:rPr lang="en-US" sz="1800" b="1" kern="100" dirty="0">
                          <a:latin typeface="宋体"/>
                          <a:ea typeface="宋体"/>
                          <a:cs typeface="宋体"/>
                        </a:rPr>
                        <a:t>4</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800" b="1" kern="100" dirty="0">
                          <a:latin typeface="宋体"/>
                          <a:ea typeface="宋体"/>
                          <a:cs typeface="宋体"/>
                        </a:rPr>
                        <a:t>6</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800" b="1" kern="100" dirty="0">
                          <a:latin typeface="宋体"/>
                          <a:ea typeface="宋体"/>
                          <a:cs typeface="宋体"/>
                        </a:rPr>
                        <a:t>8</a:t>
                      </a:r>
                      <a:endParaRPr lang="zh-CN" sz="1800" b="1"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txBox="1">
            <a:spLocks noChangeArrowheads="1"/>
          </p:cNvSpPr>
          <p:nvPr/>
        </p:nvSpPr>
        <p:spPr>
          <a:xfrm>
            <a:off x="928662" y="836712"/>
            <a:ext cx="7243738" cy="974592"/>
          </a:xfrm>
          <a:prstGeom prst="rect">
            <a:avLst/>
          </a:prstGeom>
          <a:noFill/>
          <a:ln w="9525">
            <a:noFill/>
          </a:ln>
        </p:spPr>
        <p:txBody>
          <a:bodyPr anchor="ctr"/>
          <a:lstStyle/>
          <a:p>
            <a:pP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七</a:t>
            </a: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定额总体水平情况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graphicFrame>
        <p:nvGraphicFramePr>
          <p:cNvPr id="4" name="表格 3"/>
          <p:cNvGraphicFramePr>
            <a:graphicFrameLocks noGrp="1"/>
          </p:cNvGraphicFramePr>
          <p:nvPr/>
        </p:nvGraphicFramePr>
        <p:xfrm>
          <a:off x="323528" y="1844824"/>
          <a:ext cx="8175852" cy="4524674"/>
        </p:xfrm>
        <a:graphic>
          <a:graphicData uri="http://schemas.openxmlformats.org/drawingml/2006/table">
            <a:tbl>
              <a:tblPr/>
              <a:tblGrid>
                <a:gridCol w="2343204">
                  <a:extLst>
                    <a:ext uri="{9D8B030D-6E8A-4147-A177-3AD203B41FA5}">
                      <a16:colId xmlns:a16="http://schemas.microsoft.com/office/drawing/2014/main" xmlns="" val="20000"/>
                    </a:ext>
                  </a:extLst>
                </a:gridCol>
                <a:gridCol w="1547618">
                  <a:extLst>
                    <a:ext uri="{9D8B030D-6E8A-4147-A177-3AD203B41FA5}">
                      <a16:colId xmlns:a16="http://schemas.microsoft.com/office/drawing/2014/main" xmlns="" val="20001"/>
                    </a:ext>
                  </a:extLst>
                </a:gridCol>
                <a:gridCol w="1129824">
                  <a:extLst>
                    <a:ext uri="{9D8B030D-6E8A-4147-A177-3AD203B41FA5}">
                      <a16:colId xmlns:a16="http://schemas.microsoft.com/office/drawing/2014/main" xmlns="" val="20002"/>
                    </a:ext>
                  </a:extLst>
                </a:gridCol>
                <a:gridCol w="1577603">
                  <a:extLst>
                    <a:ext uri="{9D8B030D-6E8A-4147-A177-3AD203B41FA5}">
                      <a16:colId xmlns:a16="http://schemas.microsoft.com/office/drawing/2014/main" xmlns="" val="20003"/>
                    </a:ext>
                  </a:extLst>
                </a:gridCol>
                <a:gridCol w="1577603">
                  <a:extLst>
                    <a:ext uri="{9D8B030D-6E8A-4147-A177-3AD203B41FA5}">
                      <a16:colId xmlns:a16="http://schemas.microsoft.com/office/drawing/2014/main" xmlns="" val="20004"/>
                    </a:ext>
                  </a:extLst>
                </a:gridCol>
              </a:tblGrid>
              <a:tr h="825058">
                <a:tc gridSpan="5">
                  <a:txBody>
                    <a:bodyPr/>
                    <a:lstStyle/>
                    <a:p>
                      <a:pPr algn="ctr" fontAlgn="ctr"/>
                      <a:r>
                        <a:rPr lang="zh-CN" altLang="en-US" sz="2800" b="1" i="0" u="none" strike="noStrike" dirty="0">
                          <a:solidFill>
                            <a:srgbClr val="000000"/>
                          </a:solidFill>
                          <a:latin typeface="宋体" pitchFamily="2" charset="-122"/>
                          <a:ea typeface="宋体" pitchFamily="2" charset="-122"/>
                        </a:rPr>
                        <a:t>市政工程直接费测算一览表</a:t>
                      </a:r>
                    </a:p>
                  </a:txBody>
                  <a:tcPr marL="45720" marR="45720" anchor="ctr">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0"/>
                  </a:ext>
                </a:extLst>
              </a:tr>
              <a:tr h="499216">
                <a:tc rowSpan="2">
                  <a:txBody>
                    <a:bodyPr/>
                    <a:lstStyle/>
                    <a:p>
                      <a:pPr algn="ctr" fontAlgn="ctr"/>
                      <a:r>
                        <a:rPr lang="zh-CN" altLang="en-US" sz="1800" b="1" i="0" u="none" strike="noStrike" dirty="0">
                          <a:solidFill>
                            <a:srgbClr val="000000"/>
                          </a:solidFill>
                          <a:latin typeface="宋体" pitchFamily="2" charset="-122"/>
                          <a:ea typeface="宋体" pitchFamily="2" charset="-122"/>
                        </a:rPr>
                        <a:t>册</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4">
                  <a:txBody>
                    <a:bodyPr/>
                    <a:lstStyle/>
                    <a:p>
                      <a:pPr algn="ctr" fontAlgn="ctr"/>
                      <a:r>
                        <a:rPr lang="zh-CN" altLang="en-US" sz="1800" b="1" i="0" u="none" strike="noStrike" dirty="0">
                          <a:solidFill>
                            <a:srgbClr val="000000"/>
                          </a:solidFill>
                          <a:latin typeface="宋体" pitchFamily="2" charset="-122"/>
                          <a:ea typeface="宋体" pitchFamily="2" charset="-122"/>
                        </a:rPr>
                        <a:t>定 额</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1"/>
                  </a:ext>
                </a:extLst>
              </a:tr>
              <a:tr h="251559">
                <a:tc vMerge="1">
                  <a:txBody>
                    <a:bodyPr/>
                    <a:lstStyle/>
                    <a:p>
                      <a:endParaRPr lang="zh-CN"/>
                    </a:p>
                  </a:txBody>
                  <a:tcPr/>
                </a:tc>
                <a:tc>
                  <a:txBody>
                    <a:bodyPr/>
                    <a:lstStyle/>
                    <a:p>
                      <a:pPr algn="ctr" fontAlgn="ctr"/>
                      <a:r>
                        <a:rPr lang="zh-CN" altLang="en-US" sz="1800" b="1" i="0" u="none" strike="noStrike" dirty="0">
                          <a:solidFill>
                            <a:srgbClr val="000000"/>
                          </a:solidFill>
                          <a:latin typeface="宋体" pitchFamily="2" charset="-122"/>
                          <a:ea typeface="宋体" pitchFamily="2" charset="-122"/>
                        </a:rPr>
                        <a:t>总体水平</a:t>
                      </a:r>
                      <a:r>
                        <a:rPr lang="en-US" altLang="zh-CN" sz="1800" b="1" i="0" u="none" strike="noStrike" dirty="0">
                          <a:solidFill>
                            <a:srgbClr val="000000"/>
                          </a:solidFill>
                          <a:latin typeface="宋体" pitchFamily="2" charset="-122"/>
                          <a:ea typeface="宋体" pitchFamily="2" charset="-122"/>
                        </a:rPr>
                        <a:t>(%)</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人工水平</a:t>
                      </a:r>
                      <a:r>
                        <a:rPr lang="en-US" altLang="zh-CN" sz="1800" b="1" i="0" u="none" strike="noStrike" dirty="0">
                          <a:solidFill>
                            <a:srgbClr val="000000"/>
                          </a:solidFill>
                          <a:latin typeface="宋体" pitchFamily="2" charset="-122"/>
                          <a:ea typeface="宋体" pitchFamily="2" charset="-122"/>
                        </a:rPr>
                        <a:t>(%)</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材料水平</a:t>
                      </a:r>
                      <a:r>
                        <a:rPr lang="en-US" altLang="zh-CN" sz="1800" b="1" i="0" u="none" strike="noStrike" dirty="0">
                          <a:solidFill>
                            <a:srgbClr val="000000"/>
                          </a:solidFill>
                          <a:latin typeface="宋体" pitchFamily="2" charset="-122"/>
                          <a:ea typeface="宋体" pitchFamily="2" charset="-122"/>
                        </a:rPr>
                        <a:t>(%)</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800" b="1" i="0" u="none" strike="noStrike" dirty="0">
                          <a:solidFill>
                            <a:srgbClr val="000000"/>
                          </a:solidFill>
                          <a:latin typeface="宋体" pitchFamily="2" charset="-122"/>
                          <a:ea typeface="宋体" pitchFamily="2" charset="-122"/>
                        </a:rPr>
                        <a:t>机械水平</a:t>
                      </a:r>
                      <a:r>
                        <a:rPr lang="en-US" altLang="zh-CN" sz="1800" b="1" i="0" u="none" strike="noStrike" dirty="0">
                          <a:solidFill>
                            <a:srgbClr val="000000"/>
                          </a:solidFill>
                          <a:latin typeface="宋体" pitchFamily="2" charset="-122"/>
                          <a:ea typeface="宋体" pitchFamily="2" charset="-122"/>
                        </a:rPr>
                        <a:t>(%)</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04061">
                <a:tc>
                  <a:txBody>
                    <a:bodyPr/>
                    <a:lstStyle/>
                    <a:p>
                      <a:pPr algn="ctr" fontAlgn="ctr"/>
                      <a:r>
                        <a:rPr lang="zh-CN" altLang="en-US" sz="1800" b="1" i="0" u="none" strike="noStrike" dirty="0">
                          <a:solidFill>
                            <a:srgbClr val="000000"/>
                          </a:solidFill>
                          <a:latin typeface="宋体" pitchFamily="2" charset="-122"/>
                          <a:ea typeface="宋体" pitchFamily="2" charset="-122"/>
                        </a:rPr>
                        <a:t>道路工程</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pitchFamily="2" charset="-122"/>
                          <a:ea typeface="宋体" pitchFamily="2" charset="-122"/>
                        </a:rPr>
                        <a:t>-10.89%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a:solidFill>
                            <a:srgbClr val="000000"/>
                          </a:solidFill>
                          <a:latin typeface="宋体" pitchFamily="2" charset="-122"/>
                          <a:ea typeface="宋体" pitchFamily="2" charset="-122"/>
                        </a:rPr>
                        <a:t>-36.81%</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a:solidFill>
                            <a:srgbClr val="000000"/>
                          </a:solidFill>
                          <a:latin typeface="宋体" pitchFamily="2" charset="-122"/>
                          <a:ea typeface="宋体" pitchFamily="2" charset="-122"/>
                        </a:rPr>
                        <a:t>-1.28%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a:solidFill>
                            <a:srgbClr val="000000"/>
                          </a:solidFill>
                          <a:latin typeface="宋体" pitchFamily="2" charset="-122"/>
                          <a:ea typeface="宋体" pitchFamily="2" charset="-122"/>
                        </a:rPr>
                        <a:t>-16.92%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304061">
                <a:tc>
                  <a:txBody>
                    <a:bodyPr/>
                    <a:lstStyle/>
                    <a:p>
                      <a:pPr algn="ctr" fontAlgn="ctr"/>
                      <a:r>
                        <a:rPr lang="zh-CN" altLang="en-US" sz="1800" b="1" i="0" u="none" strike="noStrike" dirty="0">
                          <a:solidFill>
                            <a:srgbClr val="000000"/>
                          </a:solidFill>
                          <a:latin typeface="宋体" pitchFamily="2" charset="-122"/>
                          <a:ea typeface="宋体" pitchFamily="2" charset="-122"/>
                        </a:rPr>
                        <a:t>桥涵工程</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pitchFamily="2" charset="-122"/>
                          <a:ea typeface="宋体" pitchFamily="2" charset="-122"/>
                        </a:rPr>
                        <a:t>-16.65%</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-38.17%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-4.76%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-16.48%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4"/>
                  </a:ext>
                </a:extLst>
              </a:tr>
              <a:tr h="304061">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800" b="1" i="0" u="none" strike="noStrike" dirty="0">
                          <a:solidFill>
                            <a:srgbClr val="000000"/>
                          </a:solidFill>
                          <a:latin typeface="宋体" pitchFamily="2" charset="-122"/>
                          <a:ea typeface="宋体" pitchFamily="2" charset="-122"/>
                        </a:rPr>
                        <a:t>隧道工程</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pitchFamily="2" charset="-122"/>
                          <a:ea typeface="宋体" pitchFamily="2" charset="-122"/>
                        </a:rPr>
                        <a:t>-17.52%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-37.38%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-2.60%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-40.32%</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5"/>
                  </a:ext>
                </a:extLst>
              </a:tr>
              <a:tr h="304061">
                <a:tc>
                  <a:txBody>
                    <a:bodyPr/>
                    <a:lstStyle/>
                    <a:p>
                      <a:pPr algn="ctr" fontAlgn="ctr"/>
                      <a:r>
                        <a:rPr lang="zh-CN" altLang="en-US" sz="1800" b="1" i="0" u="none" strike="noStrike" dirty="0">
                          <a:solidFill>
                            <a:srgbClr val="000000"/>
                          </a:solidFill>
                          <a:latin typeface="宋体" pitchFamily="2" charset="-122"/>
                          <a:ea typeface="宋体" pitchFamily="2" charset="-122"/>
                        </a:rPr>
                        <a:t>市政管网工程</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pitchFamily="2" charset="-122"/>
                          <a:ea typeface="宋体" pitchFamily="2" charset="-122"/>
                        </a:rPr>
                        <a:t>-23.94%</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-39.18%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-7.24%</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-27.87%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6"/>
                  </a:ext>
                </a:extLst>
              </a:tr>
              <a:tr h="304061">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800" b="1" i="0" u="none" strike="noStrike" dirty="0">
                          <a:solidFill>
                            <a:srgbClr val="000000"/>
                          </a:solidFill>
                          <a:latin typeface="宋体" pitchFamily="2" charset="-122"/>
                          <a:ea typeface="宋体" pitchFamily="2" charset="-122"/>
                        </a:rPr>
                        <a:t>水处理工程</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pitchFamily="2" charset="-122"/>
                          <a:ea typeface="宋体" pitchFamily="2" charset="-122"/>
                        </a:rPr>
                        <a:t>-12.97%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-40.13%</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-0.90%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-9.83%</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7"/>
                  </a:ext>
                </a:extLst>
              </a:tr>
              <a:tr h="304061">
                <a:tc>
                  <a:txBody>
                    <a:bodyPr/>
                    <a:lstStyle/>
                    <a:p>
                      <a:pPr algn="ctr" fontAlgn="ctr"/>
                      <a:r>
                        <a:rPr lang="zh-CN" altLang="en-US" sz="1800" b="1" i="0" u="none" strike="noStrike" dirty="0">
                          <a:solidFill>
                            <a:srgbClr val="000000"/>
                          </a:solidFill>
                          <a:latin typeface="宋体" pitchFamily="2" charset="-122"/>
                          <a:ea typeface="宋体" pitchFamily="2" charset="-122"/>
                        </a:rPr>
                        <a:t>拆除工程</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pitchFamily="2" charset="-122"/>
                          <a:ea typeface="宋体" pitchFamily="2" charset="-122"/>
                        </a:rPr>
                        <a:t>-31.98%</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-37.16%</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-7.20%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pitchFamily="2" charset="-122"/>
                          <a:ea typeface="宋体" pitchFamily="2" charset="-122"/>
                        </a:rPr>
                        <a:t>-15.77%</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8"/>
                  </a:ext>
                </a:extLst>
              </a:tr>
              <a:tr h="304061">
                <a:tc>
                  <a:txBody>
                    <a:bodyPr/>
                    <a:lstStyle/>
                    <a:p>
                      <a:pPr algn="ctr" fontAlgn="ctr"/>
                      <a:r>
                        <a:rPr lang="zh-CN" altLang="en-US" sz="1800" b="1" i="0" u="none" strike="noStrike" dirty="0">
                          <a:solidFill>
                            <a:srgbClr val="000000"/>
                          </a:solidFill>
                          <a:latin typeface="宋体" pitchFamily="2" charset="-122"/>
                          <a:ea typeface="宋体" pitchFamily="2" charset="-122"/>
                        </a:rPr>
                        <a:t>平均</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800" b="1" i="0" u="none" strike="noStrike" dirty="0">
                          <a:solidFill>
                            <a:srgbClr val="000000"/>
                          </a:solidFill>
                          <a:latin typeface="宋体"/>
                        </a:rPr>
                        <a:t>-18.99%</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a:rPr>
                        <a:t>-38.14%</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a:rPr>
                        <a:t>-4.00%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800" b="1" i="0" u="none" strike="noStrike" dirty="0">
                          <a:solidFill>
                            <a:srgbClr val="000000"/>
                          </a:solidFill>
                          <a:latin typeface="宋体"/>
                        </a:rPr>
                        <a:t>-21.20%</a:t>
                      </a:r>
                    </a:p>
                  </a:txBody>
                  <a:tcPr marL="45720" marR="4572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9"/>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8" name="标题 1"/>
          <p:cNvSpPr/>
          <p:nvPr/>
        </p:nvSpPr>
        <p:spPr>
          <a:xfrm>
            <a:off x="571472" y="1857364"/>
            <a:ext cx="8001056" cy="1928826"/>
          </a:xfrm>
          <a:prstGeom prst="rect">
            <a:avLst/>
          </a:prstGeom>
          <a:noFill/>
          <a:ln w="9525">
            <a:noFill/>
          </a:ln>
        </p:spPr>
        <p:txBody>
          <a:bodyPr anchor="ctr"/>
          <a:lstStyle/>
          <a:p>
            <a:pPr>
              <a:lnSpc>
                <a:spcPct val="150000"/>
              </a:lnSpc>
            </a:pPr>
            <a:r>
              <a:rPr lang="zh-CN" altLang="en-US" sz="2400" b="1" dirty="0">
                <a:latin typeface="宋体" pitchFamily="2" charset="-122"/>
              </a:rPr>
              <a:t>    修编工作于</a:t>
            </a:r>
            <a:r>
              <a:rPr lang="en-US" altLang="zh-CN" sz="2400" b="1" dirty="0">
                <a:latin typeface="宋体" pitchFamily="2" charset="-122"/>
              </a:rPr>
              <a:t>2016</a:t>
            </a:r>
            <a:r>
              <a:rPr lang="zh-CN" altLang="en-US" sz="2400" b="1" dirty="0">
                <a:latin typeface="宋体" pitchFamily="2" charset="-122"/>
              </a:rPr>
              <a:t>年</a:t>
            </a:r>
            <a:r>
              <a:rPr lang="en-US" altLang="zh-CN" sz="2400" b="1" dirty="0">
                <a:latin typeface="宋体" pitchFamily="2" charset="-122"/>
              </a:rPr>
              <a:t>4</a:t>
            </a:r>
            <a:r>
              <a:rPr lang="zh-CN" altLang="en-US" sz="2400" b="1" dirty="0">
                <a:latin typeface="宋体" pitchFamily="2" charset="-122"/>
              </a:rPr>
              <a:t>月启动，</a:t>
            </a:r>
            <a:r>
              <a:rPr lang="en-US" altLang="zh-CN" sz="2400" b="1" dirty="0">
                <a:latin typeface="宋体" pitchFamily="2" charset="-122"/>
              </a:rPr>
              <a:t>2017</a:t>
            </a:r>
            <a:r>
              <a:rPr lang="zh-CN" altLang="en-US" sz="2400" b="1" dirty="0">
                <a:latin typeface="宋体" pitchFamily="2" charset="-122"/>
              </a:rPr>
              <a:t>年</a:t>
            </a:r>
            <a:r>
              <a:rPr lang="en-US" altLang="zh-CN" sz="2400" b="1" dirty="0">
                <a:latin typeface="宋体" pitchFamily="2" charset="-122"/>
              </a:rPr>
              <a:t>11</a:t>
            </a:r>
            <a:r>
              <a:rPr lang="zh-CN" altLang="en-US" sz="2400" b="1" dirty="0">
                <a:latin typeface="宋体" pitchFamily="2" charset="-122"/>
              </a:rPr>
              <a:t>月形成报批稿，历时</a:t>
            </a:r>
            <a:r>
              <a:rPr lang="en-US" altLang="zh-CN" sz="2400" b="1" dirty="0">
                <a:latin typeface="宋体" pitchFamily="2" charset="-122"/>
              </a:rPr>
              <a:t>1</a:t>
            </a:r>
            <a:r>
              <a:rPr lang="zh-CN" altLang="en-US" sz="2400" b="1" dirty="0">
                <a:latin typeface="宋体" pitchFamily="2" charset="-122"/>
              </a:rPr>
              <a:t>年多时间，在领导关心和支持下，经过市政工程编制组的共同努力，目前已按要求完成了定额报批稿。</a:t>
            </a:r>
          </a:p>
        </p:txBody>
      </p:sp>
      <p:sp>
        <p:nvSpPr>
          <p:cNvPr id="5" name="圆角矩形 3"/>
          <p:cNvSpPr/>
          <p:nvPr/>
        </p:nvSpPr>
        <p:spPr>
          <a:xfrm>
            <a:off x="636588" y="5202243"/>
            <a:ext cx="7864475" cy="227013"/>
          </a:xfrm>
          <a:prstGeom prst="roundRect">
            <a:avLst>
              <a:gd name="adj" fmla="val 50000"/>
            </a:avLst>
          </a:prstGeom>
          <a:gradFill rotWithShape="1">
            <a:gsLst>
              <a:gs pos="0">
                <a:srgbClr val="D9D9D9"/>
              </a:gs>
              <a:gs pos="50000">
                <a:srgbClr val="F2F2F2"/>
              </a:gs>
              <a:gs pos="100000">
                <a:srgbClr val="D9D9D9"/>
              </a:gs>
            </a:gsLst>
            <a:lin ang="5400000" scaled="1"/>
            <a:tileRect/>
          </a:gradFill>
          <a:ln w="9525">
            <a:noFill/>
          </a:ln>
        </p:spPr>
        <p:txBody>
          <a:bodyPr anchor="ctr"/>
          <a:lstStyle/>
          <a:p>
            <a:pPr algn="ctr"/>
            <a:endParaRPr lang="zh-CN" altLang="en-US" dirty="0">
              <a:latin typeface="Calibri" panose="020F0502020204030204" pitchFamily="34" charset="0"/>
              <a:ea typeface="微软雅黑" panose="020B0503020204020204" pitchFamily="34" charset="-122"/>
            </a:endParaRPr>
          </a:p>
        </p:txBody>
      </p:sp>
      <p:sp>
        <p:nvSpPr>
          <p:cNvPr id="10" name="右箭头 19"/>
          <p:cNvSpPr>
            <a:spLocks noChangeArrowheads="1"/>
          </p:cNvSpPr>
          <p:nvPr/>
        </p:nvSpPr>
        <p:spPr bwMode="auto">
          <a:xfrm>
            <a:off x="1571625" y="5214943"/>
            <a:ext cx="287338" cy="201613"/>
          </a:xfrm>
          <a:prstGeom prst="rightArrow">
            <a:avLst>
              <a:gd name="adj1" fmla="val 50000"/>
              <a:gd name="adj2" fmla="val 50001"/>
            </a:avLst>
          </a:prstGeom>
          <a:gradFill rotWithShape="1">
            <a:gsLst>
              <a:gs pos="0">
                <a:srgbClr val="03D4A8"/>
              </a:gs>
              <a:gs pos="25000">
                <a:srgbClr val="21D6E0"/>
              </a:gs>
              <a:gs pos="75000">
                <a:srgbClr val="0087E6"/>
              </a:gs>
              <a:gs pos="100000">
                <a:srgbClr val="005CBF"/>
              </a:gs>
            </a:gsLst>
            <a:lin ang="0" scaled="0"/>
          </a:gradFill>
          <a:ln w="25400">
            <a:solidFill>
              <a:schemeClr val="bg1"/>
            </a:solidFill>
            <a:miter lim="800000"/>
          </a:ln>
          <a:effectLst>
            <a:outerShdw sx="102000" sy="102000" algn="ctr" rotWithShape="0">
              <a:srgbClr val="000000">
                <a:alpha val="37999"/>
              </a:srgb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11" name="右箭头 20"/>
          <p:cNvSpPr>
            <a:spLocks noChangeArrowheads="1"/>
          </p:cNvSpPr>
          <p:nvPr/>
        </p:nvSpPr>
        <p:spPr bwMode="auto">
          <a:xfrm>
            <a:off x="3071813" y="5214943"/>
            <a:ext cx="288925" cy="201613"/>
          </a:xfrm>
          <a:prstGeom prst="rightArrow">
            <a:avLst>
              <a:gd name="adj1" fmla="val 50000"/>
              <a:gd name="adj2" fmla="val 49998"/>
            </a:avLst>
          </a:prstGeom>
          <a:gradFill rotWithShape="1">
            <a:gsLst>
              <a:gs pos="0">
                <a:srgbClr val="03D4A8"/>
              </a:gs>
              <a:gs pos="25000">
                <a:srgbClr val="21D6E0"/>
              </a:gs>
              <a:gs pos="75000">
                <a:srgbClr val="0087E6"/>
              </a:gs>
              <a:gs pos="100000">
                <a:srgbClr val="005CBF"/>
              </a:gs>
            </a:gsLst>
            <a:lin ang="0" scaled="0"/>
          </a:gradFill>
          <a:ln w="25400">
            <a:solidFill>
              <a:schemeClr val="bg1"/>
            </a:solidFill>
            <a:miter lim="800000"/>
          </a:ln>
          <a:effectLst>
            <a:outerShdw sx="102000" sy="102000" algn="ctr" rotWithShape="0">
              <a:srgbClr val="000000">
                <a:alpha val="37999"/>
              </a:srgb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12" name="右箭头 21"/>
          <p:cNvSpPr>
            <a:spLocks noChangeArrowheads="1"/>
          </p:cNvSpPr>
          <p:nvPr/>
        </p:nvSpPr>
        <p:spPr bwMode="auto">
          <a:xfrm>
            <a:off x="4500563" y="5214943"/>
            <a:ext cx="287338" cy="201613"/>
          </a:xfrm>
          <a:prstGeom prst="rightArrow">
            <a:avLst>
              <a:gd name="adj1" fmla="val 50000"/>
              <a:gd name="adj2" fmla="val 50001"/>
            </a:avLst>
          </a:prstGeom>
          <a:gradFill rotWithShape="1">
            <a:gsLst>
              <a:gs pos="0">
                <a:srgbClr val="03D4A8"/>
              </a:gs>
              <a:gs pos="25000">
                <a:srgbClr val="21D6E0"/>
              </a:gs>
              <a:gs pos="75000">
                <a:srgbClr val="0087E6"/>
              </a:gs>
              <a:gs pos="100000">
                <a:srgbClr val="005CBF"/>
              </a:gs>
            </a:gsLst>
            <a:lin ang="0" scaled="0"/>
          </a:gradFill>
          <a:ln w="25400">
            <a:solidFill>
              <a:schemeClr val="bg1"/>
            </a:solidFill>
            <a:miter lim="800000"/>
          </a:ln>
          <a:effectLst>
            <a:outerShdw sx="102000" sy="102000" algn="ctr" rotWithShape="0">
              <a:srgbClr val="000000">
                <a:alpha val="37999"/>
              </a:srgb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grpSp>
        <p:nvGrpSpPr>
          <p:cNvPr id="2" name="Group 17"/>
          <p:cNvGrpSpPr/>
          <p:nvPr/>
        </p:nvGrpSpPr>
        <p:grpSpPr>
          <a:xfrm>
            <a:off x="1214438" y="4214818"/>
            <a:ext cx="2449512" cy="468313"/>
            <a:chOff x="0" y="0"/>
            <a:chExt cx="1079" cy="215"/>
          </a:xfrm>
          <a:solidFill>
            <a:schemeClr val="tx2">
              <a:lumMod val="60000"/>
              <a:lumOff val="40000"/>
            </a:schemeClr>
          </a:solidFill>
          <a:effectLst>
            <a:outerShdw blurRad="50800" dist="50800" dir="5400000" algn="ctr" rotWithShape="0">
              <a:schemeClr val="tx2">
                <a:lumMod val="60000"/>
                <a:lumOff val="40000"/>
              </a:schemeClr>
            </a:outerShdw>
          </a:effectLst>
        </p:grpSpPr>
        <p:pic>
          <p:nvPicPr>
            <p:cNvPr id="6183" name="TextBox 29"/>
            <p:cNvPicPr/>
            <p:nvPr/>
          </p:nvPicPr>
          <p:blipFill>
            <a:blip r:embed="rId2" cstate="print"/>
            <a:stretch>
              <a:fillRect/>
            </a:stretch>
          </p:blipFill>
          <p:spPr>
            <a:xfrm>
              <a:off x="0" y="0"/>
              <a:ext cx="1079" cy="215"/>
            </a:xfrm>
            <a:prstGeom prst="rect">
              <a:avLst/>
            </a:prstGeom>
            <a:grpFill/>
            <a:ln w="9525">
              <a:solidFill>
                <a:schemeClr val="tx2">
                  <a:lumMod val="60000"/>
                  <a:lumOff val="40000"/>
                </a:schemeClr>
              </a:solidFill>
            </a:ln>
          </p:spPr>
        </p:pic>
        <p:sp>
          <p:nvSpPr>
            <p:cNvPr id="6184" name="Text Box 19"/>
            <p:cNvSpPr txBox="1"/>
            <p:nvPr/>
          </p:nvSpPr>
          <p:spPr>
            <a:xfrm>
              <a:off x="1" y="2"/>
              <a:ext cx="1078" cy="184"/>
            </a:xfrm>
            <a:prstGeom prst="rect">
              <a:avLst/>
            </a:prstGeom>
            <a:grpFill/>
            <a:ln w="9525">
              <a:solidFill>
                <a:schemeClr val="tx2">
                  <a:lumMod val="60000"/>
                  <a:lumOff val="40000"/>
                </a:schemeClr>
              </a:solidFill>
            </a:ln>
            <a:effectLst>
              <a:outerShdw blurRad="50800" dist="50800" dir="5400000" algn="ctr" rotWithShape="0">
                <a:schemeClr val="bg1"/>
              </a:outerShdw>
            </a:effectLst>
          </p:spPr>
          <p:txBody>
            <a:bodyPr>
              <a:spAutoFit/>
            </a:bodyPr>
            <a:lstStyle/>
            <a:p>
              <a:pPr algn="ctr"/>
              <a:r>
                <a:rPr lang="zh-CN" altLang="en-US" sz="2000" b="1" dirty="0">
                  <a:latin typeface="微软雅黑" panose="020B0503020204020204" pitchFamily="34" charset="-122"/>
                  <a:ea typeface="微软雅黑" panose="020B0503020204020204" pitchFamily="34" charset="-122"/>
                </a:rPr>
                <a:t>确定定额项目设置</a:t>
              </a:r>
            </a:p>
          </p:txBody>
        </p:sp>
      </p:grpSp>
      <p:sp>
        <p:nvSpPr>
          <p:cNvPr id="6155" name="Oval 22"/>
          <p:cNvSpPr/>
          <p:nvPr/>
        </p:nvSpPr>
        <p:spPr>
          <a:xfrm>
            <a:off x="642938" y="5000631"/>
            <a:ext cx="571500" cy="571500"/>
          </a:xfrm>
          <a:prstGeom prst="ellipse">
            <a:avLst/>
          </a:prstGeom>
          <a:solidFill>
            <a:schemeClr val="bg1"/>
          </a:solidFill>
          <a:ln w="127000" cap="flat" cmpd="sng">
            <a:solidFill>
              <a:schemeClr val="tx2">
                <a:lumMod val="60000"/>
                <a:lumOff val="40000"/>
              </a:schemeClr>
            </a:solidFill>
            <a:prstDash val="solid"/>
            <a:headEnd type="none" w="med" len="med"/>
            <a:tailEnd type="none" w="med" len="med"/>
          </a:ln>
        </p:spPr>
        <p:txBody>
          <a:bodyPr wrap="none" anchor="ctr"/>
          <a:lstStyle/>
          <a:p>
            <a:endParaRPr lang="zh-CN" altLang="zh-CN" dirty="0">
              <a:latin typeface="Calibri" panose="020F0502020204030204" pitchFamily="34" charset="0"/>
            </a:endParaRPr>
          </a:p>
        </p:txBody>
      </p:sp>
      <p:sp>
        <p:nvSpPr>
          <p:cNvPr id="6156" name="TextBox 30"/>
          <p:cNvSpPr txBox="1"/>
          <p:nvPr/>
        </p:nvSpPr>
        <p:spPr>
          <a:xfrm>
            <a:off x="785813" y="5000631"/>
            <a:ext cx="428625" cy="523875"/>
          </a:xfrm>
          <a:prstGeom prst="rect">
            <a:avLst/>
          </a:prstGeom>
          <a:noFill/>
          <a:ln w="9525">
            <a:noFill/>
          </a:ln>
        </p:spPr>
        <p:txBody>
          <a:bodyPr>
            <a:spAutoFit/>
          </a:bodyPr>
          <a:lstStyle/>
          <a:p>
            <a:r>
              <a:rPr lang="en-US" altLang="zh-CN" sz="2800" dirty="0">
                <a:latin typeface="黑体" panose="02010609060101010101" pitchFamily="49" charset="-122"/>
                <a:ea typeface="黑体" panose="02010609060101010101" pitchFamily="49" charset="-122"/>
              </a:rPr>
              <a:t>1</a:t>
            </a:r>
            <a:endParaRPr lang="zh-CN" altLang="en-US" sz="2800" dirty="0">
              <a:latin typeface="黑体" panose="02010609060101010101" pitchFamily="49" charset="-122"/>
              <a:ea typeface="黑体" panose="02010609060101010101" pitchFamily="49" charset="-122"/>
            </a:endParaRPr>
          </a:p>
        </p:txBody>
      </p:sp>
      <p:sp>
        <p:nvSpPr>
          <p:cNvPr id="6157" name="Oval 22"/>
          <p:cNvSpPr/>
          <p:nvPr/>
        </p:nvSpPr>
        <p:spPr>
          <a:xfrm>
            <a:off x="2143125" y="5000631"/>
            <a:ext cx="571500" cy="571500"/>
          </a:xfrm>
          <a:prstGeom prst="ellipse">
            <a:avLst/>
          </a:prstGeom>
          <a:solidFill>
            <a:schemeClr val="bg1"/>
          </a:solidFill>
          <a:ln w="127000" cap="flat" cmpd="sng">
            <a:solidFill>
              <a:schemeClr val="tx2">
                <a:lumMod val="60000"/>
                <a:lumOff val="40000"/>
              </a:schemeClr>
            </a:solidFill>
            <a:prstDash val="solid"/>
            <a:headEnd type="none" w="med" len="med"/>
            <a:tailEnd type="none" w="med" len="med"/>
          </a:ln>
        </p:spPr>
        <p:txBody>
          <a:bodyPr wrap="none" anchor="ctr"/>
          <a:lstStyle/>
          <a:p>
            <a:endParaRPr lang="zh-CN" altLang="zh-CN" dirty="0">
              <a:latin typeface="Calibri" panose="020F0502020204030204" pitchFamily="34" charset="0"/>
            </a:endParaRPr>
          </a:p>
        </p:txBody>
      </p:sp>
      <p:sp>
        <p:nvSpPr>
          <p:cNvPr id="6158" name="TextBox 32"/>
          <p:cNvSpPr txBox="1"/>
          <p:nvPr/>
        </p:nvSpPr>
        <p:spPr>
          <a:xfrm>
            <a:off x="2286000" y="5000631"/>
            <a:ext cx="428625" cy="523875"/>
          </a:xfrm>
          <a:prstGeom prst="rect">
            <a:avLst/>
          </a:prstGeom>
          <a:noFill/>
          <a:ln w="9525">
            <a:noFill/>
          </a:ln>
        </p:spPr>
        <p:txBody>
          <a:bodyPr>
            <a:spAutoFit/>
          </a:bodyPr>
          <a:lstStyle/>
          <a:p>
            <a:r>
              <a:rPr lang="en-US" altLang="zh-CN" sz="2800" dirty="0">
                <a:latin typeface="黑体" panose="02010609060101010101" pitchFamily="49" charset="-122"/>
                <a:ea typeface="黑体" panose="02010609060101010101" pitchFamily="49" charset="-122"/>
              </a:rPr>
              <a:t>2</a:t>
            </a:r>
            <a:endParaRPr lang="zh-CN" altLang="en-US" sz="2800" dirty="0">
              <a:latin typeface="黑体" panose="02010609060101010101" pitchFamily="49" charset="-122"/>
              <a:ea typeface="黑体" panose="02010609060101010101" pitchFamily="49" charset="-122"/>
            </a:endParaRPr>
          </a:p>
        </p:txBody>
      </p:sp>
      <p:sp>
        <p:nvSpPr>
          <p:cNvPr id="6159" name="Oval 22"/>
          <p:cNvSpPr/>
          <p:nvPr/>
        </p:nvSpPr>
        <p:spPr>
          <a:xfrm>
            <a:off x="3643313" y="5000631"/>
            <a:ext cx="571500" cy="571500"/>
          </a:xfrm>
          <a:prstGeom prst="ellipse">
            <a:avLst/>
          </a:prstGeom>
          <a:solidFill>
            <a:schemeClr val="bg1"/>
          </a:solidFill>
          <a:ln w="127000" cap="flat" cmpd="sng">
            <a:solidFill>
              <a:schemeClr val="tx2">
                <a:lumMod val="60000"/>
                <a:lumOff val="40000"/>
              </a:schemeClr>
            </a:solidFill>
            <a:prstDash val="solid"/>
            <a:headEnd type="none" w="med" len="med"/>
            <a:tailEnd type="none" w="med" len="med"/>
          </a:ln>
        </p:spPr>
        <p:txBody>
          <a:bodyPr wrap="none" anchor="ctr"/>
          <a:lstStyle/>
          <a:p>
            <a:endParaRPr lang="zh-CN" altLang="zh-CN" dirty="0">
              <a:latin typeface="Calibri" panose="020F0502020204030204" pitchFamily="34" charset="0"/>
            </a:endParaRPr>
          </a:p>
        </p:txBody>
      </p:sp>
      <p:sp>
        <p:nvSpPr>
          <p:cNvPr id="6160" name="TextBox 34"/>
          <p:cNvSpPr txBox="1"/>
          <p:nvPr/>
        </p:nvSpPr>
        <p:spPr>
          <a:xfrm>
            <a:off x="3714750" y="5000631"/>
            <a:ext cx="500063" cy="523875"/>
          </a:xfrm>
          <a:prstGeom prst="rect">
            <a:avLst/>
          </a:prstGeom>
          <a:noFill/>
          <a:ln w="9525">
            <a:noFill/>
          </a:ln>
        </p:spPr>
        <p:txBody>
          <a:bodyPr>
            <a:spAutoFit/>
          </a:bodyPr>
          <a:lstStyle/>
          <a:p>
            <a:r>
              <a:rPr lang="en-US" altLang="zh-CN" sz="2800" dirty="0">
                <a:latin typeface="黑体" panose="02010609060101010101" pitchFamily="49" charset="-122"/>
                <a:ea typeface="黑体" panose="02010609060101010101" pitchFamily="49" charset="-122"/>
              </a:rPr>
              <a:t>3</a:t>
            </a:r>
            <a:endParaRPr lang="zh-CN" altLang="en-US" sz="2800" dirty="0">
              <a:latin typeface="黑体" panose="02010609060101010101" pitchFamily="49" charset="-122"/>
              <a:ea typeface="黑体" panose="02010609060101010101" pitchFamily="49" charset="-122"/>
            </a:endParaRPr>
          </a:p>
        </p:txBody>
      </p:sp>
      <p:sp>
        <p:nvSpPr>
          <p:cNvPr id="6161" name="Oval 22"/>
          <p:cNvSpPr/>
          <p:nvPr/>
        </p:nvSpPr>
        <p:spPr>
          <a:xfrm>
            <a:off x="5143500" y="5000631"/>
            <a:ext cx="571500" cy="571500"/>
          </a:xfrm>
          <a:prstGeom prst="ellipse">
            <a:avLst/>
          </a:prstGeom>
          <a:solidFill>
            <a:schemeClr val="bg1"/>
          </a:solidFill>
          <a:ln w="127000" cap="flat" cmpd="sng">
            <a:solidFill>
              <a:schemeClr val="tx2">
                <a:lumMod val="60000"/>
                <a:lumOff val="40000"/>
              </a:schemeClr>
            </a:solidFill>
            <a:prstDash val="solid"/>
            <a:headEnd type="none" w="med" len="med"/>
            <a:tailEnd type="none" w="med" len="med"/>
          </a:ln>
        </p:spPr>
        <p:txBody>
          <a:bodyPr wrap="none" anchor="ctr"/>
          <a:lstStyle/>
          <a:p>
            <a:endParaRPr lang="zh-CN" altLang="zh-CN" dirty="0">
              <a:latin typeface="Calibri" panose="020F0502020204030204" pitchFamily="34" charset="0"/>
            </a:endParaRPr>
          </a:p>
        </p:txBody>
      </p:sp>
      <p:sp>
        <p:nvSpPr>
          <p:cNvPr id="6162" name="TextBox 36"/>
          <p:cNvSpPr txBox="1"/>
          <p:nvPr/>
        </p:nvSpPr>
        <p:spPr>
          <a:xfrm>
            <a:off x="5214938" y="5000631"/>
            <a:ext cx="500062" cy="523875"/>
          </a:xfrm>
          <a:prstGeom prst="rect">
            <a:avLst/>
          </a:prstGeom>
          <a:noFill/>
          <a:ln w="9525">
            <a:noFill/>
          </a:ln>
        </p:spPr>
        <p:txBody>
          <a:bodyPr>
            <a:spAutoFit/>
          </a:bodyPr>
          <a:lstStyle/>
          <a:p>
            <a:r>
              <a:rPr lang="en-US" altLang="zh-CN" sz="2800" dirty="0">
                <a:latin typeface="黑体" panose="02010609060101010101" pitchFamily="49" charset="-122"/>
                <a:ea typeface="黑体" panose="02010609060101010101" pitchFamily="49" charset="-122"/>
              </a:rPr>
              <a:t>4</a:t>
            </a:r>
            <a:endParaRPr lang="zh-CN" altLang="en-US" sz="2800" dirty="0">
              <a:latin typeface="黑体" panose="02010609060101010101" pitchFamily="49" charset="-122"/>
              <a:ea typeface="黑体" panose="02010609060101010101" pitchFamily="49" charset="-122"/>
            </a:endParaRPr>
          </a:p>
        </p:txBody>
      </p:sp>
      <p:sp>
        <p:nvSpPr>
          <p:cNvPr id="6163" name="Oval 22"/>
          <p:cNvSpPr/>
          <p:nvPr/>
        </p:nvSpPr>
        <p:spPr>
          <a:xfrm>
            <a:off x="6500813" y="5000631"/>
            <a:ext cx="571500" cy="571500"/>
          </a:xfrm>
          <a:prstGeom prst="ellipse">
            <a:avLst/>
          </a:prstGeom>
          <a:solidFill>
            <a:schemeClr val="bg1"/>
          </a:solidFill>
          <a:ln w="127000" cap="flat" cmpd="sng">
            <a:solidFill>
              <a:schemeClr val="tx2">
                <a:lumMod val="60000"/>
                <a:lumOff val="40000"/>
              </a:schemeClr>
            </a:solidFill>
            <a:prstDash val="solid"/>
            <a:headEnd type="none" w="med" len="med"/>
            <a:tailEnd type="none" w="med" len="med"/>
          </a:ln>
        </p:spPr>
        <p:txBody>
          <a:bodyPr wrap="none" anchor="ctr"/>
          <a:lstStyle/>
          <a:p>
            <a:endParaRPr lang="zh-CN" altLang="zh-CN" dirty="0">
              <a:latin typeface="Calibri" panose="020F0502020204030204" pitchFamily="34" charset="0"/>
            </a:endParaRPr>
          </a:p>
        </p:txBody>
      </p:sp>
      <p:sp>
        <p:nvSpPr>
          <p:cNvPr id="6164" name="TextBox 38"/>
          <p:cNvSpPr txBox="1"/>
          <p:nvPr/>
        </p:nvSpPr>
        <p:spPr>
          <a:xfrm>
            <a:off x="6572250" y="5000631"/>
            <a:ext cx="500063" cy="523875"/>
          </a:xfrm>
          <a:prstGeom prst="rect">
            <a:avLst/>
          </a:prstGeom>
          <a:noFill/>
          <a:ln w="9525">
            <a:noFill/>
          </a:ln>
        </p:spPr>
        <p:txBody>
          <a:bodyPr>
            <a:spAutoFit/>
          </a:bodyPr>
          <a:lstStyle/>
          <a:p>
            <a:r>
              <a:rPr lang="en-US" altLang="zh-CN" sz="2800" dirty="0">
                <a:latin typeface="黑体" panose="02010609060101010101" pitchFamily="49" charset="-122"/>
                <a:ea typeface="黑体" panose="02010609060101010101" pitchFamily="49" charset="-122"/>
              </a:rPr>
              <a:t>5</a:t>
            </a:r>
            <a:endParaRPr lang="zh-CN" altLang="en-US" sz="2800" dirty="0">
              <a:latin typeface="黑体" panose="02010609060101010101" pitchFamily="49" charset="-122"/>
              <a:ea typeface="黑体" panose="02010609060101010101" pitchFamily="49" charset="-122"/>
            </a:endParaRPr>
          </a:p>
        </p:txBody>
      </p:sp>
      <p:sp>
        <p:nvSpPr>
          <p:cNvPr id="40" name="右箭头 21"/>
          <p:cNvSpPr>
            <a:spLocks noChangeArrowheads="1"/>
          </p:cNvSpPr>
          <p:nvPr/>
        </p:nvSpPr>
        <p:spPr bwMode="auto">
          <a:xfrm>
            <a:off x="6000750" y="5214943"/>
            <a:ext cx="287338" cy="201613"/>
          </a:xfrm>
          <a:prstGeom prst="rightArrow">
            <a:avLst>
              <a:gd name="adj1" fmla="val 50000"/>
              <a:gd name="adj2" fmla="val 50001"/>
            </a:avLst>
          </a:prstGeom>
          <a:gradFill rotWithShape="1">
            <a:gsLst>
              <a:gs pos="0">
                <a:srgbClr val="03D4A8"/>
              </a:gs>
              <a:gs pos="25000">
                <a:srgbClr val="21D6E0"/>
              </a:gs>
              <a:gs pos="75000">
                <a:srgbClr val="0087E6"/>
              </a:gs>
              <a:gs pos="100000">
                <a:srgbClr val="005CBF"/>
              </a:gs>
            </a:gsLst>
            <a:lin ang="0" scaled="0"/>
          </a:gradFill>
          <a:ln w="25400">
            <a:solidFill>
              <a:schemeClr val="bg1"/>
            </a:solidFill>
            <a:miter lim="800000"/>
          </a:ln>
          <a:effectLst>
            <a:outerShdw sx="102000" sy="102000" algn="ctr" rotWithShape="0">
              <a:srgbClr val="000000">
                <a:alpha val="37999"/>
              </a:srgb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41" name="右箭头 21"/>
          <p:cNvSpPr>
            <a:spLocks noChangeArrowheads="1"/>
          </p:cNvSpPr>
          <p:nvPr/>
        </p:nvSpPr>
        <p:spPr bwMode="auto">
          <a:xfrm>
            <a:off x="7429500" y="5214943"/>
            <a:ext cx="287338" cy="201613"/>
          </a:xfrm>
          <a:prstGeom prst="rightArrow">
            <a:avLst>
              <a:gd name="adj1" fmla="val 50000"/>
              <a:gd name="adj2" fmla="val 50001"/>
            </a:avLst>
          </a:prstGeom>
          <a:gradFill rotWithShape="1">
            <a:gsLst>
              <a:gs pos="0">
                <a:srgbClr val="03D4A8"/>
              </a:gs>
              <a:gs pos="25000">
                <a:srgbClr val="21D6E0"/>
              </a:gs>
              <a:gs pos="75000">
                <a:srgbClr val="0087E6"/>
              </a:gs>
              <a:gs pos="100000">
                <a:srgbClr val="005CBF"/>
              </a:gs>
            </a:gsLst>
            <a:lin ang="0" scaled="0"/>
          </a:gradFill>
          <a:ln w="25400">
            <a:solidFill>
              <a:schemeClr val="bg1"/>
            </a:solidFill>
            <a:miter lim="800000"/>
          </a:ln>
          <a:effectLst>
            <a:outerShdw sx="102000" sy="102000" algn="ctr" rotWithShape="0">
              <a:srgbClr val="000000">
                <a:alpha val="37999"/>
              </a:srgbClr>
            </a:out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微软雅黑" panose="020B0503020204020204" pitchFamily="34" charset="-122"/>
              <a:cs typeface="+mn-cs"/>
            </a:endParaRPr>
          </a:p>
        </p:txBody>
      </p:sp>
      <p:sp>
        <p:nvSpPr>
          <p:cNvPr id="6167" name="Oval 22"/>
          <p:cNvSpPr/>
          <p:nvPr/>
        </p:nvSpPr>
        <p:spPr>
          <a:xfrm>
            <a:off x="7929563" y="5000631"/>
            <a:ext cx="571500" cy="571500"/>
          </a:xfrm>
          <a:prstGeom prst="ellipse">
            <a:avLst/>
          </a:prstGeom>
          <a:solidFill>
            <a:schemeClr val="bg1"/>
          </a:solidFill>
          <a:ln w="127000" cap="flat" cmpd="sng">
            <a:solidFill>
              <a:schemeClr val="tx2">
                <a:lumMod val="60000"/>
                <a:lumOff val="40000"/>
              </a:schemeClr>
            </a:solidFill>
            <a:prstDash val="solid"/>
            <a:headEnd type="none" w="med" len="med"/>
            <a:tailEnd type="none" w="med" len="med"/>
          </a:ln>
        </p:spPr>
        <p:txBody>
          <a:bodyPr wrap="none" anchor="ctr"/>
          <a:lstStyle/>
          <a:p>
            <a:endParaRPr lang="zh-CN" altLang="zh-CN" dirty="0">
              <a:latin typeface="Calibri" panose="020F0502020204030204" pitchFamily="34" charset="0"/>
            </a:endParaRPr>
          </a:p>
        </p:txBody>
      </p:sp>
      <p:sp>
        <p:nvSpPr>
          <p:cNvPr id="6168" name="TextBox 42"/>
          <p:cNvSpPr txBox="1"/>
          <p:nvPr/>
        </p:nvSpPr>
        <p:spPr>
          <a:xfrm>
            <a:off x="8001000" y="5000631"/>
            <a:ext cx="500063" cy="523875"/>
          </a:xfrm>
          <a:prstGeom prst="rect">
            <a:avLst/>
          </a:prstGeom>
          <a:noFill/>
          <a:ln w="9525">
            <a:noFill/>
          </a:ln>
        </p:spPr>
        <p:txBody>
          <a:bodyPr>
            <a:spAutoFit/>
          </a:bodyPr>
          <a:lstStyle/>
          <a:p>
            <a:r>
              <a:rPr lang="en-US" altLang="zh-CN" sz="2800" dirty="0">
                <a:latin typeface="黑体" panose="02010609060101010101" pitchFamily="49" charset="-122"/>
                <a:ea typeface="黑体" panose="02010609060101010101" pitchFamily="49" charset="-122"/>
              </a:rPr>
              <a:t>6</a:t>
            </a:r>
            <a:endParaRPr lang="zh-CN" altLang="en-US" sz="2800" dirty="0">
              <a:latin typeface="黑体" panose="02010609060101010101" pitchFamily="49" charset="-122"/>
              <a:ea typeface="黑体" panose="02010609060101010101" pitchFamily="49" charset="-122"/>
            </a:endParaRPr>
          </a:p>
        </p:txBody>
      </p:sp>
      <p:grpSp>
        <p:nvGrpSpPr>
          <p:cNvPr id="45" name="Group 17"/>
          <p:cNvGrpSpPr/>
          <p:nvPr/>
        </p:nvGrpSpPr>
        <p:grpSpPr>
          <a:xfrm>
            <a:off x="0" y="5786454"/>
            <a:ext cx="2449512" cy="468313"/>
            <a:chOff x="0" y="0"/>
            <a:chExt cx="1079" cy="215"/>
          </a:xfrm>
          <a:solidFill>
            <a:schemeClr val="tx2">
              <a:lumMod val="60000"/>
              <a:lumOff val="40000"/>
            </a:schemeClr>
          </a:solidFill>
          <a:effectLst>
            <a:outerShdw blurRad="50800" dist="50800" dir="5400000" algn="ctr" rotWithShape="0">
              <a:schemeClr val="tx2">
                <a:lumMod val="60000"/>
                <a:lumOff val="40000"/>
              </a:schemeClr>
            </a:outerShdw>
          </a:effectLst>
        </p:grpSpPr>
        <p:pic>
          <p:nvPicPr>
            <p:cNvPr id="46" name="TextBox 29"/>
            <p:cNvPicPr/>
            <p:nvPr/>
          </p:nvPicPr>
          <p:blipFill>
            <a:blip r:embed="rId2" cstate="print"/>
            <a:stretch>
              <a:fillRect/>
            </a:stretch>
          </p:blipFill>
          <p:spPr>
            <a:xfrm>
              <a:off x="0" y="0"/>
              <a:ext cx="1079" cy="215"/>
            </a:xfrm>
            <a:prstGeom prst="rect">
              <a:avLst/>
            </a:prstGeom>
            <a:noFill/>
            <a:ln w="9525">
              <a:solidFill>
                <a:schemeClr val="tx2">
                  <a:lumMod val="60000"/>
                  <a:lumOff val="40000"/>
                </a:schemeClr>
              </a:solidFill>
            </a:ln>
          </p:spPr>
        </p:pic>
        <p:sp>
          <p:nvSpPr>
            <p:cNvPr id="47" name="Text Box 19"/>
            <p:cNvSpPr txBox="1"/>
            <p:nvPr/>
          </p:nvSpPr>
          <p:spPr>
            <a:xfrm>
              <a:off x="1" y="2"/>
              <a:ext cx="1078" cy="170"/>
            </a:xfrm>
            <a:prstGeom prst="rect">
              <a:avLst/>
            </a:prstGeom>
            <a:grpFill/>
            <a:ln w="9525">
              <a:solidFill>
                <a:schemeClr val="tx2">
                  <a:lumMod val="60000"/>
                  <a:lumOff val="40000"/>
                </a:schemeClr>
              </a:solidFill>
            </a:ln>
            <a:effectLst>
              <a:outerShdw blurRad="50800" dist="50800" dir="5400000" algn="ctr" rotWithShape="0">
                <a:schemeClr val="bg1"/>
              </a:outerShdw>
            </a:effectLst>
          </p:spPr>
          <p:txBody>
            <a:bodyPr>
              <a:spAutoFit/>
            </a:bodyPr>
            <a:lstStyle/>
            <a:p>
              <a:pPr algn="ctr"/>
              <a:r>
                <a:rPr lang="zh-CN" altLang="en-US" b="1" dirty="0">
                  <a:latin typeface="微软雅黑" panose="020B0503020204020204" pitchFamily="34" charset="-122"/>
                  <a:ea typeface="微软雅黑" panose="020B0503020204020204" pitchFamily="34" charset="-122"/>
                </a:rPr>
                <a:t>确定方案，落实任务</a:t>
              </a:r>
            </a:p>
          </p:txBody>
        </p:sp>
      </p:grpSp>
      <p:grpSp>
        <p:nvGrpSpPr>
          <p:cNvPr id="48" name="Group 17"/>
          <p:cNvGrpSpPr/>
          <p:nvPr/>
        </p:nvGrpSpPr>
        <p:grpSpPr>
          <a:xfrm>
            <a:off x="2714612" y="5786454"/>
            <a:ext cx="2449512" cy="468313"/>
            <a:chOff x="0" y="0"/>
            <a:chExt cx="1079" cy="215"/>
          </a:xfrm>
          <a:solidFill>
            <a:schemeClr val="tx2">
              <a:lumMod val="60000"/>
              <a:lumOff val="40000"/>
            </a:schemeClr>
          </a:solidFill>
          <a:effectLst>
            <a:outerShdw blurRad="50800" dist="50800" dir="5400000" algn="ctr" rotWithShape="0">
              <a:schemeClr val="tx2">
                <a:lumMod val="60000"/>
                <a:lumOff val="40000"/>
              </a:schemeClr>
            </a:outerShdw>
          </a:effectLst>
        </p:grpSpPr>
        <p:pic>
          <p:nvPicPr>
            <p:cNvPr id="49" name="TextBox 29"/>
            <p:cNvPicPr/>
            <p:nvPr/>
          </p:nvPicPr>
          <p:blipFill>
            <a:blip r:embed="rId2" cstate="print"/>
            <a:stretch>
              <a:fillRect/>
            </a:stretch>
          </p:blipFill>
          <p:spPr>
            <a:xfrm>
              <a:off x="0" y="0"/>
              <a:ext cx="1079" cy="215"/>
            </a:xfrm>
            <a:prstGeom prst="rect">
              <a:avLst/>
            </a:prstGeom>
            <a:grpFill/>
            <a:ln w="9525">
              <a:solidFill>
                <a:schemeClr val="tx2">
                  <a:lumMod val="60000"/>
                  <a:lumOff val="40000"/>
                </a:schemeClr>
              </a:solidFill>
            </a:ln>
          </p:spPr>
        </p:pic>
        <p:sp>
          <p:nvSpPr>
            <p:cNvPr id="50" name="Text Box 19"/>
            <p:cNvSpPr txBox="1"/>
            <p:nvPr/>
          </p:nvSpPr>
          <p:spPr>
            <a:xfrm>
              <a:off x="1" y="2"/>
              <a:ext cx="1078" cy="170"/>
            </a:xfrm>
            <a:prstGeom prst="rect">
              <a:avLst/>
            </a:prstGeom>
            <a:grpFill/>
            <a:ln w="9525">
              <a:solidFill>
                <a:schemeClr val="tx2">
                  <a:lumMod val="60000"/>
                  <a:lumOff val="40000"/>
                </a:schemeClr>
              </a:solidFill>
            </a:ln>
            <a:effectLst>
              <a:outerShdw blurRad="50800" dist="50800" dir="5400000" algn="ctr" rotWithShape="0">
                <a:schemeClr val="bg1"/>
              </a:outerShdw>
            </a:effectLst>
          </p:spPr>
          <p:txBody>
            <a:bodyPr>
              <a:spAutoFit/>
            </a:bodyPr>
            <a:lstStyle/>
            <a:p>
              <a:pPr algn="ctr"/>
              <a:r>
                <a:rPr lang="zh-CN" altLang="en-US" b="1" dirty="0">
                  <a:latin typeface="微软雅黑" panose="020B0503020204020204" pitchFamily="34" charset="-122"/>
                  <a:ea typeface="微软雅黑" panose="020B0503020204020204" pitchFamily="34" charset="-122"/>
                </a:rPr>
                <a:t>消耗量定额初稿确定</a:t>
              </a:r>
            </a:p>
          </p:txBody>
        </p:sp>
      </p:grpSp>
      <p:grpSp>
        <p:nvGrpSpPr>
          <p:cNvPr id="54" name="Group 17"/>
          <p:cNvGrpSpPr/>
          <p:nvPr/>
        </p:nvGrpSpPr>
        <p:grpSpPr>
          <a:xfrm>
            <a:off x="4143372" y="4214818"/>
            <a:ext cx="2449512" cy="468313"/>
            <a:chOff x="0" y="0"/>
            <a:chExt cx="1079" cy="215"/>
          </a:xfrm>
          <a:solidFill>
            <a:schemeClr val="tx2">
              <a:lumMod val="60000"/>
              <a:lumOff val="40000"/>
            </a:schemeClr>
          </a:solidFill>
          <a:effectLst>
            <a:outerShdw blurRad="50800" dist="50800" dir="5400000" algn="ctr" rotWithShape="0">
              <a:schemeClr val="tx2">
                <a:lumMod val="60000"/>
                <a:lumOff val="40000"/>
              </a:schemeClr>
            </a:outerShdw>
          </a:effectLst>
        </p:grpSpPr>
        <p:pic>
          <p:nvPicPr>
            <p:cNvPr id="55" name="TextBox 29"/>
            <p:cNvPicPr/>
            <p:nvPr/>
          </p:nvPicPr>
          <p:blipFill>
            <a:blip r:embed="rId2" cstate="print"/>
            <a:stretch>
              <a:fillRect/>
            </a:stretch>
          </p:blipFill>
          <p:spPr>
            <a:xfrm>
              <a:off x="0" y="0"/>
              <a:ext cx="1079" cy="215"/>
            </a:xfrm>
            <a:prstGeom prst="rect">
              <a:avLst/>
            </a:prstGeom>
            <a:grpFill/>
            <a:ln w="9525">
              <a:solidFill>
                <a:schemeClr val="tx2">
                  <a:lumMod val="60000"/>
                  <a:lumOff val="40000"/>
                </a:schemeClr>
              </a:solidFill>
            </a:ln>
          </p:spPr>
        </p:pic>
        <p:sp>
          <p:nvSpPr>
            <p:cNvPr id="56" name="Text Box 19"/>
            <p:cNvSpPr txBox="1"/>
            <p:nvPr/>
          </p:nvSpPr>
          <p:spPr>
            <a:xfrm>
              <a:off x="1" y="2"/>
              <a:ext cx="1078" cy="184"/>
            </a:xfrm>
            <a:prstGeom prst="rect">
              <a:avLst/>
            </a:prstGeom>
            <a:grpFill/>
            <a:ln w="9525">
              <a:solidFill>
                <a:schemeClr val="tx2">
                  <a:lumMod val="60000"/>
                  <a:lumOff val="40000"/>
                </a:schemeClr>
              </a:solidFill>
            </a:ln>
            <a:effectLst>
              <a:outerShdw blurRad="50800" dist="50800" dir="5400000" algn="ctr" rotWithShape="0">
                <a:schemeClr val="bg1"/>
              </a:outerShdw>
            </a:effectLst>
          </p:spPr>
          <p:txBody>
            <a:bodyPr>
              <a:spAutoFit/>
            </a:bodyPr>
            <a:lstStyle/>
            <a:p>
              <a:pPr algn="ctr"/>
              <a:r>
                <a:rPr lang="zh-CN" altLang="en-US" sz="2000" b="1" dirty="0">
                  <a:latin typeface="微软雅黑" panose="020B0503020204020204" pitchFamily="34" charset="-122"/>
                  <a:ea typeface="微软雅黑" panose="020B0503020204020204" pitchFamily="34" charset="-122"/>
                </a:rPr>
                <a:t>全省征求意见</a:t>
              </a:r>
            </a:p>
          </p:txBody>
        </p:sp>
      </p:grpSp>
      <p:grpSp>
        <p:nvGrpSpPr>
          <p:cNvPr id="57" name="Group 17"/>
          <p:cNvGrpSpPr/>
          <p:nvPr/>
        </p:nvGrpSpPr>
        <p:grpSpPr>
          <a:xfrm>
            <a:off x="5715008" y="5786454"/>
            <a:ext cx="2449512" cy="468313"/>
            <a:chOff x="0" y="0"/>
            <a:chExt cx="1079" cy="215"/>
          </a:xfrm>
          <a:solidFill>
            <a:schemeClr val="tx2">
              <a:lumMod val="60000"/>
              <a:lumOff val="40000"/>
            </a:schemeClr>
          </a:solidFill>
          <a:effectLst>
            <a:outerShdw blurRad="50800" dist="50800" dir="5400000" algn="ctr" rotWithShape="0">
              <a:schemeClr val="tx2">
                <a:lumMod val="60000"/>
                <a:lumOff val="40000"/>
              </a:schemeClr>
            </a:outerShdw>
          </a:effectLst>
        </p:grpSpPr>
        <p:pic>
          <p:nvPicPr>
            <p:cNvPr id="58" name="TextBox 29"/>
            <p:cNvPicPr/>
            <p:nvPr/>
          </p:nvPicPr>
          <p:blipFill>
            <a:blip r:embed="rId2" cstate="print"/>
            <a:stretch>
              <a:fillRect/>
            </a:stretch>
          </p:blipFill>
          <p:spPr>
            <a:xfrm>
              <a:off x="0" y="0"/>
              <a:ext cx="1079" cy="215"/>
            </a:xfrm>
            <a:prstGeom prst="rect">
              <a:avLst/>
            </a:prstGeom>
            <a:grpFill/>
            <a:ln w="9525">
              <a:solidFill>
                <a:schemeClr val="tx2">
                  <a:lumMod val="60000"/>
                  <a:lumOff val="40000"/>
                </a:schemeClr>
              </a:solidFill>
            </a:ln>
          </p:spPr>
        </p:pic>
        <p:sp>
          <p:nvSpPr>
            <p:cNvPr id="59" name="Text Box 19"/>
            <p:cNvSpPr txBox="1"/>
            <p:nvPr/>
          </p:nvSpPr>
          <p:spPr>
            <a:xfrm>
              <a:off x="1" y="2"/>
              <a:ext cx="1078" cy="184"/>
            </a:xfrm>
            <a:prstGeom prst="rect">
              <a:avLst/>
            </a:prstGeom>
            <a:grpFill/>
            <a:ln w="9525">
              <a:solidFill>
                <a:schemeClr val="tx2">
                  <a:lumMod val="60000"/>
                  <a:lumOff val="40000"/>
                </a:schemeClr>
              </a:solidFill>
            </a:ln>
            <a:effectLst>
              <a:outerShdw blurRad="50800" dist="50800" dir="5400000" algn="ctr" rotWithShape="0">
                <a:schemeClr val="bg1"/>
              </a:outerShdw>
            </a:effectLst>
          </p:spPr>
          <p:txBody>
            <a:bodyPr>
              <a:spAutoFit/>
            </a:bodyPr>
            <a:lstStyle/>
            <a:p>
              <a:pPr algn="ctr"/>
              <a:r>
                <a:rPr lang="zh-CN" altLang="en-US" sz="2000" b="1" dirty="0">
                  <a:latin typeface="微软雅黑" panose="020B0503020204020204" pitchFamily="34" charset="-122"/>
                  <a:ea typeface="微软雅黑" panose="020B0503020204020204" pitchFamily="34" charset="-122"/>
                </a:rPr>
                <a:t>完成送审稿</a:t>
              </a:r>
            </a:p>
          </p:txBody>
        </p:sp>
      </p:grpSp>
      <p:grpSp>
        <p:nvGrpSpPr>
          <p:cNvPr id="60" name="Group 17"/>
          <p:cNvGrpSpPr/>
          <p:nvPr/>
        </p:nvGrpSpPr>
        <p:grpSpPr>
          <a:xfrm>
            <a:off x="6715140" y="4214818"/>
            <a:ext cx="2235230" cy="468313"/>
            <a:chOff x="0" y="0"/>
            <a:chExt cx="1079" cy="215"/>
          </a:xfrm>
          <a:solidFill>
            <a:schemeClr val="tx2">
              <a:lumMod val="60000"/>
              <a:lumOff val="40000"/>
            </a:schemeClr>
          </a:solidFill>
          <a:effectLst>
            <a:outerShdw blurRad="50800" dist="50800" dir="5400000" algn="ctr" rotWithShape="0">
              <a:schemeClr val="tx2">
                <a:lumMod val="60000"/>
                <a:lumOff val="40000"/>
              </a:schemeClr>
            </a:outerShdw>
          </a:effectLst>
        </p:grpSpPr>
        <p:pic>
          <p:nvPicPr>
            <p:cNvPr id="61" name="TextBox 29"/>
            <p:cNvPicPr/>
            <p:nvPr/>
          </p:nvPicPr>
          <p:blipFill>
            <a:blip r:embed="rId2" cstate="print"/>
            <a:stretch>
              <a:fillRect/>
            </a:stretch>
          </p:blipFill>
          <p:spPr>
            <a:xfrm>
              <a:off x="0" y="0"/>
              <a:ext cx="1079" cy="215"/>
            </a:xfrm>
            <a:prstGeom prst="rect">
              <a:avLst/>
            </a:prstGeom>
            <a:grpFill/>
            <a:ln w="9525">
              <a:solidFill>
                <a:schemeClr val="tx2">
                  <a:lumMod val="60000"/>
                  <a:lumOff val="40000"/>
                </a:schemeClr>
              </a:solidFill>
            </a:ln>
          </p:spPr>
        </p:pic>
        <p:sp>
          <p:nvSpPr>
            <p:cNvPr id="62" name="Text Box 19"/>
            <p:cNvSpPr txBox="1"/>
            <p:nvPr/>
          </p:nvSpPr>
          <p:spPr>
            <a:xfrm>
              <a:off x="1" y="2"/>
              <a:ext cx="1078" cy="184"/>
            </a:xfrm>
            <a:prstGeom prst="rect">
              <a:avLst/>
            </a:prstGeom>
            <a:grpFill/>
            <a:ln w="9525">
              <a:solidFill>
                <a:schemeClr val="tx2">
                  <a:lumMod val="60000"/>
                  <a:lumOff val="40000"/>
                </a:schemeClr>
              </a:solidFill>
            </a:ln>
            <a:effectLst>
              <a:outerShdw blurRad="50800" dist="50800" dir="5400000" algn="ctr" rotWithShape="0">
                <a:schemeClr val="bg1"/>
              </a:outerShdw>
            </a:effectLst>
          </p:spPr>
          <p:txBody>
            <a:bodyPr>
              <a:spAutoFit/>
            </a:bodyPr>
            <a:lstStyle/>
            <a:p>
              <a:pPr algn="ctr"/>
              <a:r>
                <a:rPr lang="zh-CN" altLang="en-US" sz="2000" b="1" dirty="0">
                  <a:latin typeface="微软雅黑" panose="020B0503020204020204" pitchFamily="34" charset="-122"/>
                  <a:ea typeface="微软雅黑" panose="020B0503020204020204" pitchFamily="34" charset="-122"/>
                </a:rPr>
                <a:t>形成报批稿</a:t>
              </a:r>
            </a:p>
          </p:txBody>
        </p:sp>
      </p:grpSp>
      <p:sp>
        <p:nvSpPr>
          <p:cNvPr id="63" name="Rectangle 2"/>
          <p:cNvSpPr txBox="1">
            <a:spLocks noChangeArrowheads="1"/>
          </p:cNvSpPr>
          <p:nvPr/>
        </p:nvSpPr>
        <p:spPr>
          <a:xfrm>
            <a:off x="357158" y="928670"/>
            <a:ext cx="4643470" cy="882634"/>
          </a:xfrm>
          <a:prstGeom prst="rect">
            <a:avLst/>
          </a:prstGeom>
          <a:noFill/>
          <a:ln w="9525">
            <a:noFill/>
          </a:ln>
        </p:spPr>
        <p:txBody>
          <a:bodyPr anchor="ctr"/>
          <a:lstStyle/>
          <a:p>
            <a:pPr marL="0" marR="0" lvl="0" indent="0" algn="ctr" defTabSz="914400" rtl="0" eaLnBrk="0" fontAlgn="base" latinLnBrk="0" hangingPunct="0">
              <a:lnSpc>
                <a:spcPct val="100000"/>
              </a:lnSpc>
              <a:spcBef>
                <a:spcPct val="0"/>
              </a:spcBef>
              <a:spcAft>
                <a:spcPct val="0"/>
              </a:spcAft>
              <a:buClr>
                <a:srgbClr val="00B050"/>
              </a:buClr>
              <a:buSzTx/>
              <a:buFont typeface="Wingdings" pitchFamily="2" charset="2"/>
              <a:buChar char="n"/>
              <a:tabLst/>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一</a:t>
            </a:r>
            <a:r>
              <a:rPr kumimoji="0" lang="en-US" altLang="zh-CN" sz="3200" b="1" i="0" u="none" strike="noStrike" kern="0" cap="none" spc="0" normalizeH="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noProof="0" dirty="0">
                <a:ln>
                  <a:noFill/>
                </a:ln>
                <a:solidFill>
                  <a:srgbClr val="0000FF"/>
                </a:solidFill>
                <a:effectLst/>
                <a:uLnTx/>
                <a:uFillTx/>
                <a:latin typeface="宋体" pitchFamily="2" charset="-122"/>
                <a:ea typeface="方正楷体_GBK" pitchFamily="1" charset="-122"/>
                <a:cs typeface="+mj-cs"/>
                <a:sym typeface="方正粗圆简体" charset="-122"/>
              </a:rPr>
              <a:t>编制概况</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png"/>
          <p:cNvPicPr>
            <a:picLocks noChangeAspect="1"/>
          </p:cNvPicPr>
          <p:nvPr/>
        </p:nvPicPr>
        <p:blipFill>
          <a:blip r:embed="rId2" cstate="print"/>
          <a:stretch>
            <a:fillRect/>
          </a:stretch>
        </p:blipFill>
        <p:spPr>
          <a:xfrm>
            <a:off x="0" y="16792"/>
            <a:ext cx="9144000" cy="6824415"/>
          </a:xfrm>
          <a:prstGeom prst="rect">
            <a:avLst/>
          </a:prstGeom>
        </p:spPr>
      </p:pic>
      <p:sp>
        <p:nvSpPr>
          <p:cNvPr id="2050" name="Rectangle 2"/>
          <p:cNvSpPr txBox="1">
            <a:spLocks noChangeArrowheads="1"/>
          </p:cNvSpPr>
          <p:nvPr/>
        </p:nvSpPr>
        <p:spPr bwMode="auto">
          <a:xfrm>
            <a:off x="0" y="908050"/>
            <a:ext cx="6215063" cy="882650"/>
          </a:xfrm>
          <a:prstGeom prst="rect">
            <a:avLst/>
          </a:prstGeom>
          <a:noFill/>
          <a:ln w="9525">
            <a:noFill/>
            <a:miter lim="800000"/>
            <a:headEnd/>
            <a:tailEnd/>
          </a:ln>
        </p:spPr>
        <p:txBody>
          <a:bodyPr anchor="ctr"/>
          <a:lstStyle/>
          <a:p>
            <a:pPr algn="ctr" eaLnBrk="0" hangingPunct="0">
              <a:buClr>
                <a:srgbClr val="00B050"/>
              </a:buClr>
            </a:pPr>
            <a:r>
              <a:rPr lang="zh-CN" altLang="en-US" sz="2800" b="1" dirty="0">
                <a:solidFill>
                  <a:prstClr val="black"/>
                </a:solidFill>
                <a:ea typeface="宋体" charset="-122"/>
              </a:rPr>
              <a:t>定额直接费总体水平分析</a:t>
            </a:r>
            <a:endParaRPr lang="en-US" altLang="zh-CN" sz="2800" b="1" dirty="0">
              <a:solidFill>
                <a:prstClr val="black"/>
              </a:solidFill>
              <a:ea typeface="宋体" charset="-122"/>
            </a:endParaRPr>
          </a:p>
        </p:txBody>
      </p:sp>
      <p:sp>
        <p:nvSpPr>
          <p:cNvPr id="5" name="TextBox 4"/>
          <p:cNvSpPr txBox="1"/>
          <p:nvPr/>
        </p:nvSpPr>
        <p:spPr>
          <a:xfrm>
            <a:off x="251520" y="1916832"/>
            <a:ext cx="8642350" cy="4098925"/>
          </a:xfrm>
          <a:prstGeom prst="rect">
            <a:avLst/>
          </a:prstGeom>
          <a:noFill/>
        </p:spPr>
        <p:txBody>
          <a:bodyPr>
            <a:spAutoFit/>
          </a:bodyPr>
          <a:lstStyle/>
          <a:p>
            <a:pPr indent="542925" fontAlgn="auto">
              <a:lnSpc>
                <a:spcPct val="150000"/>
              </a:lnSpc>
              <a:spcBef>
                <a:spcPts val="0"/>
              </a:spcBef>
              <a:spcAft>
                <a:spcPts val="0"/>
              </a:spcAft>
              <a:defRPr/>
            </a:pPr>
            <a:r>
              <a:rPr lang="zh-CN" altLang="en-US" sz="2400" b="1" dirty="0">
                <a:solidFill>
                  <a:prstClr val="black"/>
                </a:solidFill>
                <a:latin typeface="Calibri"/>
                <a:ea typeface="宋体"/>
              </a:rPr>
              <a:t>新定额直接费总水平</a:t>
            </a:r>
            <a:r>
              <a:rPr lang="zh-CN" altLang="en-US" sz="2400" b="1" dirty="0">
                <a:solidFill>
                  <a:prstClr val="black"/>
                </a:solidFill>
                <a:latin typeface="Times New Roman" pitchFamily="18" charset="0"/>
                <a:ea typeface="宋体"/>
                <a:cs typeface="Times New Roman" pitchFamily="18" charset="0"/>
              </a:rPr>
              <a:t>较现行定额平均提高了</a:t>
            </a:r>
            <a:r>
              <a:rPr lang="en-US" altLang="zh-CN" sz="2400" b="1" dirty="0">
                <a:solidFill>
                  <a:prstClr val="black"/>
                </a:solidFill>
                <a:latin typeface="Times New Roman" pitchFamily="18" charset="0"/>
                <a:ea typeface="宋体"/>
                <a:cs typeface="Times New Roman" pitchFamily="18" charset="0"/>
              </a:rPr>
              <a:t>18.99%</a:t>
            </a:r>
            <a:r>
              <a:rPr lang="zh-CN" altLang="en-US" sz="2400" b="1" dirty="0">
                <a:solidFill>
                  <a:prstClr val="black"/>
                </a:solidFill>
                <a:latin typeface="Times New Roman" pitchFamily="18" charset="0"/>
                <a:ea typeface="宋体"/>
                <a:cs typeface="Times New Roman" pitchFamily="18" charset="0"/>
              </a:rPr>
              <a:t>，如果仅从人工水平看，人工水平综合提高了</a:t>
            </a:r>
            <a:r>
              <a:rPr lang="en-US" altLang="zh-CN" sz="2400" b="1" dirty="0">
                <a:solidFill>
                  <a:prstClr val="black"/>
                </a:solidFill>
                <a:latin typeface="Times New Roman" pitchFamily="18" charset="0"/>
                <a:ea typeface="宋体"/>
                <a:cs typeface="Times New Roman" pitchFamily="18" charset="0"/>
              </a:rPr>
              <a:t>38.14%</a:t>
            </a:r>
            <a:r>
              <a:rPr lang="zh-CN" altLang="en-US" sz="2400" b="1" dirty="0">
                <a:solidFill>
                  <a:prstClr val="black"/>
                </a:solidFill>
                <a:latin typeface="Times New Roman" pitchFamily="18" charset="0"/>
                <a:ea typeface="宋体"/>
                <a:cs typeface="Times New Roman" pitchFamily="18" charset="0"/>
              </a:rPr>
              <a:t>。</a:t>
            </a:r>
            <a:endParaRPr lang="en-US" altLang="zh-CN" sz="2400" b="1" dirty="0">
              <a:solidFill>
                <a:prstClr val="black"/>
              </a:solidFill>
              <a:latin typeface="Times New Roman" pitchFamily="18" charset="0"/>
              <a:ea typeface="宋体"/>
              <a:cs typeface="Times New Roman" pitchFamily="18" charset="0"/>
            </a:endParaRPr>
          </a:p>
          <a:p>
            <a:pPr fontAlgn="auto">
              <a:lnSpc>
                <a:spcPct val="150000"/>
              </a:lnSpc>
              <a:spcBef>
                <a:spcPts val="1200"/>
              </a:spcBef>
              <a:spcAft>
                <a:spcPts val="0"/>
              </a:spcAft>
              <a:defRPr/>
            </a:pPr>
            <a:r>
              <a:rPr lang="zh-CN" altLang="en-US" sz="2400" b="1" dirty="0">
                <a:solidFill>
                  <a:prstClr val="black"/>
                </a:solidFill>
                <a:latin typeface="Times New Roman" pitchFamily="18" charset="0"/>
                <a:ea typeface="宋体"/>
                <a:cs typeface="Times New Roman" pitchFamily="18" charset="0"/>
              </a:rPr>
              <a:t>定额水平提高的主要原因有：</a:t>
            </a:r>
            <a:endParaRPr lang="en-US" altLang="zh-CN" sz="2400" b="1" dirty="0">
              <a:solidFill>
                <a:prstClr val="black"/>
              </a:solidFill>
              <a:latin typeface="Times New Roman" pitchFamily="18" charset="0"/>
              <a:ea typeface="宋体"/>
              <a:cs typeface="Times New Roman" pitchFamily="18" charset="0"/>
            </a:endParaRPr>
          </a:p>
          <a:p>
            <a:pPr indent="630238" fontAlgn="auto">
              <a:lnSpc>
                <a:spcPct val="150000"/>
              </a:lnSpc>
              <a:spcBef>
                <a:spcPts val="0"/>
              </a:spcBef>
              <a:spcAft>
                <a:spcPts val="0"/>
              </a:spcAft>
              <a:defRPr/>
            </a:pPr>
            <a:r>
              <a:rPr lang="zh-CN" altLang="en-US" sz="2400" b="1" dirty="0">
                <a:solidFill>
                  <a:prstClr val="black"/>
                </a:solidFill>
                <a:latin typeface="Times New Roman" pitchFamily="18" charset="0"/>
                <a:ea typeface="宋体"/>
                <a:cs typeface="Times New Roman" pitchFamily="18" charset="0"/>
              </a:rPr>
              <a:t>（</a:t>
            </a:r>
            <a:r>
              <a:rPr lang="en-US" altLang="zh-CN" sz="2400" b="1" dirty="0">
                <a:solidFill>
                  <a:prstClr val="black"/>
                </a:solidFill>
                <a:latin typeface="Times New Roman" pitchFamily="18" charset="0"/>
                <a:ea typeface="宋体"/>
                <a:cs typeface="Times New Roman" pitchFamily="18" charset="0"/>
              </a:rPr>
              <a:t>1</a:t>
            </a:r>
            <a:r>
              <a:rPr lang="zh-CN" altLang="en-US" sz="2400" b="1" dirty="0">
                <a:solidFill>
                  <a:prstClr val="black"/>
                </a:solidFill>
                <a:latin typeface="Times New Roman" pitchFamily="18" charset="0"/>
                <a:ea typeface="宋体"/>
                <a:cs typeface="Times New Roman" pitchFamily="18" charset="0"/>
              </a:rPr>
              <a:t>）人工消耗量大幅度减少，主要原因是深入实际调查，采取科学计算分析方法（统计分析法、借鉴法、现场实测法），对人工消耗量进行调整。其次人工幅度差由现行定额的</a:t>
            </a:r>
            <a:r>
              <a:rPr lang="en-US" altLang="zh-CN" sz="2400" b="1" dirty="0">
                <a:solidFill>
                  <a:prstClr val="black"/>
                </a:solidFill>
                <a:latin typeface="Times New Roman" pitchFamily="18" charset="0"/>
                <a:ea typeface="宋体"/>
                <a:cs typeface="Times New Roman" pitchFamily="18" charset="0"/>
              </a:rPr>
              <a:t>10%</a:t>
            </a:r>
            <a:r>
              <a:rPr lang="zh-CN" altLang="en-US" sz="2400" b="1" dirty="0">
                <a:solidFill>
                  <a:prstClr val="black"/>
                </a:solidFill>
                <a:latin typeface="Times New Roman" pitchFamily="18" charset="0"/>
                <a:ea typeface="宋体"/>
                <a:cs typeface="Times New Roman" pitchFamily="18" charset="0"/>
              </a:rPr>
              <a:t>降低为</a:t>
            </a:r>
            <a:r>
              <a:rPr lang="en-US" altLang="zh-CN" sz="2400" b="1" dirty="0">
                <a:solidFill>
                  <a:prstClr val="black"/>
                </a:solidFill>
                <a:latin typeface="Times New Roman" pitchFamily="18" charset="0"/>
                <a:ea typeface="宋体"/>
                <a:cs typeface="Times New Roman" pitchFamily="18" charset="0"/>
              </a:rPr>
              <a:t>5%</a:t>
            </a:r>
            <a:r>
              <a:rPr lang="zh-CN" altLang="en-US" sz="2400" b="1" dirty="0">
                <a:solidFill>
                  <a:prstClr val="black"/>
                </a:solidFill>
                <a:latin typeface="Times New Roman" pitchFamily="18" charset="0"/>
                <a:ea typeface="宋体"/>
                <a:cs typeface="Times New Roman" pitchFamily="18" charset="0"/>
              </a:rPr>
              <a:t>。</a:t>
            </a:r>
            <a:endParaRPr lang="en-US" altLang="zh-CN" sz="2400" b="1" dirty="0">
              <a:solidFill>
                <a:prstClr val="black"/>
              </a:solidFill>
              <a:latin typeface="Times New Roman" pitchFamily="18" charset="0"/>
              <a:ea typeface="宋体"/>
              <a:cs typeface="Times New Roman"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png"/>
          <p:cNvPicPr>
            <a:picLocks noChangeAspect="1"/>
          </p:cNvPicPr>
          <p:nvPr/>
        </p:nvPicPr>
        <p:blipFill>
          <a:blip r:embed="rId2" cstate="print"/>
          <a:stretch>
            <a:fillRect/>
          </a:stretch>
        </p:blipFill>
        <p:spPr>
          <a:xfrm>
            <a:off x="0" y="16792"/>
            <a:ext cx="9144000" cy="6824415"/>
          </a:xfrm>
          <a:prstGeom prst="rect">
            <a:avLst/>
          </a:prstGeom>
        </p:spPr>
      </p:pic>
      <p:sp>
        <p:nvSpPr>
          <p:cNvPr id="3074" name="Rectangle 2"/>
          <p:cNvSpPr txBox="1">
            <a:spLocks noChangeArrowheads="1"/>
          </p:cNvSpPr>
          <p:nvPr/>
        </p:nvSpPr>
        <p:spPr bwMode="auto">
          <a:xfrm>
            <a:off x="0" y="836613"/>
            <a:ext cx="6215063" cy="882650"/>
          </a:xfrm>
          <a:prstGeom prst="rect">
            <a:avLst/>
          </a:prstGeom>
          <a:noFill/>
          <a:ln w="9525">
            <a:noFill/>
            <a:miter lim="800000"/>
            <a:headEnd/>
            <a:tailEnd/>
          </a:ln>
        </p:spPr>
        <p:txBody>
          <a:bodyPr anchor="ctr"/>
          <a:lstStyle/>
          <a:p>
            <a:pPr algn="ctr" eaLnBrk="0" hangingPunct="0">
              <a:buClr>
                <a:srgbClr val="00B050"/>
              </a:buClr>
            </a:pPr>
            <a:r>
              <a:rPr lang="zh-CN" altLang="en-US" sz="2800" b="1" dirty="0">
                <a:solidFill>
                  <a:srgbClr val="000000"/>
                </a:solidFill>
                <a:ea typeface="宋体" charset="-122"/>
              </a:rPr>
              <a:t>定额直接费总体水平分析</a:t>
            </a:r>
            <a:endParaRPr lang="en-US" altLang="zh-CN" sz="2800" b="1" dirty="0">
              <a:solidFill>
                <a:srgbClr val="000000"/>
              </a:solidFill>
              <a:ea typeface="宋体" charset="-122"/>
            </a:endParaRPr>
          </a:p>
        </p:txBody>
      </p:sp>
      <p:sp>
        <p:nvSpPr>
          <p:cNvPr id="5" name="TextBox 4"/>
          <p:cNvSpPr txBox="1"/>
          <p:nvPr/>
        </p:nvSpPr>
        <p:spPr>
          <a:xfrm>
            <a:off x="179512" y="2132856"/>
            <a:ext cx="8642350" cy="3416300"/>
          </a:xfrm>
          <a:prstGeom prst="rect">
            <a:avLst/>
          </a:prstGeom>
          <a:noFill/>
        </p:spPr>
        <p:txBody>
          <a:bodyPr>
            <a:spAutoFit/>
          </a:bodyPr>
          <a:lstStyle/>
          <a:p>
            <a:pPr indent="444500" fontAlgn="auto">
              <a:lnSpc>
                <a:spcPct val="150000"/>
              </a:lnSpc>
              <a:spcBef>
                <a:spcPts val="0"/>
              </a:spcBef>
              <a:spcAft>
                <a:spcPts val="0"/>
              </a:spcAft>
              <a:defRPr/>
            </a:pPr>
            <a:r>
              <a:rPr lang="zh-CN" altLang="en-US" sz="2400" b="1" dirty="0">
                <a:solidFill>
                  <a:srgbClr val="000000"/>
                </a:solidFill>
                <a:latin typeface="Times New Roman" pitchFamily="18" charset="0"/>
                <a:ea typeface="宋体"/>
                <a:cs typeface="Times New Roman" pitchFamily="18" charset="0"/>
              </a:rPr>
              <a:t>（</a:t>
            </a:r>
            <a:r>
              <a:rPr lang="en-US" altLang="zh-CN" sz="2400" b="1" dirty="0">
                <a:solidFill>
                  <a:srgbClr val="000000"/>
                </a:solidFill>
                <a:latin typeface="Times New Roman" pitchFamily="18" charset="0"/>
                <a:ea typeface="宋体"/>
                <a:cs typeface="Times New Roman" pitchFamily="18" charset="0"/>
              </a:rPr>
              <a:t>2</a:t>
            </a:r>
            <a:r>
              <a:rPr lang="zh-CN" altLang="en-US" sz="2400" b="1" dirty="0">
                <a:solidFill>
                  <a:srgbClr val="000000"/>
                </a:solidFill>
                <a:latin typeface="Times New Roman" pitchFamily="18" charset="0"/>
                <a:ea typeface="宋体"/>
                <a:cs typeface="Times New Roman" pitchFamily="18" charset="0"/>
              </a:rPr>
              <a:t>）机械消耗量的减少，主要原因是机械幅度差降低。其次新定额机械选型有所变化，机械化程度提高，机械台班产量提高。</a:t>
            </a:r>
            <a:endParaRPr lang="en-US" altLang="zh-CN" sz="2400" b="1" dirty="0">
              <a:solidFill>
                <a:srgbClr val="000000"/>
              </a:solidFill>
              <a:latin typeface="Times New Roman" pitchFamily="18" charset="0"/>
              <a:ea typeface="宋体"/>
              <a:cs typeface="Times New Roman" pitchFamily="18" charset="0"/>
            </a:endParaRPr>
          </a:p>
          <a:p>
            <a:pPr indent="542925" fontAlgn="auto">
              <a:lnSpc>
                <a:spcPct val="150000"/>
              </a:lnSpc>
              <a:spcBef>
                <a:spcPts val="0"/>
              </a:spcBef>
              <a:spcAft>
                <a:spcPts val="0"/>
              </a:spcAft>
              <a:defRPr/>
            </a:pPr>
            <a:r>
              <a:rPr lang="zh-CN" altLang="en-US" sz="2400" b="1" dirty="0">
                <a:solidFill>
                  <a:srgbClr val="000000"/>
                </a:solidFill>
                <a:latin typeface="Times New Roman" pitchFamily="18" charset="0"/>
                <a:ea typeface="宋体"/>
                <a:cs typeface="Times New Roman" pitchFamily="18" charset="0"/>
              </a:rPr>
              <a:t>（</a:t>
            </a:r>
            <a:r>
              <a:rPr lang="en-US" altLang="zh-CN" sz="2400" b="1" dirty="0">
                <a:solidFill>
                  <a:srgbClr val="000000"/>
                </a:solidFill>
                <a:latin typeface="Times New Roman" pitchFamily="18" charset="0"/>
                <a:ea typeface="宋体"/>
                <a:cs typeface="Times New Roman" pitchFamily="18" charset="0"/>
              </a:rPr>
              <a:t>3</a:t>
            </a:r>
            <a:r>
              <a:rPr lang="zh-CN" altLang="en-US" sz="2400" b="1" dirty="0">
                <a:solidFill>
                  <a:srgbClr val="000000"/>
                </a:solidFill>
                <a:latin typeface="Times New Roman" pitchFamily="18" charset="0"/>
                <a:ea typeface="宋体"/>
                <a:cs typeface="Times New Roman" pitchFamily="18" charset="0"/>
              </a:rPr>
              <a:t>）由于施工工艺和质量的要求，调整了现行定额不合理的施工组织。对现行定额中计算有误的项目进行了修正。</a:t>
            </a:r>
            <a:endParaRPr lang="en-US" altLang="zh-CN" sz="2400" b="1" dirty="0">
              <a:solidFill>
                <a:srgbClr val="000000"/>
              </a:solidFill>
              <a:latin typeface="Times New Roman" pitchFamily="18" charset="0"/>
              <a:ea typeface="宋体"/>
              <a:cs typeface="Times New Roman" pitchFamily="18" charset="0"/>
            </a:endParaRPr>
          </a:p>
          <a:p>
            <a:pPr fontAlgn="auto">
              <a:lnSpc>
                <a:spcPct val="150000"/>
              </a:lnSpc>
              <a:spcBef>
                <a:spcPts val="0"/>
              </a:spcBef>
              <a:spcAft>
                <a:spcPts val="0"/>
              </a:spcAft>
              <a:defRPr/>
            </a:pPr>
            <a:endParaRPr lang="zh-CN" altLang="en-US" sz="2400" b="1" dirty="0">
              <a:solidFill>
                <a:srgbClr val="000000"/>
              </a:solidFill>
              <a:latin typeface="Calibri"/>
              <a:ea typeface="宋体"/>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1350963" y="981075"/>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en-US" altLang="zh-CN" sz="2400" b="1" dirty="0">
                <a:ea typeface="宋体" pitchFamily="2" charset="-122"/>
                <a:sym typeface="方正小标宋简体" charset="-122"/>
              </a:rPr>
              <a:t>《</a:t>
            </a:r>
            <a:r>
              <a:rPr lang="zh-CN" altLang="zh-CN" sz="2400" b="1" dirty="0"/>
              <a:t>湖北省市政工程消耗量定额及全费用基价表</a:t>
            </a:r>
            <a:r>
              <a:rPr lang="en-US" altLang="zh-CN" sz="2400" b="1" dirty="0">
                <a:latin typeface="宋体" pitchFamily="2" charset="-122"/>
                <a:ea typeface="宋体" pitchFamily="2" charset="-122"/>
                <a:sym typeface="方正小标宋简体" charset="-122"/>
              </a:rPr>
              <a:t>》</a:t>
            </a:r>
            <a:endParaRPr lang="zh-CN" altLang="en-US" sz="2400" b="1" dirty="0">
              <a:latin typeface="宋体" pitchFamily="2" charset="-122"/>
              <a:ea typeface="宋体" pitchFamily="2" charset="-122"/>
              <a:sym typeface="方正小标宋简体" charset="-122"/>
            </a:endParaRPr>
          </a:p>
        </p:txBody>
      </p:sp>
      <p:sp>
        <p:nvSpPr>
          <p:cNvPr id="28674" name="Rectangle 4"/>
          <p:cNvSpPr>
            <a:spLocks noChangeArrowheads="1"/>
          </p:cNvSpPr>
          <p:nvPr/>
        </p:nvSpPr>
        <p:spPr bwMode="auto">
          <a:xfrm>
            <a:off x="4716463" y="1844675"/>
            <a:ext cx="4103687" cy="646113"/>
          </a:xfrm>
          <a:prstGeom prst="rect">
            <a:avLst/>
          </a:prstGeom>
          <a:noFill/>
          <a:ln w="9525">
            <a:noFill/>
            <a:miter lim="800000"/>
          </a:ln>
        </p:spPr>
        <p:txBody>
          <a:bodyPr>
            <a:spAutoFit/>
          </a:bodyPr>
          <a:lstStyle/>
          <a:p>
            <a:pPr eaLnBrk="0" hangingPunct="0">
              <a:buFont typeface="Arial" pitchFamily="34" charset="0"/>
              <a:buNone/>
              <a:defRPr/>
            </a:pPr>
            <a:r>
              <a:rPr lang="zh-CN" altLang="zh-CN" sz="3600" b="1" dirty="0">
                <a:solidFill>
                  <a:srgbClr val="000000"/>
                </a:solidFill>
                <a:latin typeface="宋体"/>
                <a:ea typeface="宋体"/>
                <a:sym typeface="方正小标宋简体" charset="-122"/>
              </a:rPr>
              <a:t>第</a:t>
            </a:r>
            <a:r>
              <a:rPr lang="zh-CN" altLang="en-US" sz="3600" b="1" dirty="0">
                <a:solidFill>
                  <a:srgbClr val="000000"/>
                </a:solidFill>
                <a:latin typeface="宋体"/>
                <a:ea typeface="宋体"/>
                <a:sym typeface="方正小标宋简体" charset="-122"/>
              </a:rPr>
              <a:t>二</a:t>
            </a:r>
            <a:r>
              <a:rPr lang="zh-CN" altLang="zh-CN" sz="3600" b="1" dirty="0">
                <a:solidFill>
                  <a:srgbClr val="000000"/>
                </a:solidFill>
                <a:latin typeface="宋体"/>
                <a:ea typeface="宋体"/>
                <a:sym typeface="方正小标宋简体" charset="-122"/>
              </a:rPr>
              <a:t>册</a:t>
            </a:r>
            <a:r>
              <a:rPr lang="en-US" altLang="zh-CN" sz="3600" b="1" dirty="0">
                <a:solidFill>
                  <a:srgbClr val="000000"/>
                </a:solidFill>
                <a:latin typeface="宋体"/>
                <a:ea typeface="宋体"/>
                <a:sym typeface="方正小标宋简体" charset="-122"/>
              </a:rPr>
              <a:t>  </a:t>
            </a:r>
            <a:r>
              <a:rPr lang="zh-CN" altLang="en-US" sz="3600" b="1" dirty="0">
                <a:solidFill>
                  <a:srgbClr val="000000"/>
                </a:solidFill>
                <a:latin typeface="宋体"/>
                <a:ea typeface="宋体"/>
                <a:sym typeface="方正小标宋简体" charset="-122"/>
              </a:rPr>
              <a:t>道路</a:t>
            </a:r>
            <a:r>
              <a:rPr lang="zh-CN" altLang="zh-CN" sz="3600" b="1" dirty="0">
                <a:solidFill>
                  <a:srgbClr val="000000"/>
                </a:solidFill>
                <a:latin typeface="宋体"/>
                <a:ea typeface="宋体"/>
                <a:sym typeface="方正小标宋简体" charset="-122"/>
              </a:rPr>
              <a:t>工程</a:t>
            </a:r>
          </a:p>
        </p:txBody>
      </p:sp>
      <p:sp>
        <p:nvSpPr>
          <p:cNvPr id="28675" name="Rectangle 4"/>
          <p:cNvSpPr>
            <a:spLocks noChangeArrowheads="1"/>
          </p:cNvSpPr>
          <p:nvPr/>
        </p:nvSpPr>
        <p:spPr bwMode="auto">
          <a:xfrm>
            <a:off x="5300663" y="3149600"/>
            <a:ext cx="3167062" cy="641350"/>
          </a:xfrm>
          <a:prstGeom prst="rect">
            <a:avLst/>
          </a:prstGeom>
          <a:noFill/>
          <a:ln w="9525">
            <a:noFill/>
            <a:miter lim="800000"/>
          </a:ln>
        </p:spPr>
        <p:txBody>
          <a:bodyPr>
            <a:spAutoFit/>
          </a:bodyPr>
          <a:lstStyle/>
          <a:p>
            <a:pPr eaLnBrk="0" hangingPunct="0">
              <a:buFont typeface="Arial" pitchFamily="34" charset="0"/>
              <a:buNone/>
              <a:defRPr/>
            </a:pPr>
            <a:r>
              <a:rPr lang="zh-CN" altLang="en-US" sz="3600" b="1" dirty="0">
                <a:solidFill>
                  <a:srgbClr val="000000"/>
                </a:solidFill>
                <a:latin typeface="宋体"/>
                <a:ea typeface="宋体"/>
                <a:sym typeface="方正小标宋简体" charset="-122"/>
              </a:rPr>
              <a:t>宣贯交底资料</a:t>
            </a:r>
            <a:endParaRPr lang="zh-CN" altLang="en-US" sz="2000" dirty="0">
              <a:solidFill>
                <a:srgbClr val="000000"/>
              </a:solidFill>
              <a:latin typeface="宋体"/>
              <a:ea typeface="宋体"/>
              <a:sym typeface="方正小标宋简体" charset="-122"/>
            </a:endParaRPr>
          </a:p>
        </p:txBody>
      </p:sp>
    </p:spTree>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ctrTitle"/>
          </p:nvPr>
        </p:nvSpPr>
        <p:spPr>
          <a:xfrm>
            <a:off x="900113" y="765175"/>
            <a:ext cx="7793037" cy="695325"/>
          </a:xfrm>
        </p:spPr>
        <p:txBody>
          <a:bodyPr lIns="92075" tIns="46037" rIns="92075" bIns="46037" anchor="ctr"/>
          <a:lstStyle/>
          <a:p>
            <a:pPr marL="571500" indent="-571500" eaLnBrk="1" hangingPunct="1">
              <a:buClr>
                <a:schemeClr val="folHlink"/>
              </a:buClr>
              <a:buFont typeface="Wingdings" panose="05000000000000000000" pitchFamily="2" charset="2"/>
              <a:buChar char="n"/>
              <a:defRPr/>
            </a:pPr>
            <a:r>
              <a:rPr lang="zh-CN" altLang="en-US" sz="3200" b="1" dirty="0">
                <a:latin typeface="+mj-ea"/>
              </a:rPr>
              <a:t>一、概况</a:t>
            </a:r>
            <a:endParaRPr lang="en-US" altLang="zh-CN" sz="3200" b="1" dirty="0">
              <a:latin typeface="+mj-ea"/>
            </a:endParaRPr>
          </a:p>
        </p:txBody>
      </p:sp>
      <p:sp>
        <p:nvSpPr>
          <p:cNvPr id="31746" name="Rectangle 3"/>
          <p:cNvSpPr>
            <a:spLocks noGrp="1" noChangeArrowheads="1"/>
          </p:cNvSpPr>
          <p:nvPr>
            <p:ph type="subTitle" idx="1"/>
          </p:nvPr>
        </p:nvSpPr>
        <p:spPr>
          <a:xfrm>
            <a:off x="928688" y="2000250"/>
            <a:ext cx="7559675" cy="4248150"/>
          </a:xfrm>
        </p:spPr>
        <p:txBody>
          <a:bodyPr lIns="182562" tIns="46037" rIns="182562" bIns="46037"/>
          <a:lstStyle/>
          <a:p>
            <a:pPr algn="l">
              <a:lnSpc>
                <a:spcPct val="150000"/>
              </a:lnSpc>
              <a:defRPr/>
            </a:pPr>
            <a:r>
              <a:rPr lang="en-US" altLang="zh-CN" sz="1800" b="1" dirty="0">
                <a:ea typeface="宋体" pitchFamily="2" charset="-122"/>
              </a:rPr>
              <a:t>    </a:t>
            </a:r>
            <a:r>
              <a:rPr lang="zh-CN" altLang="zh-CN" sz="2400" b="1" dirty="0">
                <a:latin typeface="+mn-ea"/>
              </a:rPr>
              <a:t>《湖北省市政工程消耗量定额及全费用基价表》（</a:t>
            </a:r>
            <a:r>
              <a:rPr lang="en-US" altLang="zh-CN" sz="2400" b="1" dirty="0">
                <a:latin typeface="+mn-ea"/>
              </a:rPr>
              <a:t>2018</a:t>
            </a:r>
            <a:r>
              <a:rPr lang="zh-CN" altLang="zh-CN" sz="2400" b="1" dirty="0">
                <a:latin typeface="+mn-ea"/>
              </a:rPr>
              <a:t>年）“道路工程”册是按照《市政工程工程量计算规范》（</a:t>
            </a:r>
            <a:r>
              <a:rPr lang="en-US" altLang="zh-CN" sz="2400" b="1" dirty="0">
                <a:latin typeface="+mn-ea"/>
              </a:rPr>
              <a:t>GB50857-2013</a:t>
            </a:r>
            <a:r>
              <a:rPr lang="zh-CN" altLang="zh-CN" sz="2400" b="1" dirty="0">
                <a:latin typeface="+mn-ea"/>
              </a:rPr>
              <a:t>）的有关要求，在《市政工程消耗量定额》（</a:t>
            </a:r>
            <a:r>
              <a:rPr lang="en-US" altLang="zh-CN" sz="2400" b="1" dirty="0">
                <a:latin typeface="+mn-ea"/>
              </a:rPr>
              <a:t>ZYA 1-31-2015</a:t>
            </a:r>
            <a:r>
              <a:rPr lang="zh-CN" altLang="zh-CN" sz="2400" b="1" dirty="0">
                <a:latin typeface="+mn-ea"/>
              </a:rPr>
              <a:t>）、《湖北省市政工程消耗量定额及统一基价表》（</a:t>
            </a:r>
            <a:r>
              <a:rPr lang="en-US" altLang="zh-CN" sz="2400" b="1" dirty="0">
                <a:latin typeface="+mn-ea"/>
              </a:rPr>
              <a:t>2008</a:t>
            </a:r>
            <a:r>
              <a:rPr lang="zh-CN" altLang="zh-CN" sz="2400" b="1" dirty="0">
                <a:latin typeface="+mn-ea"/>
              </a:rPr>
              <a:t>年）的基础上，结合本省实际情况进行修编的。本册定额包括路基处理、道路基层、道路面层、人行道及其他、交通管理设施</a:t>
            </a:r>
            <a:r>
              <a:rPr lang="zh-CN" altLang="en-US" sz="2400" b="1" dirty="0">
                <a:latin typeface="+mn-ea"/>
              </a:rPr>
              <a:t>，共</a:t>
            </a:r>
            <a:r>
              <a:rPr lang="en-US" altLang="zh-CN" sz="2400" b="1" dirty="0">
                <a:latin typeface="+mn-ea"/>
              </a:rPr>
              <a:t>289</a:t>
            </a:r>
            <a:r>
              <a:rPr lang="zh-CN" altLang="en-US" sz="2400" b="1" dirty="0">
                <a:latin typeface="+mn-ea"/>
              </a:rPr>
              <a:t>个子目</a:t>
            </a:r>
            <a:r>
              <a:rPr lang="zh-CN" altLang="zh-CN" sz="2400" b="1" dirty="0">
                <a:latin typeface="+mn-ea"/>
              </a:rPr>
              <a:t>。</a:t>
            </a:r>
          </a:p>
          <a:p>
            <a:pPr algn="l" eaLnBrk="1" hangingPunct="1">
              <a:spcAft>
                <a:spcPts val="1200"/>
              </a:spcAft>
              <a:defRPr/>
            </a:pPr>
            <a:endParaRPr lang="zh-CN" altLang="en-US" sz="1800" b="1" dirty="0">
              <a:latin typeface="方正小标宋简体" charset="-122"/>
              <a:ea typeface="方正小标宋简体" charset="-122"/>
              <a:sym typeface="方正小标宋简体" charset="-122"/>
            </a:endParaRPr>
          </a:p>
        </p:txBody>
      </p:sp>
    </p:spTree>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ctrTitle"/>
          </p:nvPr>
        </p:nvSpPr>
        <p:spPr>
          <a:xfrm>
            <a:off x="900113" y="765175"/>
            <a:ext cx="7793037" cy="695325"/>
          </a:xfrm>
        </p:spPr>
        <p:txBody>
          <a:bodyPr lIns="92075" tIns="46037" rIns="92075" bIns="46037" anchor="ctr"/>
          <a:lstStyle/>
          <a:p>
            <a:pPr marL="571500" indent="-571500" eaLnBrk="1" hangingPunct="1">
              <a:buClr>
                <a:schemeClr val="folHlink"/>
              </a:buClr>
              <a:buFont typeface="Wingdings" panose="05000000000000000000" pitchFamily="2" charset="2"/>
              <a:buChar char="n"/>
              <a:defRPr/>
            </a:pPr>
            <a:r>
              <a:rPr lang="zh-CN" altLang="en-US" sz="3200" b="1" dirty="0">
                <a:latin typeface="+mj-ea"/>
              </a:rPr>
              <a:t>二、定额内容</a:t>
            </a:r>
            <a:endParaRPr lang="en-US" altLang="zh-CN" sz="3200" b="1" dirty="0">
              <a:latin typeface="+mj-ea"/>
            </a:endParaRPr>
          </a:p>
        </p:txBody>
      </p:sp>
      <p:sp>
        <p:nvSpPr>
          <p:cNvPr id="30723" name="Rectangle 3"/>
          <p:cNvSpPr>
            <a:spLocks noGrp="1" noChangeArrowheads="1"/>
          </p:cNvSpPr>
          <p:nvPr>
            <p:ph type="subTitle" idx="1"/>
          </p:nvPr>
        </p:nvSpPr>
        <p:spPr>
          <a:xfrm>
            <a:off x="900113" y="2133600"/>
            <a:ext cx="7056437" cy="4248150"/>
          </a:xfrm>
        </p:spPr>
        <p:txBody>
          <a:bodyPr lIns="182562" tIns="46037" rIns="182562" bIns="46037"/>
          <a:lstStyle/>
          <a:p>
            <a:pPr algn="l" eaLnBrk="1" hangingPunct="1">
              <a:spcAft>
                <a:spcPts val="1200"/>
              </a:spcAft>
            </a:pPr>
            <a:r>
              <a:rPr lang="en-US" altLang="zh-CN" sz="1800" b="1"/>
              <a:t> </a:t>
            </a:r>
            <a:endParaRPr lang="zh-CN" altLang="en-US" sz="1800" b="1">
              <a:latin typeface="方正小标宋简体" charset="-122"/>
              <a:ea typeface="方正小标宋简体" charset="-122"/>
              <a:sym typeface="方正小标宋简体" charset="-122"/>
            </a:endParaRPr>
          </a:p>
        </p:txBody>
      </p:sp>
      <p:graphicFrame>
        <p:nvGraphicFramePr>
          <p:cNvPr id="6" name="表格 5"/>
          <p:cNvGraphicFramePr>
            <a:graphicFrameLocks noGrp="1"/>
          </p:cNvGraphicFramePr>
          <p:nvPr/>
        </p:nvGraphicFramePr>
        <p:xfrm>
          <a:off x="1476375" y="2133600"/>
          <a:ext cx="6408445" cy="3528462"/>
        </p:xfrm>
        <a:graphic>
          <a:graphicData uri="http://schemas.openxmlformats.org/drawingml/2006/table">
            <a:tbl>
              <a:tblPr/>
              <a:tblGrid>
                <a:gridCol w="907167">
                  <a:extLst>
                    <a:ext uri="{9D8B030D-6E8A-4147-A177-3AD203B41FA5}">
                      <a16:colId xmlns:a16="http://schemas.microsoft.com/office/drawing/2014/main" xmlns="" val="20000"/>
                    </a:ext>
                  </a:extLst>
                </a:gridCol>
                <a:gridCol w="3894835">
                  <a:extLst>
                    <a:ext uri="{9D8B030D-6E8A-4147-A177-3AD203B41FA5}">
                      <a16:colId xmlns:a16="http://schemas.microsoft.com/office/drawing/2014/main" xmlns="" val="20001"/>
                    </a:ext>
                  </a:extLst>
                </a:gridCol>
                <a:gridCol w="1606443">
                  <a:extLst>
                    <a:ext uri="{9D8B030D-6E8A-4147-A177-3AD203B41FA5}">
                      <a16:colId xmlns:a16="http://schemas.microsoft.com/office/drawing/2014/main" xmlns="" val="20002"/>
                    </a:ext>
                  </a:extLst>
                </a:gridCol>
              </a:tblGrid>
              <a:tr h="672047">
                <a:tc>
                  <a:txBody>
                    <a:bodyPr/>
                    <a:lstStyle/>
                    <a:p>
                      <a:pPr algn="ctr">
                        <a:lnSpc>
                          <a:spcPts val="1200"/>
                        </a:lnSpc>
                        <a:spcAft>
                          <a:spcPts val="0"/>
                        </a:spcAft>
                      </a:pPr>
                      <a:r>
                        <a:rPr lang="zh-CN" sz="1800" b="1" kern="100" dirty="0">
                          <a:latin typeface="+mn-ea"/>
                          <a:ea typeface="+mn-ea"/>
                          <a:cs typeface="宋体" panose="02010600030101010101" pitchFamily="2" charset="-122"/>
                        </a:rPr>
                        <a:t>章</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dirty="0">
                          <a:latin typeface="+mn-ea"/>
                          <a:ea typeface="+mn-ea"/>
                          <a:cs typeface="宋体" panose="02010600030101010101" pitchFamily="2" charset="-122"/>
                        </a:rPr>
                        <a:t>名称</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altLang="en-US" sz="1800" b="1" kern="100" dirty="0">
                          <a:latin typeface="+mn-ea"/>
                          <a:ea typeface="+mn-ea"/>
                          <a:cs typeface="宋体" panose="02010600030101010101" pitchFamily="2" charset="-122"/>
                        </a:rPr>
                        <a:t>新</a:t>
                      </a:r>
                      <a:r>
                        <a:rPr lang="zh-CN" sz="1800" b="1" kern="100" dirty="0">
                          <a:latin typeface="+mn-ea"/>
                          <a:ea typeface="+mn-ea"/>
                          <a:cs typeface="宋体" panose="02010600030101010101" pitchFamily="2" charset="-122"/>
                        </a:rPr>
                        <a:t>定额</a:t>
                      </a:r>
                      <a:endParaRPr lang="en-US" altLang="zh-CN" sz="1800" b="1" kern="100" dirty="0">
                        <a:latin typeface="+mn-ea"/>
                        <a:ea typeface="+mn-ea"/>
                        <a:cs typeface="宋体" panose="02010600030101010101" pitchFamily="2" charset="-122"/>
                      </a:endParaRPr>
                    </a:p>
                    <a:p>
                      <a:pPr algn="ctr">
                        <a:lnSpc>
                          <a:spcPts val="1200"/>
                        </a:lnSpc>
                        <a:spcAft>
                          <a:spcPts val="0"/>
                        </a:spcAft>
                      </a:pPr>
                      <a:endParaRPr lang="zh-CN" sz="1800" b="1" kern="100" dirty="0">
                        <a:latin typeface="+mn-ea"/>
                        <a:ea typeface="+mn-ea"/>
                        <a:cs typeface="Times New Roman" panose="02020603050405020304"/>
                      </a:endParaRPr>
                    </a:p>
                    <a:p>
                      <a:pPr algn="ctr">
                        <a:lnSpc>
                          <a:spcPts val="1200"/>
                        </a:lnSpc>
                        <a:spcAft>
                          <a:spcPts val="0"/>
                        </a:spcAft>
                      </a:pPr>
                      <a:r>
                        <a:rPr lang="zh-CN" sz="1800" b="1" kern="100" dirty="0">
                          <a:latin typeface="+mn-ea"/>
                          <a:ea typeface="+mn-ea"/>
                          <a:cs typeface="宋体" panose="02010600030101010101" pitchFamily="2" charset="-122"/>
                        </a:rPr>
                        <a:t>子目</a:t>
                      </a:r>
                      <a:r>
                        <a:rPr lang="zh-CN" altLang="en-US" sz="1800" b="1" kern="100" dirty="0">
                          <a:latin typeface="+mn-ea"/>
                          <a:ea typeface="+mn-ea"/>
                          <a:cs typeface="宋体" panose="02010600030101010101" pitchFamily="2" charset="-122"/>
                        </a:rPr>
                        <a:t>数量</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476250">
                <a:tc>
                  <a:txBody>
                    <a:bodyPr/>
                    <a:lstStyle/>
                    <a:p>
                      <a:pPr algn="ctr">
                        <a:lnSpc>
                          <a:spcPts val="1200"/>
                        </a:lnSpc>
                        <a:spcAft>
                          <a:spcPts val="0"/>
                        </a:spcAft>
                      </a:pPr>
                      <a:r>
                        <a:rPr lang="zh-CN" sz="1800" b="1" kern="100">
                          <a:latin typeface="+mn-ea"/>
                          <a:ea typeface="+mn-ea"/>
                          <a:cs typeface="宋体" panose="02010600030101010101" pitchFamily="2" charset="-122"/>
                        </a:rPr>
                        <a:t>一</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dirty="0">
                          <a:latin typeface="+mn-ea"/>
                          <a:ea typeface="+mn-ea"/>
                          <a:cs typeface="宋体" panose="02010600030101010101" pitchFamily="2" charset="-122"/>
                        </a:rPr>
                        <a:t>路基处理</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24</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476033">
                <a:tc>
                  <a:txBody>
                    <a:bodyPr/>
                    <a:lstStyle/>
                    <a:p>
                      <a:pPr algn="ctr">
                        <a:lnSpc>
                          <a:spcPts val="1200"/>
                        </a:lnSpc>
                        <a:spcAft>
                          <a:spcPts val="0"/>
                        </a:spcAft>
                      </a:pPr>
                      <a:r>
                        <a:rPr lang="zh-CN" sz="1800" b="1" kern="100">
                          <a:latin typeface="+mn-ea"/>
                          <a:ea typeface="+mn-ea"/>
                          <a:cs typeface="宋体" panose="02010600030101010101" pitchFamily="2" charset="-122"/>
                        </a:rPr>
                        <a:t>二</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dirty="0">
                          <a:latin typeface="+mn-ea"/>
                          <a:ea typeface="+mn-ea"/>
                          <a:cs typeface="宋体" panose="02010600030101010101" pitchFamily="2" charset="-122"/>
                        </a:rPr>
                        <a:t>道路基层</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42</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476033">
                <a:tc>
                  <a:txBody>
                    <a:bodyPr/>
                    <a:lstStyle/>
                    <a:p>
                      <a:pPr algn="ctr">
                        <a:lnSpc>
                          <a:spcPts val="1200"/>
                        </a:lnSpc>
                        <a:spcAft>
                          <a:spcPts val="0"/>
                        </a:spcAft>
                      </a:pPr>
                      <a:r>
                        <a:rPr lang="zh-CN" sz="1800" b="1" kern="100">
                          <a:latin typeface="+mn-ea"/>
                          <a:ea typeface="+mn-ea"/>
                          <a:cs typeface="宋体" panose="02010600030101010101" pitchFamily="2" charset="-122"/>
                        </a:rPr>
                        <a:t>三</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dirty="0">
                          <a:latin typeface="+mn-ea"/>
                          <a:ea typeface="+mn-ea"/>
                          <a:cs typeface="宋体" panose="02010600030101010101" pitchFamily="2" charset="-122"/>
                        </a:rPr>
                        <a:t>道路面层</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dirty="0">
                          <a:latin typeface="+mn-ea"/>
                          <a:ea typeface="+mn-ea"/>
                          <a:cs typeface="宋体" panose="02010600030101010101" pitchFamily="2" charset="-122"/>
                        </a:rPr>
                        <a:t>91</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476033">
                <a:tc>
                  <a:txBody>
                    <a:bodyPr/>
                    <a:lstStyle/>
                    <a:p>
                      <a:pPr algn="ctr">
                        <a:lnSpc>
                          <a:spcPts val="1200"/>
                        </a:lnSpc>
                        <a:spcAft>
                          <a:spcPts val="0"/>
                        </a:spcAft>
                      </a:pPr>
                      <a:r>
                        <a:rPr lang="zh-CN" sz="1800" b="1" kern="100">
                          <a:latin typeface="+mn-ea"/>
                          <a:ea typeface="+mn-ea"/>
                          <a:cs typeface="宋体" panose="02010600030101010101" pitchFamily="2" charset="-122"/>
                        </a:rPr>
                        <a:t>四</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dirty="0">
                          <a:latin typeface="+mn-ea"/>
                          <a:ea typeface="+mn-ea"/>
                          <a:cs typeface="宋体" panose="02010600030101010101" pitchFamily="2" charset="-122"/>
                        </a:rPr>
                        <a:t>人行道及其他</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dirty="0">
                          <a:latin typeface="+mn-ea"/>
                          <a:ea typeface="+mn-ea"/>
                          <a:cs typeface="宋体" panose="02010600030101010101" pitchFamily="2" charset="-122"/>
                        </a:rPr>
                        <a:t>66</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476033">
                <a:tc>
                  <a:txBody>
                    <a:bodyPr/>
                    <a:lstStyle/>
                    <a:p>
                      <a:pPr algn="ctr">
                        <a:lnSpc>
                          <a:spcPts val="1200"/>
                        </a:lnSpc>
                        <a:spcAft>
                          <a:spcPts val="0"/>
                        </a:spcAft>
                      </a:pPr>
                      <a:r>
                        <a:rPr lang="zh-CN" sz="1800" b="1" kern="100">
                          <a:latin typeface="+mn-ea"/>
                          <a:ea typeface="+mn-ea"/>
                          <a:cs typeface="宋体" panose="02010600030101010101" pitchFamily="2" charset="-122"/>
                        </a:rPr>
                        <a:t>五</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a:latin typeface="+mn-ea"/>
                          <a:ea typeface="+mn-ea"/>
                          <a:cs typeface="宋体" panose="02010600030101010101" pitchFamily="2" charset="-122"/>
                        </a:rPr>
                        <a:t>交通管理设施</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dirty="0">
                          <a:latin typeface="+mn-ea"/>
                          <a:ea typeface="+mn-ea"/>
                          <a:cs typeface="宋体" panose="02010600030101010101" pitchFamily="2" charset="-122"/>
                        </a:rPr>
                        <a:t>66</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476033">
                <a:tc gridSpan="2">
                  <a:txBody>
                    <a:bodyPr/>
                    <a:lstStyle/>
                    <a:p>
                      <a:pPr algn="ctr">
                        <a:lnSpc>
                          <a:spcPts val="1200"/>
                        </a:lnSpc>
                        <a:spcAft>
                          <a:spcPts val="0"/>
                        </a:spcAft>
                      </a:pPr>
                      <a:r>
                        <a:rPr lang="zh-CN" sz="1800" b="1" kern="100">
                          <a:latin typeface="+mn-ea"/>
                          <a:ea typeface="+mn-ea"/>
                          <a:cs typeface="宋体" panose="02010600030101010101" pitchFamily="2" charset="-122"/>
                        </a:rPr>
                        <a:t>合计</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lnSpc>
                          <a:spcPts val="1200"/>
                        </a:lnSpc>
                        <a:spcAft>
                          <a:spcPts val="0"/>
                        </a:spcAft>
                      </a:pPr>
                      <a:r>
                        <a:rPr lang="en-US" sz="1800" b="1" kern="100" dirty="0">
                          <a:latin typeface="+mn-ea"/>
                          <a:ea typeface="+mn-ea"/>
                          <a:cs typeface="宋体" panose="02010600030101010101" pitchFamily="2" charset="-122"/>
                        </a:rPr>
                        <a:t>289</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ctrTitle"/>
          </p:nvPr>
        </p:nvSpPr>
        <p:spPr>
          <a:xfrm>
            <a:off x="857250" y="785813"/>
            <a:ext cx="7793038" cy="695325"/>
          </a:xfrm>
        </p:spPr>
        <p:txBody>
          <a:bodyPr lIns="92075" tIns="46037" rIns="92075" bIns="46037" anchor="ctr"/>
          <a:lstStyle/>
          <a:p>
            <a:pPr marL="571500" indent="-571500" eaLnBrk="1" hangingPunct="1">
              <a:buClr>
                <a:schemeClr val="folHlink"/>
              </a:buClr>
              <a:buFont typeface="Wingdings" panose="05000000000000000000" pitchFamily="2" charset="2"/>
              <a:buChar char="n"/>
              <a:defRPr/>
            </a:pPr>
            <a:r>
              <a:rPr lang="zh-CN" altLang="en-US" sz="3200" b="1" dirty="0">
                <a:latin typeface="+mj-ea"/>
              </a:rPr>
              <a:t>三、适用范围</a:t>
            </a:r>
            <a:endParaRPr lang="en-US" altLang="zh-CN" sz="3200" b="1" dirty="0">
              <a:latin typeface="+mj-ea"/>
            </a:endParaRPr>
          </a:p>
        </p:txBody>
      </p:sp>
      <p:sp>
        <p:nvSpPr>
          <p:cNvPr id="37890" name="Rectangle 3"/>
          <p:cNvSpPr>
            <a:spLocks noGrp="1" noChangeArrowheads="1"/>
          </p:cNvSpPr>
          <p:nvPr>
            <p:ph type="subTitle" idx="1"/>
          </p:nvPr>
        </p:nvSpPr>
        <p:spPr>
          <a:xfrm>
            <a:off x="900113" y="2133600"/>
            <a:ext cx="7272337" cy="4292600"/>
          </a:xfrm>
        </p:spPr>
        <p:txBody>
          <a:bodyPr lIns="182562" tIns="46037" rIns="182562" bIns="46037"/>
          <a:lstStyle/>
          <a:p>
            <a:pPr algn="l">
              <a:lnSpc>
                <a:spcPct val="150000"/>
              </a:lnSpc>
              <a:defRPr/>
            </a:pPr>
            <a:r>
              <a:rPr lang="en-US" altLang="zh-CN" sz="2400" b="1" dirty="0">
                <a:latin typeface="+mn-ea"/>
              </a:rPr>
              <a:t>    </a:t>
            </a:r>
            <a:r>
              <a:rPr lang="zh-CN" altLang="zh-CN" sz="2400" b="1" dirty="0">
                <a:latin typeface="+mn-ea"/>
              </a:rPr>
              <a:t>本册定额适用于城镇范围内的新建、扩建、改建的市政道路工程。</a:t>
            </a:r>
          </a:p>
          <a:p>
            <a:pPr algn="l" eaLnBrk="1" hangingPunct="1">
              <a:spcAft>
                <a:spcPts val="1200"/>
              </a:spcAft>
              <a:defRPr/>
            </a:pPr>
            <a:endParaRPr lang="zh-CN" altLang="zh-CN" sz="1800" b="1" dirty="0"/>
          </a:p>
          <a:p>
            <a:pPr algn="l" eaLnBrk="1" hangingPunct="1">
              <a:spcAft>
                <a:spcPts val="1200"/>
              </a:spcAft>
              <a:defRPr/>
            </a:pPr>
            <a:endParaRPr lang="zh-CN" altLang="en-US" sz="1800" b="1" dirty="0">
              <a:latin typeface="方正小标宋简体" charset="-122"/>
              <a:ea typeface="方正小标宋简体" charset="-122"/>
              <a:sym typeface="方正小标宋简体" charset="-122"/>
            </a:endParaRPr>
          </a:p>
        </p:txBody>
      </p:sp>
      <p:sp>
        <p:nvSpPr>
          <p:cNvPr id="32772" name="Rectangle 2"/>
          <p:cNvSpPr txBox="1">
            <a:spLocks noChangeArrowheads="1"/>
          </p:cNvSpPr>
          <p:nvPr/>
        </p:nvSpPr>
        <p:spPr bwMode="auto">
          <a:xfrm>
            <a:off x="1052513" y="917575"/>
            <a:ext cx="639762" cy="695325"/>
          </a:xfrm>
          <a:prstGeom prst="rect">
            <a:avLst/>
          </a:prstGeom>
          <a:noFill/>
          <a:ln w="9525">
            <a:noFill/>
            <a:miter lim="800000"/>
            <a:headEnd/>
            <a:tailEnd/>
          </a:ln>
        </p:spPr>
        <p:txBody>
          <a:bodyPr lIns="92075" tIns="46037" rIns="92075" bIns="46037" anchor="ctr"/>
          <a:lstStyle/>
          <a:p>
            <a:pPr marL="571500" indent="-571500">
              <a:buClr>
                <a:schemeClr val="folHlink"/>
              </a:buClr>
              <a:buFont typeface="Wingdings" pitchFamily="2" charset="2"/>
              <a:buChar char="n"/>
            </a:pPr>
            <a:endParaRPr lang="zh-CN" altLang="zh-CN" sz="4400">
              <a:solidFill>
                <a:schemeClr val="tx2"/>
              </a:solidFill>
              <a:latin typeface="宋体" pitchFamily="2" charset="-122"/>
              <a:sym typeface="宋体" pitchFamily="2" charset="-122"/>
            </a:endParaRPr>
          </a:p>
        </p:txBody>
      </p:sp>
    </p:spTree>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ctrTitle"/>
          </p:nvPr>
        </p:nvSpPr>
        <p:spPr>
          <a:xfrm>
            <a:off x="1350963" y="908050"/>
            <a:ext cx="7793037" cy="695325"/>
          </a:xfrm>
        </p:spPr>
        <p:txBody>
          <a:bodyPr lIns="92075" tIns="46037" rIns="92075" bIns="46037" anchor="ctr"/>
          <a:lstStyle/>
          <a:p>
            <a:pPr>
              <a:defRPr/>
            </a:pPr>
            <a:r>
              <a:rPr lang="zh-CN" altLang="en-US" sz="3200" b="1" dirty="0">
                <a:latin typeface="+mj-ea"/>
              </a:rPr>
              <a:t>四、定额变化情况</a:t>
            </a:r>
            <a:endParaRPr lang="en-US" altLang="zh-CN" sz="3200" b="1" dirty="0">
              <a:latin typeface="+mj-ea"/>
            </a:endParaRPr>
          </a:p>
        </p:txBody>
      </p:sp>
      <p:sp>
        <p:nvSpPr>
          <p:cNvPr id="39938" name="Rectangle 3"/>
          <p:cNvSpPr>
            <a:spLocks noGrp="1" noChangeArrowheads="1"/>
          </p:cNvSpPr>
          <p:nvPr>
            <p:ph type="subTitle" idx="1"/>
          </p:nvPr>
        </p:nvSpPr>
        <p:spPr>
          <a:xfrm>
            <a:off x="900113" y="1916113"/>
            <a:ext cx="7991475" cy="4294187"/>
          </a:xfrm>
        </p:spPr>
        <p:txBody>
          <a:bodyPr lIns="182562" tIns="46037" rIns="182562" bIns="46037"/>
          <a:lstStyle/>
          <a:p>
            <a:pPr algn="l">
              <a:defRPr/>
            </a:pPr>
            <a:r>
              <a:rPr lang="zh-CN" altLang="en-US" sz="2400" b="1" dirty="0">
                <a:latin typeface="+mn-ea"/>
              </a:rPr>
              <a:t>（一）定额数量变化</a:t>
            </a:r>
            <a:endParaRPr lang="zh-CN" altLang="zh-CN" sz="2400" b="1" dirty="0">
              <a:latin typeface="+mn-ea"/>
            </a:endParaRPr>
          </a:p>
          <a:p>
            <a:pPr algn="l" eaLnBrk="1" hangingPunct="1">
              <a:spcAft>
                <a:spcPts val="1200"/>
              </a:spcAft>
              <a:defRPr/>
            </a:pPr>
            <a:endParaRPr lang="zh-CN" altLang="en-US" sz="1800" b="1" dirty="0">
              <a:latin typeface="+mn-ea"/>
              <a:sym typeface="方正小标宋简体" charset="-122"/>
            </a:endParaRPr>
          </a:p>
        </p:txBody>
      </p:sp>
      <p:graphicFrame>
        <p:nvGraphicFramePr>
          <p:cNvPr id="6" name="表格 5"/>
          <p:cNvGraphicFramePr>
            <a:graphicFrameLocks noGrp="1"/>
          </p:cNvGraphicFramePr>
          <p:nvPr/>
        </p:nvGraphicFramePr>
        <p:xfrm>
          <a:off x="1260475" y="2349500"/>
          <a:ext cx="6840474" cy="3600288"/>
        </p:xfrm>
        <a:graphic>
          <a:graphicData uri="http://schemas.openxmlformats.org/drawingml/2006/table">
            <a:tbl>
              <a:tblPr/>
              <a:tblGrid>
                <a:gridCol w="470517">
                  <a:extLst>
                    <a:ext uri="{9D8B030D-6E8A-4147-A177-3AD203B41FA5}">
                      <a16:colId xmlns:a16="http://schemas.microsoft.com/office/drawing/2014/main" xmlns="" val="20000"/>
                    </a:ext>
                  </a:extLst>
                </a:gridCol>
                <a:gridCol w="2020121">
                  <a:extLst>
                    <a:ext uri="{9D8B030D-6E8A-4147-A177-3AD203B41FA5}">
                      <a16:colId xmlns:a16="http://schemas.microsoft.com/office/drawing/2014/main" xmlns="" val="20001"/>
                    </a:ext>
                  </a:extLst>
                </a:gridCol>
                <a:gridCol w="833208">
                  <a:extLst>
                    <a:ext uri="{9D8B030D-6E8A-4147-A177-3AD203B41FA5}">
                      <a16:colId xmlns:a16="http://schemas.microsoft.com/office/drawing/2014/main" xmlns="" val="20002"/>
                    </a:ext>
                  </a:extLst>
                </a:gridCol>
                <a:gridCol w="833208">
                  <a:extLst>
                    <a:ext uri="{9D8B030D-6E8A-4147-A177-3AD203B41FA5}">
                      <a16:colId xmlns:a16="http://schemas.microsoft.com/office/drawing/2014/main" xmlns="" val="20003"/>
                    </a:ext>
                  </a:extLst>
                </a:gridCol>
                <a:gridCol w="833208">
                  <a:extLst>
                    <a:ext uri="{9D8B030D-6E8A-4147-A177-3AD203B41FA5}">
                      <a16:colId xmlns:a16="http://schemas.microsoft.com/office/drawing/2014/main" xmlns="" val="20004"/>
                    </a:ext>
                  </a:extLst>
                </a:gridCol>
                <a:gridCol w="1850212">
                  <a:extLst>
                    <a:ext uri="{9D8B030D-6E8A-4147-A177-3AD203B41FA5}">
                      <a16:colId xmlns:a16="http://schemas.microsoft.com/office/drawing/2014/main" xmlns="" val="20005"/>
                    </a:ext>
                  </a:extLst>
                </a:gridCol>
              </a:tblGrid>
              <a:tr h="685800">
                <a:tc>
                  <a:txBody>
                    <a:bodyPr/>
                    <a:lstStyle/>
                    <a:p>
                      <a:pPr algn="ctr">
                        <a:lnSpc>
                          <a:spcPts val="1200"/>
                        </a:lnSpc>
                        <a:spcAft>
                          <a:spcPts val="0"/>
                        </a:spcAft>
                      </a:pPr>
                      <a:r>
                        <a:rPr lang="zh-CN" sz="1800" b="1" kern="100" dirty="0">
                          <a:latin typeface="+mn-ea"/>
                          <a:ea typeface="+mn-ea"/>
                          <a:cs typeface="宋体" panose="02010600030101010101" pitchFamily="2" charset="-122"/>
                        </a:rPr>
                        <a:t>章</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a:latin typeface="+mn-ea"/>
                          <a:ea typeface="+mn-ea"/>
                          <a:cs typeface="宋体" panose="02010600030101010101" pitchFamily="2" charset="-122"/>
                        </a:rPr>
                        <a:t>名称</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altLang="en-US" sz="1800" b="1" kern="100" dirty="0">
                          <a:latin typeface="+mn-ea"/>
                          <a:ea typeface="+mn-ea"/>
                          <a:cs typeface="宋体" panose="02010600030101010101" pitchFamily="2" charset="-122"/>
                        </a:rPr>
                        <a:t>新</a:t>
                      </a:r>
                      <a:r>
                        <a:rPr lang="zh-CN" sz="1800" b="1" kern="100" dirty="0">
                          <a:latin typeface="+mn-ea"/>
                          <a:ea typeface="+mn-ea"/>
                          <a:cs typeface="宋体" panose="02010600030101010101" pitchFamily="2" charset="-122"/>
                        </a:rPr>
                        <a:t>定额</a:t>
                      </a:r>
                      <a:endParaRPr lang="en-US" altLang="zh-CN" sz="1800" b="1" kern="100" dirty="0">
                        <a:latin typeface="+mn-ea"/>
                        <a:ea typeface="+mn-ea"/>
                        <a:cs typeface="宋体" panose="02010600030101010101" pitchFamily="2" charset="-122"/>
                      </a:endParaRPr>
                    </a:p>
                    <a:p>
                      <a:pPr algn="ctr">
                        <a:lnSpc>
                          <a:spcPts val="1200"/>
                        </a:lnSpc>
                        <a:spcAft>
                          <a:spcPts val="0"/>
                        </a:spcAft>
                      </a:pPr>
                      <a:endParaRPr lang="zh-CN" sz="1800" b="1" kern="100" dirty="0">
                        <a:latin typeface="+mn-ea"/>
                        <a:ea typeface="+mn-ea"/>
                        <a:cs typeface="Times New Roman" panose="02020603050405020304"/>
                      </a:endParaRPr>
                    </a:p>
                    <a:p>
                      <a:pPr algn="ctr">
                        <a:lnSpc>
                          <a:spcPts val="1200"/>
                        </a:lnSpc>
                        <a:spcAft>
                          <a:spcPts val="0"/>
                        </a:spcAft>
                      </a:pPr>
                      <a:r>
                        <a:rPr lang="zh-CN" sz="1800" b="1" kern="100" dirty="0">
                          <a:latin typeface="+mn-ea"/>
                          <a:ea typeface="+mn-ea"/>
                          <a:cs typeface="宋体" panose="02010600030101010101" pitchFamily="2" charset="-122"/>
                        </a:rPr>
                        <a:t>子目</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altLang="en-US" sz="1800" b="1" kern="100" dirty="0">
                          <a:latin typeface="+mn-ea"/>
                          <a:ea typeface="+mn-ea"/>
                          <a:cs typeface="宋体" panose="02010600030101010101" pitchFamily="2" charset="-122"/>
                        </a:rPr>
                        <a:t>现行</a:t>
                      </a:r>
                      <a:r>
                        <a:rPr lang="zh-CN" sz="1800" b="1" kern="100" dirty="0">
                          <a:latin typeface="+mn-ea"/>
                          <a:ea typeface="+mn-ea"/>
                          <a:cs typeface="宋体" panose="02010600030101010101" pitchFamily="2" charset="-122"/>
                        </a:rPr>
                        <a:t>定</a:t>
                      </a:r>
                      <a:endParaRPr lang="en-US" altLang="zh-CN" sz="1800" b="1" kern="100" dirty="0">
                        <a:latin typeface="+mn-ea"/>
                        <a:ea typeface="+mn-ea"/>
                        <a:cs typeface="宋体" panose="02010600030101010101" pitchFamily="2" charset="-122"/>
                      </a:endParaRPr>
                    </a:p>
                    <a:p>
                      <a:pPr algn="ctr">
                        <a:lnSpc>
                          <a:spcPts val="1200"/>
                        </a:lnSpc>
                        <a:spcAft>
                          <a:spcPts val="0"/>
                        </a:spcAft>
                      </a:pPr>
                      <a:endParaRPr lang="en-US" altLang="zh-CN" sz="1800" b="1" kern="100" dirty="0">
                        <a:latin typeface="+mn-ea"/>
                        <a:ea typeface="+mn-ea"/>
                        <a:cs typeface="宋体" panose="02010600030101010101" pitchFamily="2" charset="-122"/>
                      </a:endParaRPr>
                    </a:p>
                    <a:p>
                      <a:pPr algn="ctr">
                        <a:lnSpc>
                          <a:spcPts val="1200"/>
                        </a:lnSpc>
                        <a:spcAft>
                          <a:spcPts val="0"/>
                        </a:spcAft>
                      </a:pPr>
                      <a:r>
                        <a:rPr lang="zh-CN" sz="1800" b="1" kern="100" dirty="0">
                          <a:latin typeface="+mn-ea"/>
                          <a:ea typeface="+mn-ea"/>
                          <a:cs typeface="宋体" panose="02010600030101010101" pitchFamily="2" charset="-122"/>
                        </a:rPr>
                        <a:t>额子目</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dirty="0">
                          <a:latin typeface="+mn-ea"/>
                          <a:ea typeface="+mn-ea"/>
                          <a:cs typeface="宋体" panose="02010600030101010101" pitchFamily="2" charset="-122"/>
                        </a:rPr>
                        <a:t>增减</a:t>
                      </a:r>
                      <a:endParaRPr lang="en-US" altLang="zh-CN" sz="1800" b="1" kern="100" dirty="0">
                        <a:latin typeface="+mn-ea"/>
                        <a:ea typeface="+mn-ea"/>
                        <a:cs typeface="宋体" panose="02010600030101010101" pitchFamily="2" charset="-122"/>
                      </a:endParaRPr>
                    </a:p>
                    <a:p>
                      <a:pPr algn="ctr">
                        <a:lnSpc>
                          <a:spcPts val="1200"/>
                        </a:lnSpc>
                        <a:spcAft>
                          <a:spcPts val="0"/>
                        </a:spcAft>
                      </a:pPr>
                      <a:endParaRPr lang="zh-CN" sz="1800" b="1" kern="100" dirty="0">
                        <a:latin typeface="+mn-ea"/>
                        <a:ea typeface="+mn-ea"/>
                        <a:cs typeface="Times New Roman" panose="02020603050405020304"/>
                      </a:endParaRPr>
                    </a:p>
                    <a:p>
                      <a:pPr algn="ctr">
                        <a:lnSpc>
                          <a:spcPts val="1200"/>
                        </a:lnSpc>
                        <a:spcAft>
                          <a:spcPts val="0"/>
                        </a:spcAft>
                      </a:pPr>
                      <a:r>
                        <a:rPr lang="zh-CN" sz="1800" b="1" kern="100" dirty="0">
                          <a:latin typeface="+mn-ea"/>
                          <a:ea typeface="+mn-ea"/>
                          <a:cs typeface="宋体" panose="02010600030101010101" pitchFamily="2" charset="-122"/>
                        </a:rPr>
                        <a:t>子目</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a:latin typeface="+mn-ea"/>
                          <a:ea typeface="+mn-ea"/>
                          <a:cs typeface="宋体" panose="02010600030101010101" pitchFamily="2" charset="-122"/>
                        </a:rPr>
                        <a:t>备注</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485748">
                <a:tc>
                  <a:txBody>
                    <a:bodyPr/>
                    <a:lstStyle/>
                    <a:p>
                      <a:pPr algn="ctr">
                        <a:lnSpc>
                          <a:spcPts val="1200"/>
                        </a:lnSpc>
                        <a:spcAft>
                          <a:spcPts val="0"/>
                        </a:spcAft>
                      </a:pPr>
                      <a:r>
                        <a:rPr lang="zh-CN" sz="1800" b="1" kern="100">
                          <a:latin typeface="+mn-ea"/>
                          <a:ea typeface="+mn-ea"/>
                          <a:cs typeface="宋体" panose="02010600030101010101" pitchFamily="2" charset="-122"/>
                        </a:rPr>
                        <a:t>一</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dirty="0">
                          <a:latin typeface="+mn-ea"/>
                          <a:ea typeface="+mn-ea"/>
                          <a:cs typeface="宋体" panose="02010600030101010101" pitchFamily="2" charset="-122"/>
                        </a:rPr>
                        <a:t>路基处理</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dirty="0">
                          <a:latin typeface="+mn-ea"/>
                          <a:ea typeface="+mn-ea"/>
                          <a:cs typeface="宋体" panose="02010600030101010101" pitchFamily="2" charset="-122"/>
                        </a:rPr>
                        <a:t>24</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81</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-57</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a:latin typeface="+mn-ea"/>
                        <a:ea typeface="+mn-ea"/>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485748">
                <a:tc>
                  <a:txBody>
                    <a:bodyPr/>
                    <a:lstStyle/>
                    <a:p>
                      <a:pPr algn="ctr">
                        <a:lnSpc>
                          <a:spcPts val="1200"/>
                        </a:lnSpc>
                        <a:spcAft>
                          <a:spcPts val="0"/>
                        </a:spcAft>
                      </a:pPr>
                      <a:r>
                        <a:rPr lang="zh-CN" sz="1800" b="1" kern="100">
                          <a:latin typeface="+mn-ea"/>
                          <a:ea typeface="+mn-ea"/>
                          <a:cs typeface="宋体" panose="02010600030101010101" pitchFamily="2" charset="-122"/>
                        </a:rPr>
                        <a:t>二</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dirty="0">
                          <a:latin typeface="+mn-ea"/>
                          <a:ea typeface="+mn-ea"/>
                          <a:cs typeface="宋体" panose="02010600030101010101" pitchFamily="2" charset="-122"/>
                        </a:rPr>
                        <a:t>道路基层</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42</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132</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dirty="0">
                          <a:latin typeface="+mn-ea"/>
                          <a:ea typeface="+mn-ea"/>
                          <a:cs typeface="宋体" panose="02010600030101010101" pitchFamily="2" charset="-122"/>
                        </a:rPr>
                        <a:t>-90</a:t>
                      </a:r>
                      <a:endParaRPr lang="zh-CN" sz="1800" b="1" kern="100" dirty="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endParaRPr lang="en-US" sz="1800" b="1" kern="100">
                        <a:latin typeface="+mn-ea"/>
                        <a:ea typeface="+mn-ea"/>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485748">
                <a:tc>
                  <a:txBody>
                    <a:bodyPr/>
                    <a:lstStyle/>
                    <a:p>
                      <a:pPr algn="ctr">
                        <a:lnSpc>
                          <a:spcPts val="1200"/>
                        </a:lnSpc>
                        <a:spcAft>
                          <a:spcPts val="0"/>
                        </a:spcAft>
                      </a:pPr>
                      <a:r>
                        <a:rPr lang="zh-CN" sz="1800" b="1" kern="100">
                          <a:latin typeface="+mn-ea"/>
                          <a:ea typeface="+mn-ea"/>
                          <a:cs typeface="宋体" panose="02010600030101010101" pitchFamily="2" charset="-122"/>
                        </a:rPr>
                        <a:t>三</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a:latin typeface="+mn-ea"/>
                          <a:ea typeface="+mn-ea"/>
                          <a:cs typeface="宋体" panose="02010600030101010101" pitchFamily="2" charset="-122"/>
                        </a:rPr>
                        <a:t>道路面层</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91</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100</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-9</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endParaRPr lang="en-US" sz="1800" b="1" kern="100">
                        <a:latin typeface="+mn-ea"/>
                        <a:ea typeface="+mn-ea"/>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485748">
                <a:tc>
                  <a:txBody>
                    <a:bodyPr/>
                    <a:lstStyle/>
                    <a:p>
                      <a:pPr algn="ctr">
                        <a:lnSpc>
                          <a:spcPts val="1200"/>
                        </a:lnSpc>
                        <a:spcAft>
                          <a:spcPts val="0"/>
                        </a:spcAft>
                      </a:pPr>
                      <a:r>
                        <a:rPr lang="zh-CN" sz="1800" b="1" kern="100">
                          <a:latin typeface="+mn-ea"/>
                          <a:ea typeface="+mn-ea"/>
                          <a:cs typeface="宋体" panose="02010600030101010101" pitchFamily="2" charset="-122"/>
                        </a:rPr>
                        <a:t>四</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a:latin typeface="+mn-ea"/>
                          <a:ea typeface="+mn-ea"/>
                          <a:cs typeface="宋体" panose="02010600030101010101" pitchFamily="2" charset="-122"/>
                        </a:rPr>
                        <a:t>人行道及其他</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66</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100</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-34</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a:latin typeface="+mn-ea"/>
                        <a:ea typeface="+mn-ea"/>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485748">
                <a:tc>
                  <a:txBody>
                    <a:bodyPr/>
                    <a:lstStyle/>
                    <a:p>
                      <a:pPr algn="ctr">
                        <a:lnSpc>
                          <a:spcPts val="1200"/>
                        </a:lnSpc>
                        <a:spcAft>
                          <a:spcPts val="0"/>
                        </a:spcAft>
                      </a:pPr>
                      <a:r>
                        <a:rPr lang="zh-CN" sz="1800" b="1" kern="100">
                          <a:latin typeface="+mn-ea"/>
                          <a:ea typeface="+mn-ea"/>
                          <a:cs typeface="宋体" panose="02010600030101010101" pitchFamily="2" charset="-122"/>
                        </a:rPr>
                        <a:t>五</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a:latin typeface="+mn-ea"/>
                          <a:ea typeface="+mn-ea"/>
                          <a:cs typeface="宋体" panose="02010600030101010101" pitchFamily="2" charset="-122"/>
                        </a:rPr>
                        <a:t>交通管理设施</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66</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37</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a:latin typeface="+mn-ea"/>
                          <a:ea typeface="+mn-ea"/>
                          <a:cs typeface="宋体" panose="02010600030101010101" pitchFamily="2" charset="-122"/>
                        </a:rPr>
                        <a:t>+29</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a:latin typeface="+mn-ea"/>
                        <a:ea typeface="+mn-ea"/>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485748">
                <a:tc gridSpan="2">
                  <a:txBody>
                    <a:bodyPr/>
                    <a:lstStyle/>
                    <a:p>
                      <a:pPr algn="ctr">
                        <a:lnSpc>
                          <a:spcPts val="1200"/>
                        </a:lnSpc>
                        <a:spcAft>
                          <a:spcPts val="0"/>
                        </a:spcAft>
                      </a:pPr>
                      <a:r>
                        <a:rPr lang="zh-CN" sz="1800" b="1" kern="100">
                          <a:latin typeface="+mn-ea"/>
                          <a:ea typeface="+mn-ea"/>
                          <a:cs typeface="宋体" panose="02010600030101010101" pitchFamily="2" charset="-122"/>
                        </a:rPr>
                        <a:t>合计</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lnSpc>
                          <a:spcPts val="1200"/>
                        </a:lnSpc>
                        <a:spcAft>
                          <a:spcPts val="0"/>
                        </a:spcAft>
                      </a:pPr>
                      <a:r>
                        <a:rPr lang="en-US" sz="1800" b="1" kern="100">
                          <a:latin typeface="+mn-ea"/>
                          <a:ea typeface="+mn-ea"/>
                          <a:cs typeface="宋体" panose="02010600030101010101" pitchFamily="2" charset="-122"/>
                        </a:rPr>
                        <a:t>289</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Aft>
                          <a:spcPts val="0"/>
                        </a:spcAft>
                      </a:pPr>
                      <a:r>
                        <a:rPr lang="en-US" sz="1800" b="1" kern="100">
                          <a:latin typeface="+mn-ea"/>
                          <a:ea typeface="+mn-ea"/>
                          <a:cs typeface="宋体" panose="02010600030101010101" pitchFamily="2" charset="-122"/>
                        </a:rPr>
                        <a:t>450</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Aft>
                          <a:spcPts val="0"/>
                        </a:spcAft>
                      </a:pPr>
                      <a:r>
                        <a:rPr lang="en-US" sz="1800" b="1" kern="100">
                          <a:latin typeface="+mn-ea"/>
                          <a:ea typeface="+mn-ea"/>
                          <a:cs typeface="宋体" panose="02010600030101010101" pitchFamily="2" charset="-122"/>
                        </a:rPr>
                        <a:t>-161</a:t>
                      </a:r>
                      <a:endParaRPr lang="zh-CN" sz="1800" b="1" kern="100">
                        <a:latin typeface="+mn-ea"/>
                        <a:ea typeface="+mn-ea"/>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dirty="0">
                        <a:latin typeface="+mn-ea"/>
                        <a:ea typeface="+mn-ea"/>
                        <a:cs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ctrTitle"/>
          </p:nvPr>
        </p:nvSpPr>
        <p:spPr>
          <a:xfrm>
            <a:off x="900113" y="765175"/>
            <a:ext cx="7793037" cy="695325"/>
          </a:xfrm>
        </p:spPr>
        <p:txBody>
          <a:bodyPr lIns="92075" tIns="46037" rIns="92075" bIns="46037" anchor="ctr"/>
          <a:lstStyle/>
          <a:p>
            <a:pPr marL="571500" indent="-571500" eaLnBrk="1" hangingPunct="1">
              <a:buClr>
                <a:schemeClr val="folHlink"/>
              </a:buClr>
              <a:buFont typeface="Wingdings" panose="05000000000000000000" pitchFamily="2" charset="2"/>
              <a:buChar char="n"/>
              <a:defRPr/>
            </a:pPr>
            <a:r>
              <a:rPr lang="zh-CN" altLang="en-US" sz="3200" b="1" dirty="0">
                <a:latin typeface="+mj-ea"/>
              </a:rPr>
              <a:t>四、定额变化情况</a:t>
            </a:r>
            <a:endParaRPr lang="en-US" altLang="zh-CN" sz="3200" b="1" dirty="0">
              <a:latin typeface="+mj-ea"/>
            </a:endParaRPr>
          </a:p>
        </p:txBody>
      </p:sp>
      <p:sp>
        <p:nvSpPr>
          <p:cNvPr id="41986" name="Rectangle 3"/>
          <p:cNvSpPr>
            <a:spLocks noGrp="1" noChangeArrowheads="1"/>
          </p:cNvSpPr>
          <p:nvPr>
            <p:ph type="subTitle" idx="1"/>
          </p:nvPr>
        </p:nvSpPr>
        <p:spPr>
          <a:xfrm>
            <a:off x="683568" y="1772816"/>
            <a:ext cx="7991475" cy="4581525"/>
          </a:xfrm>
        </p:spPr>
        <p:txBody>
          <a:bodyPr lIns="182562" tIns="46037" rIns="182562" bIns="46037"/>
          <a:lstStyle/>
          <a:p>
            <a:pPr algn="l">
              <a:lnSpc>
                <a:spcPct val="150000"/>
              </a:lnSpc>
              <a:defRPr/>
            </a:pPr>
            <a:r>
              <a:rPr lang="zh-CN" altLang="en-US" sz="2400" b="1" dirty="0">
                <a:latin typeface="+mn-ea"/>
              </a:rPr>
              <a:t>（二）项目设置变化 </a:t>
            </a:r>
            <a:endParaRPr lang="en-US" altLang="zh-CN" sz="2400" b="1" dirty="0">
              <a:latin typeface="+mn-ea"/>
            </a:endParaRPr>
          </a:p>
          <a:p>
            <a:pPr algn="l">
              <a:lnSpc>
                <a:spcPct val="150000"/>
              </a:lnSpc>
              <a:defRPr/>
            </a:pPr>
            <a:r>
              <a:rPr lang="en-US" altLang="zh-CN" sz="2400" b="1" dirty="0">
                <a:latin typeface="+mn-ea"/>
              </a:rPr>
              <a:t>1.</a:t>
            </a:r>
            <a:r>
              <a:rPr lang="zh-CN" altLang="en-US" sz="2400" b="1" dirty="0">
                <a:latin typeface="+mn-ea"/>
              </a:rPr>
              <a:t>第一章 路基处理</a:t>
            </a: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）新增排水沟、截水沟项目。</a:t>
            </a:r>
          </a:p>
          <a:p>
            <a:pPr algn="l">
              <a:lnSpc>
                <a:spcPct val="150000"/>
              </a:lnSpc>
              <a:defRPr/>
            </a:pPr>
            <a:r>
              <a:rPr lang="zh-CN" altLang="en-US" sz="2400" b="1" dirty="0">
                <a:latin typeface="+mn-ea"/>
              </a:rPr>
              <a:t>（</a:t>
            </a:r>
            <a:r>
              <a:rPr lang="en-US" altLang="zh-CN" sz="2400" b="1" dirty="0">
                <a:latin typeface="+mn-ea"/>
              </a:rPr>
              <a:t>2</a:t>
            </a:r>
            <a:r>
              <a:rPr lang="zh-CN" altLang="en-US" sz="2400" b="1" dirty="0">
                <a:latin typeface="+mn-ea"/>
              </a:rPr>
              <a:t>）新增毛渣换填、碎砖换填项目。</a:t>
            </a:r>
          </a:p>
          <a:p>
            <a:pPr algn="l">
              <a:lnSpc>
                <a:spcPct val="150000"/>
              </a:lnSpc>
              <a:defRPr/>
            </a:pPr>
            <a:r>
              <a:rPr lang="zh-CN" altLang="en-US" sz="2400" b="1" dirty="0">
                <a:latin typeface="+mn-ea"/>
              </a:rPr>
              <a:t>（</a:t>
            </a:r>
            <a:r>
              <a:rPr lang="en-US" altLang="zh-CN" sz="2400" b="1" dirty="0">
                <a:latin typeface="+mn-ea"/>
              </a:rPr>
              <a:t>3</a:t>
            </a:r>
            <a:r>
              <a:rPr lang="zh-CN" altLang="en-US" sz="2400" b="1" dirty="0">
                <a:latin typeface="+mn-ea"/>
              </a:rPr>
              <a:t>）删除石灰砂桩、沟槽回填白灰土项目。</a:t>
            </a:r>
          </a:p>
          <a:p>
            <a:pPr algn="l">
              <a:lnSpc>
                <a:spcPct val="150000"/>
              </a:lnSpc>
              <a:defRPr/>
            </a:pPr>
            <a:r>
              <a:rPr lang="zh-CN" altLang="en-US" sz="2400" b="1" dirty="0">
                <a:latin typeface="+mn-ea"/>
              </a:rPr>
              <a:t>（</a:t>
            </a:r>
            <a:r>
              <a:rPr lang="en-US" altLang="zh-CN" sz="2400" b="1" dirty="0">
                <a:latin typeface="+mn-ea"/>
              </a:rPr>
              <a:t>4</a:t>
            </a:r>
            <a:r>
              <a:rPr lang="zh-CN" altLang="en-US" sz="2400" b="1" dirty="0">
                <a:latin typeface="+mn-ea"/>
              </a:rPr>
              <a:t>）将现行定额强夯、掺石灰、砂、碎石桩等项目移至《湖北省建设工程公共专业消耗量定额及全费用基价表》。</a:t>
            </a:r>
          </a:p>
        </p:txBody>
      </p:sp>
    </p:spTree>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ctrTitle"/>
          </p:nvPr>
        </p:nvSpPr>
        <p:spPr>
          <a:xfrm>
            <a:off x="900113" y="765175"/>
            <a:ext cx="7793037" cy="695325"/>
          </a:xfrm>
        </p:spPr>
        <p:txBody>
          <a:bodyPr lIns="92075" tIns="46037" rIns="92075" bIns="46037" anchor="ctr"/>
          <a:lstStyle/>
          <a:p>
            <a:pPr marL="571500" indent="-571500" eaLnBrk="1" hangingPunct="1">
              <a:buClr>
                <a:schemeClr val="folHlink"/>
              </a:buClr>
              <a:buFont typeface="Wingdings" panose="05000000000000000000" pitchFamily="2" charset="2"/>
              <a:buChar char="n"/>
              <a:defRPr/>
            </a:pPr>
            <a:r>
              <a:rPr lang="zh-CN" altLang="en-US" sz="3200" b="1" dirty="0">
                <a:latin typeface="+mj-ea"/>
              </a:rPr>
              <a:t>四、定额变化情况</a:t>
            </a:r>
            <a:endParaRPr lang="en-US" altLang="zh-CN" sz="3200" b="1" dirty="0">
              <a:latin typeface="+mj-ea"/>
            </a:endParaRPr>
          </a:p>
        </p:txBody>
      </p:sp>
      <p:sp>
        <p:nvSpPr>
          <p:cNvPr id="44034" name="Rectangle 3"/>
          <p:cNvSpPr>
            <a:spLocks noGrp="1" noChangeArrowheads="1"/>
          </p:cNvSpPr>
          <p:nvPr>
            <p:ph type="subTitle" idx="1"/>
          </p:nvPr>
        </p:nvSpPr>
        <p:spPr>
          <a:xfrm>
            <a:off x="900113" y="1916113"/>
            <a:ext cx="7991475" cy="4537075"/>
          </a:xfrm>
        </p:spPr>
        <p:txBody>
          <a:bodyPr lIns="182562" tIns="46037" rIns="182562" bIns="46037"/>
          <a:lstStyle/>
          <a:p>
            <a:pPr algn="l">
              <a:lnSpc>
                <a:spcPct val="150000"/>
              </a:lnSpc>
              <a:defRPr/>
            </a:pPr>
            <a:r>
              <a:rPr lang="en-US" altLang="zh-CN" sz="2400" b="1" dirty="0">
                <a:latin typeface="+mn-ea"/>
              </a:rPr>
              <a:t>2.</a:t>
            </a:r>
            <a:r>
              <a:rPr lang="zh-CN" altLang="en-US" sz="2400" b="1" dirty="0">
                <a:latin typeface="+mn-ea"/>
              </a:rPr>
              <a:t>第二章 道路基层</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）删除</a:t>
            </a:r>
            <a:r>
              <a:rPr lang="zh-CN" altLang="zh-CN" sz="2400" b="1" dirty="0">
                <a:latin typeface="+mn-ea"/>
              </a:rPr>
              <a:t>施工工艺落后，实际很少使用的子目，如</a:t>
            </a:r>
            <a:r>
              <a:rPr lang="en-US" altLang="zh-CN" sz="2400" b="1" dirty="0">
                <a:latin typeface="+mn-ea"/>
              </a:rPr>
              <a:t>“</a:t>
            </a:r>
            <a:r>
              <a:rPr lang="zh-CN" altLang="zh-CN" sz="2400" b="1" dirty="0">
                <a:latin typeface="+mn-ea"/>
              </a:rPr>
              <a:t>石灰土基层 人工拌合</a:t>
            </a:r>
            <a:r>
              <a:rPr lang="en-US" altLang="zh-CN" sz="2400" b="1" dirty="0">
                <a:latin typeface="+mn-ea"/>
              </a:rPr>
              <a:t>”</a:t>
            </a:r>
            <a:r>
              <a:rPr lang="zh-CN" altLang="en-US" sz="2400" b="1" dirty="0">
                <a:latin typeface="+mn-ea"/>
              </a:rPr>
              <a:t>、</a:t>
            </a:r>
            <a:r>
              <a:rPr lang="en-US" altLang="zh-CN" sz="2400" b="1" dirty="0">
                <a:latin typeface="+mn-ea"/>
              </a:rPr>
              <a:t>“</a:t>
            </a:r>
            <a:r>
              <a:rPr lang="en-US" altLang="zh-CN" sz="2400" b="1" dirty="0" err="1">
                <a:latin typeface="+mn-ea"/>
              </a:rPr>
              <a:t>石灰、粉煤灰、土</a:t>
            </a:r>
            <a:r>
              <a:rPr lang="zh-CN" altLang="en-US" sz="2400" b="1" dirty="0">
                <a:latin typeface="+mn-ea"/>
              </a:rPr>
              <a:t>基层 人工拌和</a:t>
            </a:r>
            <a:r>
              <a:rPr lang="en-US" altLang="zh-CN" sz="2400" b="1" dirty="0">
                <a:latin typeface="+mn-ea"/>
              </a:rPr>
              <a:t>”</a:t>
            </a:r>
            <a:r>
              <a:rPr lang="zh-CN" altLang="en-US" sz="2400" b="1" dirty="0">
                <a:latin typeface="+mn-ea"/>
              </a:rPr>
              <a:t>、</a:t>
            </a:r>
            <a:r>
              <a:rPr lang="en-US" altLang="zh-CN" sz="2400" b="1" dirty="0">
                <a:latin typeface="+mn-ea"/>
              </a:rPr>
              <a:t>“</a:t>
            </a:r>
            <a:r>
              <a:rPr lang="en-US" altLang="zh-CN" sz="2400" b="1" dirty="0" err="1">
                <a:latin typeface="+mn-ea"/>
              </a:rPr>
              <a:t>水泥、粉煤灰、石灰、碎石基层（拌合机拌合</a:t>
            </a:r>
            <a:r>
              <a:rPr lang="en-US" altLang="zh-CN" sz="2400" b="1" dirty="0">
                <a:latin typeface="+mn-ea"/>
              </a:rPr>
              <a:t>）”</a:t>
            </a:r>
            <a:r>
              <a:rPr lang="zh-CN" altLang="en-US" sz="2400" b="1" dirty="0">
                <a:latin typeface="+mn-ea"/>
              </a:rPr>
              <a:t>、</a:t>
            </a:r>
            <a:r>
              <a:rPr lang="en-US" altLang="zh-CN" sz="2400" b="1" dirty="0">
                <a:latin typeface="+mn-ea"/>
              </a:rPr>
              <a:t>“</a:t>
            </a:r>
            <a:r>
              <a:rPr lang="en-US" altLang="zh-CN" sz="2400" b="1" dirty="0" err="1">
                <a:latin typeface="+mn-ea"/>
              </a:rPr>
              <a:t>水泥、石屑基层（拌合机拌合</a:t>
            </a:r>
            <a:r>
              <a:rPr lang="en-US" altLang="zh-CN" sz="2400" b="1" dirty="0">
                <a:latin typeface="+mn-ea"/>
              </a:rPr>
              <a:t>）”</a:t>
            </a:r>
            <a:r>
              <a:rPr lang="zh-CN" altLang="en-US" sz="2400" b="1" dirty="0">
                <a:latin typeface="+mn-ea"/>
              </a:rPr>
              <a:t>等。</a:t>
            </a:r>
          </a:p>
          <a:p>
            <a:pPr algn="l">
              <a:lnSpc>
                <a:spcPct val="150000"/>
              </a:lnSpc>
              <a:defRPr/>
            </a:pPr>
            <a:r>
              <a:rPr lang="zh-CN" altLang="en-US" sz="2400" b="1" dirty="0">
                <a:latin typeface="+mn-ea"/>
              </a:rPr>
              <a:t>（</a:t>
            </a:r>
            <a:r>
              <a:rPr lang="en-US" altLang="zh-CN" sz="2400" b="1" dirty="0">
                <a:latin typeface="+mn-ea"/>
              </a:rPr>
              <a:t>2</a:t>
            </a:r>
            <a:r>
              <a:rPr lang="zh-CN" altLang="en-US" sz="2400" b="1" dirty="0">
                <a:latin typeface="+mn-ea"/>
              </a:rPr>
              <a:t>）新增石灰、粉煤灰、土摊铺项目。</a:t>
            </a:r>
          </a:p>
          <a:p>
            <a:pPr algn="l">
              <a:lnSpc>
                <a:spcPct val="150000"/>
              </a:lnSpc>
              <a:defRPr/>
            </a:pPr>
            <a:r>
              <a:rPr lang="zh-CN" altLang="en-US" sz="2400" b="1" dirty="0">
                <a:latin typeface="+mn-ea"/>
              </a:rPr>
              <a:t>（</a:t>
            </a:r>
            <a:r>
              <a:rPr lang="en-US" altLang="zh-CN" sz="2400" b="1" dirty="0">
                <a:latin typeface="+mn-ea"/>
              </a:rPr>
              <a:t>3</a:t>
            </a:r>
            <a:r>
              <a:rPr lang="zh-CN" altLang="en-US" sz="2400" b="1" dirty="0">
                <a:latin typeface="+mn-ea"/>
              </a:rPr>
              <a:t>）将现行定额铺筑垫层料项目移至《湖北省建设工程公共专业消耗量定额及全费用基价表》。</a:t>
            </a:r>
            <a:endParaRPr lang="en-US" altLang="zh-CN" sz="2400" b="1" dirty="0">
              <a:latin typeface="+mn-ea"/>
            </a:endParaRPr>
          </a:p>
          <a:p>
            <a:pPr algn="l">
              <a:lnSpc>
                <a:spcPct val="150000"/>
              </a:lnSpc>
              <a:defRPr/>
            </a:pPr>
            <a:endParaRPr lang="zh-CN" altLang="en-US" sz="2400" b="1" dirty="0">
              <a:ea typeface="宋体" pitchFamily="2" charset="-122"/>
            </a:endParaRPr>
          </a:p>
        </p:txBody>
      </p:sp>
    </p:spTree>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ctrTitle"/>
          </p:nvPr>
        </p:nvSpPr>
        <p:spPr>
          <a:xfrm>
            <a:off x="900113" y="765175"/>
            <a:ext cx="7793037" cy="695325"/>
          </a:xfrm>
        </p:spPr>
        <p:txBody>
          <a:bodyPr lIns="92075" tIns="46037" rIns="92075" bIns="46037" anchor="ctr"/>
          <a:lstStyle/>
          <a:p>
            <a:pPr marL="571500" indent="-571500" eaLnBrk="1" hangingPunct="1">
              <a:buClr>
                <a:schemeClr val="folHlink"/>
              </a:buClr>
              <a:buFont typeface="Wingdings" panose="05000000000000000000" pitchFamily="2" charset="2"/>
              <a:buChar char="n"/>
              <a:defRPr/>
            </a:pPr>
            <a:r>
              <a:rPr lang="zh-CN" altLang="en-US" sz="3200" b="1" dirty="0">
                <a:latin typeface="+mj-ea"/>
              </a:rPr>
              <a:t>四、定额变化情况</a:t>
            </a:r>
            <a:endParaRPr lang="en-US" altLang="zh-CN" sz="3200" b="1" dirty="0">
              <a:latin typeface="+mj-ea"/>
            </a:endParaRPr>
          </a:p>
        </p:txBody>
      </p:sp>
      <p:sp>
        <p:nvSpPr>
          <p:cNvPr id="46082" name="Rectangle 3"/>
          <p:cNvSpPr>
            <a:spLocks noGrp="1" noChangeArrowheads="1"/>
          </p:cNvSpPr>
          <p:nvPr>
            <p:ph type="subTitle" idx="1"/>
          </p:nvPr>
        </p:nvSpPr>
        <p:spPr>
          <a:xfrm>
            <a:off x="611560" y="1916832"/>
            <a:ext cx="8053387" cy="4294188"/>
          </a:xfrm>
        </p:spPr>
        <p:txBody>
          <a:bodyPr lIns="182562" tIns="46037" rIns="182562" bIns="46037"/>
          <a:lstStyle/>
          <a:p>
            <a:pPr algn="l">
              <a:lnSpc>
                <a:spcPct val="150000"/>
              </a:lnSpc>
              <a:defRPr/>
            </a:pPr>
            <a:r>
              <a:rPr lang="en-US" altLang="zh-CN" sz="2400" b="1" dirty="0">
                <a:latin typeface="+mn-ea"/>
              </a:rPr>
              <a:t>3.</a:t>
            </a:r>
            <a:r>
              <a:rPr lang="zh-CN" altLang="en-US" sz="2400" b="1" dirty="0">
                <a:latin typeface="+mn-ea"/>
              </a:rPr>
              <a:t>第三章 道路面层</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）删除</a:t>
            </a:r>
            <a:r>
              <a:rPr lang="en-US" altLang="zh-CN" sz="2400" b="1" dirty="0">
                <a:latin typeface="+mn-ea"/>
              </a:rPr>
              <a:t>“</a:t>
            </a:r>
            <a:r>
              <a:rPr lang="en-US" altLang="zh-CN" sz="2400" b="1" dirty="0" err="1">
                <a:latin typeface="+mn-ea"/>
              </a:rPr>
              <a:t>简易路面</a:t>
            </a:r>
            <a:r>
              <a:rPr lang="en-US" altLang="zh-CN" sz="2400" b="1" dirty="0">
                <a:latin typeface="+mn-ea"/>
              </a:rPr>
              <a:t>”</a:t>
            </a:r>
            <a:r>
              <a:rPr lang="zh-CN" altLang="en-US" sz="2400" b="1" dirty="0">
                <a:latin typeface="+mn-ea"/>
              </a:rPr>
              <a:t>、</a:t>
            </a:r>
            <a:r>
              <a:rPr lang="en-US" altLang="zh-CN" sz="2400" b="1" dirty="0">
                <a:latin typeface="+mn-ea"/>
              </a:rPr>
              <a:t>“</a:t>
            </a:r>
            <a:r>
              <a:rPr lang="en-US" altLang="zh-CN" sz="2400" b="1" dirty="0" err="1">
                <a:latin typeface="+mn-ea"/>
              </a:rPr>
              <a:t>黑色碎石路面</a:t>
            </a:r>
            <a:r>
              <a:rPr lang="en-US" altLang="zh-CN" sz="2400" b="1" dirty="0">
                <a:latin typeface="+mn-ea"/>
              </a:rPr>
              <a:t>”</a:t>
            </a:r>
            <a:r>
              <a:rPr lang="zh-CN" altLang="en-US" sz="2400" b="1" dirty="0">
                <a:latin typeface="+mn-ea"/>
              </a:rPr>
              <a:t>、</a:t>
            </a:r>
            <a:r>
              <a:rPr lang="en-US" altLang="zh-CN" sz="2400" b="1" dirty="0">
                <a:latin typeface="+mn-ea"/>
              </a:rPr>
              <a:t>“</a:t>
            </a:r>
            <a:r>
              <a:rPr lang="en-US" altLang="zh-CN" sz="2400" b="1" dirty="0" err="1">
                <a:latin typeface="+mn-ea"/>
              </a:rPr>
              <a:t>沥青砂封面</a:t>
            </a:r>
            <a:r>
              <a:rPr lang="en-US" altLang="zh-CN" sz="2400" b="1" dirty="0">
                <a:latin typeface="+mn-ea"/>
              </a:rPr>
              <a:t>”</a:t>
            </a:r>
            <a:r>
              <a:rPr lang="zh-CN" altLang="en-US" sz="2400" b="1" dirty="0">
                <a:latin typeface="+mn-ea"/>
              </a:rPr>
              <a:t>等。</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2</a:t>
            </a:r>
            <a:r>
              <a:rPr lang="zh-CN" altLang="en-US" sz="2400" b="1" dirty="0">
                <a:latin typeface="+mn-ea"/>
              </a:rPr>
              <a:t>）新增“透层、黏层”、“封层”、“彩色沥青混凝土路面”、</a:t>
            </a:r>
            <a:r>
              <a:rPr lang="en-US" altLang="zh-CN" sz="2400" b="1" dirty="0">
                <a:latin typeface="+mn-ea"/>
              </a:rPr>
              <a:t>“透水沥青混凝土路面（OGFC-13）”</a:t>
            </a:r>
            <a:r>
              <a:rPr lang="zh-CN" altLang="en-US" sz="2400" b="1" dirty="0">
                <a:latin typeface="+mn-ea"/>
              </a:rPr>
              <a:t>、“透水混凝土路面”、</a:t>
            </a:r>
            <a:r>
              <a:rPr lang="en-US" altLang="zh-CN" sz="2400" b="1" dirty="0">
                <a:latin typeface="+mn-ea"/>
              </a:rPr>
              <a:t>“</a:t>
            </a:r>
            <a:r>
              <a:rPr lang="en-US" altLang="zh-CN" sz="2400" b="1" dirty="0" err="1">
                <a:latin typeface="+mn-ea"/>
              </a:rPr>
              <a:t>透水彩色水泥混凝土路面</a:t>
            </a:r>
            <a:r>
              <a:rPr lang="en-US" altLang="zh-CN" sz="2400" b="1" dirty="0">
                <a:latin typeface="+mn-ea"/>
              </a:rPr>
              <a:t>”</a:t>
            </a:r>
            <a:r>
              <a:rPr lang="zh-CN" altLang="en-US" sz="2400" b="1" dirty="0">
                <a:latin typeface="+mn-ea"/>
              </a:rPr>
              <a:t>、“块料面层路面”等。</a:t>
            </a:r>
          </a:p>
          <a:p>
            <a:pPr algn="l">
              <a:lnSpc>
                <a:spcPct val="150000"/>
              </a:lnSpc>
              <a:defRPr/>
            </a:pPr>
            <a:endParaRPr lang="zh-CN" altLang="en-US" sz="2400" b="1" dirty="0">
              <a:ea typeface="宋体" pitchFamily="2" charset="-122"/>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8436" name="表格 18435"/>
          <p:cNvGraphicFramePr/>
          <p:nvPr/>
        </p:nvGraphicFramePr>
        <p:xfrm>
          <a:off x="785786" y="1803742"/>
          <a:ext cx="7500990" cy="4982845"/>
        </p:xfrm>
        <a:graphic>
          <a:graphicData uri="http://schemas.openxmlformats.org/drawingml/2006/table">
            <a:tbl>
              <a:tblPr/>
              <a:tblGrid>
                <a:gridCol w="1285884">
                  <a:extLst>
                    <a:ext uri="{9D8B030D-6E8A-4147-A177-3AD203B41FA5}">
                      <a16:colId xmlns:a16="http://schemas.microsoft.com/office/drawing/2014/main" xmlns="" val="20000"/>
                    </a:ext>
                  </a:extLst>
                </a:gridCol>
                <a:gridCol w="1785950">
                  <a:extLst>
                    <a:ext uri="{9D8B030D-6E8A-4147-A177-3AD203B41FA5}">
                      <a16:colId xmlns:a16="http://schemas.microsoft.com/office/drawing/2014/main" xmlns="" val="20001"/>
                    </a:ext>
                  </a:extLst>
                </a:gridCol>
                <a:gridCol w="1214446">
                  <a:extLst>
                    <a:ext uri="{9D8B030D-6E8A-4147-A177-3AD203B41FA5}">
                      <a16:colId xmlns:a16="http://schemas.microsoft.com/office/drawing/2014/main" xmlns="" val="20002"/>
                    </a:ext>
                  </a:extLst>
                </a:gridCol>
                <a:gridCol w="1052483">
                  <a:extLst>
                    <a:ext uri="{9D8B030D-6E8A-4147-A177-3AD203B41FA5}">
                      <a16:colId xmlns:a16="http://schemas.microsoft.com/office/drawing/2014/main" xmlns="" val="20003"/>
                    </a:ext>
                  </a:extLst>
                </a:gridCol>
                <a:gridCol w="1233533">
                  <a:extLst>
                    <a:ext uri="{9D8B030D-6E8A-4147-A177-3AD203B41FA5}">
                      <a16:colId xmlns:a16="http://schemas.microsoft.com/office/drawing/2014/main" xmlns="" val="20004"/>
                    </a:ext>
                  </a:extLst>
                </a:gridCol>
                <a:gridCol w="928694">
                  <a:extLst>
                    <a:ext uri="{9D8B030D-6E8A-4147-A177-3AD203B41FA5}">
                      <a16:colId xmlns:a16="http://schemas.microsoft.com/office/drawing/2014/main" xmlns="" val="20005"/>
                    </a:ext>
                  </a:extLst>
                </a:gridCol>
              </a:tblGrid>
              <a:tr h="40481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0" dirty="0">
                          <a:solidFill>
                            <a:srgbClr val="000000"/>
                          </a:solidFill>
                          <a:latin typeface="宋体" pitchFamily="2" charset="-122"/>
                          <a:ea typeface="宋体" pitchFamily="2" charset="-122"/>
                        </a:rPr>
                        <a:t>序号</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524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0" dirty="0">
                          <a:solidFill>
                            <a:srgbClr val="000000"/>
                          </a:solidFill>
                          <a:latin typeface="宋体" pitchFamily="2" charset="-122"/>
                          <a:ea typeface="宋体" pitchFamily="2" charset="-122"/>
                        </a:rPr>
                        <a:t>定额名称</a:t>
                      </a:r>
                    </a:p>
                  </a:txBody>
                  <a:tcPr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524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1600" b="0" dirty="0">
                          <a:solidFill>
                            <a:srgbClr val="000000"/>
                          </a:solidFill>
                          <a:latin typeface="宋体" pitchFamily="2" charset="-122"/>
                          <a:ea typeface="宋体" pitchFamily="2" charset="-122"/>
                        </a:rPr>
                        <a:t>新定额</a:t>
                      </a:r>
                      <a:endParaRPr lang="en-US" altLang="zh-CN" sz="1600" b="0" dirty="0">
                        <a:solidFill>
                          <a:srgbClr val="000000"/>
                        </a:solidFill>
                        <a:latin typeface="宋体" pitchFamily="2" charset="-122"/>
                        <a:ea typeface="宋体" pitchFamily="2" charset="-122"/>
                      </a:endParaRPr>
                    </a:p>
                    <a:p>
                      <a:pPr lvl="0" algn="ctr" eaLnBrk="1" fontAlgn="ctr" hangingPunct="1">
                        <a:buNone/>
                      </a:pPr>
                      <a:r>
                        <a:rPr lang="zh-CN" altLang="en-US" sz="1600" b="0" dirty="0">
                          <a:solidFill>
                            <a:srgbClr val="000000"/>
                          </a:solidFill>
                          <a:latin typeface="宋体" pitchFamily="2" charset="-122"/>
                          <a:ea typeface="宋体" pitchFamily="2" charset="-122"/>
                        </a:rPr>
                        <a:t>子目</a:t>
                      </a:r>
                    </a:p>
                  </a:txBody>
                  <a:tcPr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524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1600" b="0" dirty="0">
                          <a:latin typeface="宋体" pitchFamily="2" charset="-122"/>
                        </a:rPr>
                        <a:t>现行</a:t>
                      </a:r>
                      <a:r>
                        <a:rPr lang="zh-CN" altLang="en-US" sz="1600" b="0" dirty="0">
                          <a:solidFill>
                            <a:srgbClr val="000000"/>
                          </a:solidFill>
                          <a:latin typeface="宋体" pitchFamily="2" charset="-122"/>
                          <a:ea typeface="宋体" pitchFamily="2" charset="-122"/>
                        </a:rPr>
                        <a:t>定额</a:t>
                      </a:r>
                      <a:endParaRPr lang="en-US" altLang="zh-CN" sz="1600" b="0" dirty="0">
                        <a:solidFill>
                          <a:srgbClr val="000000"/>
                        </a:solidFill>
                        <a:latin typeface="宋体" pitchFamily="2" charset="-122"/>
                        <a:ea typeface="宋体" pitchFamily="2" charset="-122"/>
                      </a:endParaRPr>
                    </a:p>
                    <a:p>
                      <a:pPr lvl="0" algn="ctr" eaLnBrk="1" fontAlgn="ctr" hangingPunct="1">
                        <a:buNone/>
                      </a:pPr>
                      <a:r>
                        <a:rPr lang="zh-CN" altLang="en-US" sz="1600" b="0" dirty="0">
                          <a:solidFill>
                            <a:srgbClr val="000000"/>
                          </a:solidFill>
                          <a:latin typeface="宋体" pitchFamily="2" charset="-122"/>
                          <a:ea typeface="宋体" pitchFamily="2" charset="-122"/>
                        </a:rPr>
                        <a:t>子目</a:t>
                      </a:r>
                    </a:p>
                  </a:txBody>
                  <a:tcPr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524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0" dirty="0">
                          <a:solidFill>
                            <a:srgbClr val="000000"/>
                          </a:solidFill>
                          <a:latin typeface="宋体" pitchFamily="2" charset="-122"/>
                          <a:ea typeface="宋体" pitchFamily="2" charset="-122"/>
                        </a:rPr>
                        <a:t>增减子目</a:t>
                      </a:r>
                    </a:p>
                  </a:txBody>
                  <a:tcPr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524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0" dirty="0">
                          <a:solidFill>
                            <a:srgbClr val="000000"/>
                          </a:solidFill>
                          <a:latin typeface="宋体" pitchFamily="2" charset="-122"/>
                          <a:ea typeface="宋体" pitchFamily="2" charset="-122"/>
                        </a:rPr>
                        <a:t>备注</a:t>
                      </a:r>
                    </a:p>
                  </a:txBody>
                  <a:tcPr anchor="ctr">
                    <a:lnL w="6350" cap="flat" cmpd="sng">
                      <a:solidFill>
                        <a:srgbClr val="000000"/>
                      </a:solidFill>
                      <a:prstDash val="solid"/>
                      <a:headEnd type="none" w="med" len="med"/>
                      <a:tailEnd type="none" w="med" len="med"/>
                    </a:lnL>
                    <a:lnR w="15240" cap="flat" cmpd="sng">
                      <a:solidFill>
                        <a:srgbClr val="000000"/>
                      </a:solidFill>
                      <a:prstDash val="solid"/>
                      <a:headEnd type="none" w="med" len="med"/>
                      <a:tailEnd type="none" w="med" len="med"/>
                    </a:lnR>
                    <a:lnT w="1524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xmlns="" val="10000"/>
                  </a:ext>
                </a:extLst>
              </a:tr>
              <a:tr h="38258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第二册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道路工程</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289</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450</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-161.00</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xmlns="" val="10001"/>
                  </a:ext>
                </a:extLst>
              </a:tr>
              <a:tr h="38100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第三册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桥涵工程</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411</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723</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-312.00</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82588">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第四册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隧道工程</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595</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534</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+61.00</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xmlns="" val="10003"/>
                  </a:ext>
                </a:extLst>
              </a:tr>
              <a:tr h="38258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第五册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市政管网工程</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2643</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3474</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-831.00</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82588">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第六册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水处理工程</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767</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495</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+272.00</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xmlns="" val="10005"/>
                  </a:ext>
                </a:extLst>
              </a:tr>
              <a:tr h="38258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第七册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生活垃圾处理</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176</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0</a:t>
                      </a: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+176</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8100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第八册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路灯工程</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286</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0</a:t>
                      </a: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+286</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xmlns="" val="10007"/>
                  </a:ext>
                </a:extLst>
              </a:tr>
              <a:tr h="382588">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第九册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钢筋工程</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92</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79</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+13.00</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r h="38258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第十册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拆除工程</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87</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99</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-12.00</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xmlns="" val="10009"/>
                  </a:ext>
                </a:extLst>
              </a:tr>
              <a:tr h="44132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第十一册</a:t>
                      </a:r>
                    </a:p>
                  </a:txBody>
                  <a:tcPr anchor="ctr">
                    <a:lnL w="1524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524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r>
                        <a:rPr lang="zh-CN" altLang="en-US" sz="2000" b="1" dirty="0">
                          <a:solidFill>
                            <a:srgbClr val="000000"/>
                          </a:solidFill>
                          <a:latin typeface="宋体" pitchFamily="2" charset="-122"/>
                          <a:ea typeface="宋体" pitchFamily="2" charset="-122"/>
                        </a:rPr>
                        <a:t>措施项目</a:t>
                      </a:r>
                    </a:p>
                  </a:txBody>
                  <a:tcPr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1524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69</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1524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435</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1524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-366.00</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524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524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10"/>
                  </a:ext>
                </a:extLst>
              </a:tr>
              <a:tr h="369911">
                <a:tc gridSpan="2">
                  <a:txBody>
                    <a:bodyPr/>
                    <a:lstStyle/>
                    <a:p>
                      <a:pPr lvl="0" algn="ctr" eaLnBrk="1" fontAlgn="ctr" hangingPunct="1">
                        <a:buNone/>
                      </a:pPr>
                      <a:r>
                        <a:rPr lang="zh-CN" altLang="en-US" sz="2000" b="1" dirty="0">
                          <a:solidFill>
                            <a:srgbClr val="000000"/>
                          </a:solidFill>
                          <a:latin typeface="宋体" pitchFamily="2" charset="-122"/>
                          <a:ea typeface="宋体" pitchFamily="2" charset="-122"/>
                        </a:rPr>
                        <a:t>合计</a:t>
                      </a:r>
                    </a:p>
                  </a:txBody>
                  <a:tcPr anchor="ctr">
                    <a:lnL w="1524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15240" cap="flat" cmpd="sng" algn="ctr">
                      <a:solidFill>
                        <a:srgbClr val="000000"/>
                      </a:solidFill>
                      <a:prstDash val="solid"/>
                      <a:round/>
                      <a:headEnd type="none" w="med" len="med"/>
                      <a:tailEnd type="none" w="med" len="med"/>
                    </a:lnT>
                    <a:lnB w="1524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hMerge="1">
                  <a:txBody>
                    <a:bodyPr/>
                    <a:lstStyle/>
                    <a:p>
                      <a:endParaRPr lang="zh-CN"/>
                    </a:p>
                  </a:txBody>
                  <a:tcPr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15240" cap="flat" cmpd="sng">
                      <a:solidFill>
                        <a:srgbClr val="000000"/>
                      </a:solidFill>
                      <a:prstDash val="solid"/>
                      <a:headEnd type="none" w="med" len="med"/>
                      <a:tailEnd type="none" w="med" len="med"/>
                    </a:lnB>
                    <a:lnTlToBr>
                      <a:noFill/>
                    </a:lnTlToBr>
                    <a:lnBlToTr>
                      <a:noFill/>
                    </a:lnBlToTr>
                    <a:no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5415</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15240" cap="flat" cmpd="sng" algn="ctr">
                      <a:solidFill>
                        <a:srgbClr val="000000"/>
                      </a:solidFill>
                      <a:prstDash val="solid"/>
                      <a:round/>
                      <a:headEnd type="none" w="med" len="med"/>
                      <a:tailEnd type="none" w="med" len="med"/>
                    </a:lnT>
                    <a:lnB w="1524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6289</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5240" cap="flat" cmpd="sng" algn="ctr">
                      <a:solidFill>
                        <a:srgbClr val="000000"/>
                      </a:solidFill>
                      <a:prstDash val="solid"/>
                      <a:round/>
                      <a:headEnd type="none" w="med" len="med"/>
                      <a:tailEnd type="none" w="med" len="med"/>
                    </a:lnT>
                    <a:lnB w="1524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marL="0" lvl="0" indent="0" algn="ctr" defTabSz="914400" rtl="0" eaLnBrk="1" fontAlgn="ctr" latinLnBrk="0" hangingPunct="1">
                        <a:lnSpc>
                          <a:spcPct val="100000"/>
                        </a:lnSpc>
                        <a:spcBef>
                          <a:spcPct val="0"/>
                        </a:spcBef>
                        <a:spcAft>
                          <a:spcPct val="0"/>
                        </a:spcAft>
                        <a:buNone/>
                      </a:pPr>
                      <a:r>
                        <a:rPr lang="en-US" altLang="en-US" sz="2000" b="1" i="0" u="none" kern="1200" baseline="0" dirty="0">
                          <a:solidFill>
                            <a:srgbClr val="000000"/>
                          </a:solidFill>
                          <a:latin typeface="宋体" pitchFamily="2" charset="-122"/>
                          <a:ea typeface="宋体" pitchFamily="2" charset="-122"/>
                          <a:cs typeface="+mn-cs"/>
                        </a:rPr>
                        <a:t>-874</a:t>
                      </a:r>
                      <a:endParaRPr lang="zh-CN" altLang="en-US" sz="2000" b="1" i="0" u="none" kern="1200" baseline="0" dirty="0">
                        <a:solidFill>
                          <a:srgbClr val="000000"/>
                        </a:solidFill>
                        <a:latin typeface="宋体" pitchFamily="2" charset="-122"/>
                        <a:ea typeface="宋体" pitchFamily="2" charset="-122"/>
                        <a:cs typeface="+mn-cs"/>
                      </a:endParaRPr>
                    </a:p>
                  </a:txBody>
                  <a:tcPr marL="68580" marR="68580" marT="0" marB="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15240" cap="flat" cmpd="sng" algn="ctr">
                      <a:solidFill>
                        <a:srgbClr val="000000"/>
                      </a:solidFill>
                      <a:prstDash val="solid"/>
                      <a:round/>
                      <a:headEnd type="none" w="med" len="med"/>
                      <a:tailEnd type="none" w="med" len="med"/>
                    </a:lnT>
                    <a:lnB w="1524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tc>
                  <a:txBody>
                    <a:bodyPr/>
                    <a:lstStyle/>
                    <a:p>
                      <a:pPr lvl="0" algn="ctr" eaLnBrk="1" fontAlgn="ctr" hangingPunct="1">
                        <a:buNone/>
                      </a:pPr>
                      <a:endParaRPr lang="zh-CN" altLang="en-US" sz="2000" b="0" dirty="0">
                        <a:solidFill>
                          <a:srgbClr val="000000"/>
                        </a:solidFill>
                        <a:latin typeface="宋体" pitchFamily="2" charset="-122"/>
                        <a:ea typeface="宋体" pitchFamily="2" charset="-122"/>
                      </a:endParaRPr>
                    </a:p>
                  </a:txBody>
                  <a:tcPr anchor="ctr">
                    <a:lnL w="6350" cap="flat" cmpd="sng" algn="ctr">
                      <a:solidFill>
                        <a:srgbClr val="000000"/>
                      </a:solidFill>
                      <a:prstDash val="solid"/>
                      <a:round/>
                      <a:headEnd type="none" w="med" len="med"/>
                      <a:tailEnd type="none" w="med" len="med"/>
                    </a:lnL>
                    <a:lnR w="15240" cap="flat" cmpd="sng">
                      <a:solidFill>
                        <a:srgbClr val="000000"/>
                      </a:solidFill>
                      <a:prstDash val="solid"/>
                      <a:headEnd type="none" w="med" len="med"/>
                      <a:tailEnd type="none" w="med" len="med"/>
                    </a:lnR>
                    <a:lnT w="15240" cap="flat" cmpd="sng" algn="ctr">
                      <a:solidFill>
                        <a:srgbClr val="000000"/>
                      </a:solidFill>
                      <a:prstDash val="solid"/>
                      <a:round/>
                      <a:headEnd type="none" w="med" len="med"/>
                      <a:tailEnd type="none" w="med" len="med"/>
                    </a:lnT>
                    <a:lnB w="15240" cap="flat" cmpd="sng">
                      <a:solidFill>
                        <a:srgbClr val="000000"/>
                      </a:solidFill>
                      <a:prstDash val="solid"/>
                      <a:headEnd type="none" w="med" len="med"/>
                      <a:tailEnd type="none" w="med" len="med"/>
                    </a:lnB>
                    <a:lnTlToBr>
                      <a:noFill/>
                    </a:lnTlToBr>
                    <a:lnBlToTr>
                      <a:noFill/>
                    </a:lnBlToTr>
                    <a:solidFill>
                      <a:schemeClr val="tx2">
                        <a:lumMod val="20000"/>
                        <a:lumOff val="80000"/>
                      </a:schemeClr>
                    </a:solidFill>
                  </a:tcPr>
                </a:tc>
                <a:extLst>
                  <a:ext uri="{0D108BD9-81ED-4DB2-BD59-A6C34878D82A}">
                    <a16:rowId xmlns:a16="http://schemas.microsoft.com/office/drawing/2014/main" xmlns="" val="10011"/>
                  </a:ext>
                </a:extLst>
              </a:tr>
            </a:tbl>
          </a:graphicData>
        </a:graphic>
      </p:graphicFrame>
      <p:sp>
        <p:nvSpPr>
          <p:cNvPr id="4" name="Rectangle 2"/>
          <p:cNvSpPr txBox="1">
            <a:spLocks noChangeArrowheads="1"/>
          </p:cNvSpPr>
          <p:nvPr/>
        </p:nvSpPr>
        <p:spPr>
          <a:xfrm>
            <a:off x="1000100" y="857232"/>
            <a:ext cx="4714908" cy="882634"/>
          </a:xfrm>
          <a:prstGeom prst="rect">
            <a:avLst/>
          </a:prstGeom>
          <a:noFill/>
          <a:ln w="9525">
            <a:noFill/>
          </a:ln>
        </p:spPr>
        <p:txBody>
          <a:bodyPr anchor="ctr"/>
          <a:lstStyle/>
          <a:p>
            <a:pPr marL="0" marR="0" lvl="0" indent="0" algn="ctr" defTabSz="914400" rtl="0" eaLnBrk="0" fontAlgn="base" latinLnBrk="0" hangingPunct="0">
              <a:lnSpc>
                <a:spcPct val="100000"/>
              </a:lnSpc>
              <a:spcBef>
                <a:spcPct val="0"/>
              </a:spcBef>
              <a:spcAft>
                <a:spcPct val="0"/>
              </a:spcAft>
              <a:buClr>
                <a:srgbClr val="00B050"/>
              </a:buClr>
              <a:buSzTx/>
              <a:buFont typeface="Wingdings" pitchFamily="2" charset="2"/>
              <a:buChar char="n"/>
              <a:tabLst/>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四</a:t>
            </a:r>
            <a:r>
              <a:rPr kumimoji="0" lang="en-US" altLang="zh-CN" sz="3200" b="1" i="0" u="none" strike="noStrike" kern="0" cap="none" spc="0" normalizeH="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noProof="0" dirty="0">
                <a:ln>
                  <a:noFill/>
                </a:ln>
                <a:solidFill>
                  <a:srgbClr val="0000FF"/>
                </a:solidFill>
                <a:effectLst/>
                <a:uLnTx/>
                <a:uFillTx/>
                <a:latin typeface="宋体" pitchFamily="2" charset="-122"/>
                <a:ea typeface="方正楷体_GBK" pitchFamily="1" charset="-122"/>
                <a:cs typeface="+mj-cs"/>
                <a:sym typeface="方正粗圆简体" charset="-122"/>
              </a:rPr>
              <a:t>定额的主要内容</a:t>
            </a:r>
            <a:endParaRPr kumimoji="0" lang="zh-CN" sz="3200" b="0"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ctrTitle"/>
          </p:nvPr>
        </p:nvSpPr>
        <p:spPr>
          <a:xfrm>
            <a:off x="900113" y="765175"/>
            <a:ext cx="7793037" cy="695325"/>
          </a:xfrm>
        </p:spPr>
        <p:txBody>
          <a:bodyPr lIns="92075" tIns="46037" rIns="92075" bIns="46037" anchor="ctr"/>
          <a:lstStyle/>
          <a:p>
            <a:pPr marL="571500" indent="-571500" eaLnBrk="1" hangingPunct="1">
              <a:buClr>
                <a:schemeClr val="folHlink"/>
              </a:buClr>
              <a:buFont typeface="Wingdings" panose="05000000000000000000" pitchFamily="2" charset="2"/>
              <a:buChar char="n"/>
              <a:defRPr/>
            </a:pPr>
            <a:r>
              <a:rPr lang="zh-CN" altLang="en-US" sz="3200" b="1" dirty="0">
                <a:latin typeface="+mj-ea"/>
              </a:rPr>
              <a:t>四、定额变化情况</a:t>
            </a:r>
            <a:endParaRPr lang="en-US" altLang="zh-CN" sz="3200" b="1" dirty="0">
              <a:latin typeface="+mj-ea"/>
            </a:endParaRPr>
          </a:p>
        </p:txBody>
      </p:sp>
      <p:sp>
        <p:nvSpPr>
          <p:cNvPr id="48130" name="Rectangle 3"/>
          <p:cNvSpPr>
            <a:spLocks noGrp="1" noChangeArrowheads="1"/>
          </p:cNvSpPr>
          <p:nvPr>
            <p:ph type="subTitle" idx="1"/>
          </p:nvPr>
        </p:nvSpPr>
        <p:spPr>
          <a:xfrm>
            <a:off x="900113" y="1916113"/>
            <a:ext cx="7553325" cy="2551112"/>
          </a:xfrm>
        </p:spPr>
        <p:txBody>
          <a:bodyPr lIns="182562" tIns="46037" rIns="182562" bIns="46037"/>
          <a:lstStyle/>
          <a:p>
            <a:pPr algn="l">
              <a:lnSpc>
                <a:spcPct val="150000"/>
              </a:lnSpc>
              <a:defRPr/>
            </a:pPr>
            <a:r>
              <a:rPr lang="zh-CN" altLang="en-US" sz="2400" b="1" dirty="0">
                <a:latin typeface="+mn-ea"/>
              </a:rPr>
              <a:t>（</a:t>
            </a:r>
            <a:r>
              <a:rPr lang="en-US" altLang="zh-CN" sz="2400" b="1" dirty="0">
                <a:latin typeface="+mn-ea"/>
              </a:rPr>
              <a:t>3</a:t>
            </a:r>
            <a:r>
              <a:rPr lang="zh-CN" altLang="en-US" sz="2400" b="1" dirty="0">
                <a:latin typeface="+mn-ea"/>
              </a:rPr>
              <a:t>）删除现行定额“检查井周边加固处理”、“雨水口周边加固”，新定额中检查井及雨水口加固根据最新图集</a:t>
            </a:r>
            <a:r>
              <a:rPr lang="en-US" altLang="zh-CN" sz="2400" b="1" dirty="0">
                <a:latin typeface="+mn-ea"/>
              </a:rPr>
              <a:t>13EZ001《</a:t>
            </a:r>
            <a:r>
              <a:rPr lang="zh-CN" altLang="en-US" sz="2400" b="1" dirty="0">
                <a:latin typeface="+mn-ea"/>
              </a:rPr>
              <a:t>市政公用工程细部构造做法</a:t>
            </a:r>
            <a:r>
              <a:rPr lang="en-US" altLang="zh-CN" sz="2400" b="1" dirty="0">
                <a:latin typeface="+mn-ea"/>
              </a:rPr>
              <a:t>》</a:t>
            </a:r>
            <a:r>
              <a:rPr lang="zh-CN" altLang="en-US" sz="2400" b="1" dirty="0">
                <a:latin typeface="+mn-ea"/>
              </a:rPr>
              <a:t>编制。</a:t>
            </a:r>
          </a:p>
          <a:p>
            <a:pPr algn="l">
              <a:lnSpc>
                <a:spcPct val="150000"/>
              </a:lnSpc>
              <a:defRPr/>
            </a:pPr>
            <a:endParaRPr lang="zh-CN" altLang="en-US" sz="1800" b="1" dirty="0">
              <a:ea typeface="宋体" pitchFamily="2" charset="-122"/>
            </a:endParaRPr>
          </a:p>
        </p:txBody>
      </p:sp>
    </p:spTree>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ctrTitle"/>
          </p:nvPr>
        </p:nvSpPr>
        <p:spPr>
          <a:xfrm>
            <a:off x="900113" y="765175"/>
            <a:ext cx="7793037" cy="695325"/>
          </a:xfrm>
        </p:spPr>
        <p:txBody>
          <a:bodyPr lIns="92075" tIns="46037" rIns="92075" bIns="46037" anchor="ctr"/>
          <a:lstStyle/>
          <a:p>
            <a:pPr marL="571500" indent="-571500" eaLnBrk="1" hangingPunct="1">
              <a:buClr>
                <a:schemeClr val="folHlink"/>
              </a:buClr>
              <a:buFont typeface="Wingdings" panose="05000000000000000000" pitchFamily="2" charset="2"/>
              <a:buChar char="n"/>
              <a:defRPr/>
            </a:pPr>
            <a:r>
              <a:rPr lang="zh-CN" altLang="en-US" sz="3200" b="1" dirty="0">
                <a:latin typeface="+mj-ea"/>
              </a:rPr>
              <a:t>四、定额变化情况</a:t>
            </a:r>
            <a:endParaRPr lang="en-US" altLang="zh-CN" sz="3200" b="1" dirty="0">
              <a:latin typeface="+mj-ea"/>
            </a:endParaRPr>
          </a:p>
        </p:txBody>
      </p:sp>
      <p:sp>
        <p:nvSpPr>
          <p:cNvPr id="50178" name="Rectangle 3"/>
          <p:cNvSpPr>
            <a:spLocks noGrp="1" noChangeArrowheads="1"/>
          </p:cNvSpPr>
          <p:nvPr>
            <p:ph type="subTitle" idx="1"/>
          </p:nvPr>
        </p:nvSpPr>
        <p:spPr>
          <a:xfrm>
            <a:off x="900113" y="1916113"/>
            <a:ext cx="7343775" cy="4294187"/>
          </a:xfrm>
        </p:spPr>
        <p:txBody>
          <a:bodyPr lIns="182562" tIns="46037" rIns="182562" bIns="46037"/>
          <a:lstStyle/>
          <a:p>
            <a:pPr algn="l">
              <a:lnSpc>
                <a:spcPct val="150000"/>
              </a:lnSpc>
              <a:defRPr/>
            </a:pPr>
            <a:r>
              <a:rPr lang="en-US" altLang="zh-CN" sz="2400" b="1" dirty="0">
                <a:latin typeface="+mn-ea"/>
              </a:rPr>
              <a:t>4.</a:t>
            </a:r>
            <a:r>
              <a:rPr lang="zh-CN" altLang="en-US" sz="2400" b="1" dirty="0">
                <a:latin typeface="+mn-ea"/>
              </a:rPr>
              <a:t>第四章 人行道及其他</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a:t>
            </a:r>
            <a:r>
              <a:rPr lang="zh-CN" altLang="zh-CN" sz="2400" b="1" dirty="0">
                <a:latin typeface="+mn-ea"/>
              </a:rPr>
              <a:t>删减施工工艺落后，实际很少使用的子目，如“</a:t>
            </a:r>
            <a:r>
              <a:rPr lang="zh-CN" altLang="en-US" sz="2400" b="1" dirty="0">
                <a:latin typeface="+mn-ea"/>
              </a:rPr>
              <a:t>人行道板安砌 炉渣垫层</a:t>
            </a:r>
            <a:r>
              <a:rPr lang="zh-CN" altLang="zh-CN" sz="2400" b="1" dirty="0">
                <a:latin typeface="+mn-ea"/>
              </a:rPr>
              <a:t>”</a:t>
            </a:r>
            <a:r>
              <a:rPr lang="zh-CN" altLang="en-US" sz="2400" b="1" dirty="0">
                <a:latin typeface="+mn-ea"/>
              </a:rPr>
              <a:t>、“人行道块料铺设 混凝土彩色步砖 石灰砂浆”</a:t>
            </a:r>
            <a:r>
              <a:rPr lang="zh-CN" altLang="zh-CN" sz="2400" b="1" dirty="0">
                <a:latin typeface="+mn-ea"/>
              </a:rPr>
              <a:t>等</a:t>
            </a:r>
            <a:r>
              <a:rPr lang="zh-CN" altLang="en-US" sz="2400" b="1" dirty="0">
                <a:latin typeface="+mn-ea"/>
              </a:rPr>
              <a:t>。</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2</a:t>
            </a:r>
            <a:r>
              <a:rPr lang="zh-CN" altLang="en-US" sz="2400" b="1" dirty="0">
                <a:latin typeface="+mn-ea"/>
              </a:rPr>
              <a:t>）</a:t>
            </a:r>
            <a:r>
              <a:rPr lang="zh-CN" altLang="zh-CN" sz="2400" b="1" dirty="0">
                <a:latin typeface="+mn-ea"/>
              </a:rPr>
              <a:t>根据新工艺、新材料</a:t>
            </a:r>
            <a:r>
              <a:rPr lang="zh-CN" altLang="en-US" sz="2400" b="1" dirty="0">
                <a:latin typeface="+mn-ea"/>
              </a:rPr>
              <a:t>新增</a:t>
            </a:r>
            <a:r>
              <a:rPr lang="zh-CN" altLang="zh-CN" sz="2400" b="1" dirty="0">
                <a:latin typeface="+mn-ea"/>
              </a:rPr>
              <a:t>部分子目，如“</a:t>
            </a:r>
            <a:r>
              <a:rPr lang="zh-CN" altLang="en-US" sz="2400" b="1" dirty="0">
                <a:latin typeface="+mn-ea"/>
              </a:rPr>
              <a:t>透水混凝土步砖“</a:t>
            </a:r>
            <a:r>
              <a:rPr lang="zh-CN" altLang="zh-CN" sz="2400" b="1" dirty="0">
                <a:latin typeface="+mn-ea"/>
              </a:rPr>
              <a:t>等</a:t>
            </a:r>
            <a:r>
              <a:rPr lang="zh-CN" altLang="en-US" sz="2400" b="1" dirty="0">
                <a:latin typeface="+mn-ea"/>
              </a:rPr>
              <a:t>。</a:t>
            </a:r>
            <a:endParaRPr lang="en-US" altLang="zh-CN" sz="2400" b="1" dirty="0">
              <a:latin typeface="+mn-ea"/>
            </a:endParaRPr>
          </a:p>
        </p:txBody>
      </p:sp>
    </p:spTree>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ctrTitle"/>
          </p:nvPr>
        </p:nvSpPr>
        <p:spPr>
          <a:xfrm>
            <a:off x="900113" y="765175"/>
            <a:ext cx="7793037" cy="695325"/>
          </a:xfrm>
        </p:spPr>
        <p:txBody>
          <a:bodyPr lIns="92075" tIns="46037" rIns="92075" bIns="46037" anchor="ctr"/>
          <a:lstStyle/>
          <a:p>
            <a:pPr marL="571500" indent="-571500" eaLnBrk="1" hangingPunct="1">
              <a:buClr>
                <a:schemeClr val="folHlink"/>
              </a:buClr>
              <a:buFont typeface="Wingdings" panose="05000000000000000000" pitchFamily="2" charset="2"/>
              <a:buChar char="n"/>
              <a:defRPr/>
            </a:pPr>
            <a:r>
              <a:rPr lang="zh-CN" altLang="en-US" sz="3200" b="1" dirty="0">
                <a:latin typeface="+mj-ea"/>
              </a:rPr>
              <a:t>四、定额变化情况</a:t>
            </a:r>
            <a:endParaRPr lang="en-US" altLang="zh-CN" sz="3200" b="1" dirty="0">
              <a:latin typeface="+mj-ea"/>
            </a:endParaRPr>
          </a:p>
        </p:txBody>
      </p:sp>
      <p:sp>
        <p:nvSpPr>
          <p:cNvPr id="52226" name="Rectangle 3"/>
          <p:cNvSpPr>
            <a:spLocks noGrp="1" noChangeArrowheads="1"/>
          </p:cNvSpPr>
          <p:nvPr>
            <p:ph type="subTitle" idx="1"/>
          </p:nvPr>
        </p:nvSpPr>
        <p:spPr>
          <a:xfrm>
            <a:off x="900113" y="1916113"/>
            <a:ext cx="7743825" cy="4294187"/>
          </a:xfrm>
        </p:spPr>
        <p:txBody>
          <a:bodyPr lIns="182562" tIns="46037" rIns="182562" bIns="46037"/>
          <a:lstStyle/>
          <a:p>
            <a:pPr algn="l">
              <a:lnSpc>
                <a:spcPct val="150000"/>
              </a:lnSpc>
              <a:defRPr/>
            </a:pPr>
            <a:r>
              <a:rPr lang="en-US" altLang="zh-CN" sz="2400" b="1" dirty="0">
                <a:latin typeface="+mn-ea"/>
              </a:rPr>
              <a:t>5.</a:t>
            </a:r>
            <a:r>
              <a:rPr lang="zh-CN" altLang="en-US" sz="2400" b="1" dirty="0">
                <a:latin typeface="+mn-ea"/>
              </a:rPr>
              <a:t>第五章 交通管理设施</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）删除现行定额“交通标志杆制作”，新定额中交通管理设施主材全部采用成品构件。</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2</a:t>
            </a:r>
            <a:r>
              <a:rPr lang="zh-CN" altLang="en-US" sz="2400" b="1" dirty="0">
                <a:latin typeface="+mn-ea"/>
              </a:rPr>
              <a:t>）根据实际需求、</a:t>
            </a:r>
            <a:r>
              <a:rPr lang="zh-CN" altLang="zh-CN" sz="2400" b="1" dirty="0">
                <a:latin typeface="+mn-ea"/>
              </a:rPr>
              <a:t>新工艺、新材料</a:t>
            </a:r>
            <a:r>
              <a:rPr lang="zh-CN" altLang="en-US" sz="2400" b="1" dirty="0">
                <a:latin typeface="+mn-ea"/>
              </a:rPr>
              <a:t>新增</a:t>
            </a:r>
            <a:r>
              <a:rPr lang="zh-CN" altLang="zh-CN" sz="2400" b="1" dirty="0">
                <a:latin typeface="+mn-ea"/>
              </a:rPr>
              <a:t>部分子目</a:t>
            </a:r>
            <a:r>
              <a:rPr lang="zh-CN" altLang="en-US" sz="2400" b="1" dirty="0">
                <a:latin typeface="+mn-ea"/>
              </a:rPr>
              <a:t>，如“道路隔离护栏”、“信号灯、灯架”等。</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3</a:t>
            </a:r>
            <a:r>
              <a:rPr lang="zh-CN" altLang="en-US" sz="2400" b="1" dirty="0">
                <a:latin typeface="+mn-ea"/>
              </a:rPr>
              <a:t>）根据最新图集</a:t>
            </a:r>
            <a:r>
              <a:rPr lang="en-US" altLang="zh-CN" sz="2400" b="1" dirty="0">
                <a:latin typeface="+mn-ea"/>
              </a:rPr>
              <a:t>13EZ001《</a:t>
            </a:r>
            <a:r>
              <a:rPr lang="zh-CN" altLang="en-US" sz="2400" b="1" dirty="0">
                <a:latin typeface="+mn-ea"/>
              </a:rPr>
              <a:t>市政公用工程细部构造做法</a:t>
            </a:r>
            <a:r>
              <a:rPr lang="en-US" altLang="zh-CN" sz="2400" b="1" dirty="0">
                <a:latin typeface="+mn-ea"/>
              </a:rPr>
              <a:t>》</a:t>
            </a:r>
            <a:r>
              <a:rPr lang="zh-CN" altLang="en-US" sz="2400" b="1" dirty="0">
                <a:latin typeface="+mn-ea"/>
              </a:rPr>
              <a:t>新增部分子目，如“车挡”、“交通接线井”。</a:t>
            </a:r>
            <a:endParaRPr lang="en-US" altLang="zh-CN" sz="2400" b="1" dirty="0">
              <a:latin typeface="+mn-ea"/>
            </a:endParaRPr>
          </a:p>
          <a:p>
            <a:pPr algn="l">
              <a:lnSpc>
                <a:spcPct val="150000"/>
              </a:lnSpc>
              <a:defRPr/>
            </a:pPr>
            <a:endParaRPr lang="zh-CN" altLang="en-US" sz="1800" b="1" dirty="0">
              <a:ea typeface="宋体" pitchFamily="2" charset="-122"/>
            </a:endParaRPr>
          </a:p>
        </p:txBody>
      </p:sp>
    </p:spTree>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1350963" y="981075"/>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en-US" altLang="zh-CN" sz="2400" b="1" dirty="0">
                <a:ea typeface="宋体" pitchFamily="2" charset="-122"/>
                <a:sym typeface="方正小标宋简体" charset="-122"/>
              </a:rPr>
              <a:t>《</a:t>
            </a:r>
            <a:r>
              <a:rPr lang="zh-CN" altLang="zh-CN" sz="2400" b="1" dirty="0"/>
              <a:t>湖北省市政工程消耗量定额及全费用基价表</a:t>
            </a:r>
            <a:r>
              <a:rPr lang="en-US" altLang="zh-CN" sz="2400" b="1" dirty="0">
                <a:latin typeface="宋体" pitchFamily="2" charset="-122"/>
                <a:ea typeface="宋体" pitchFamily="2" charset="-122"/>
                <a:sym typeface="方正小标宋简体" charset="-122"/>
              </a:rPr>
              <a:t>》</a:t>
            </a:r>
            <a:endParaRPr lang="zh-CN" altLang="en-US" sz="2400" b="1" dirty="0">
              <a:latin typeface="宋体" pitchFamily="2" charset="-122"/>
              <a:ea typeface="宋体" pitchFamily="2" charset="-122"/>
              <a:sym typeface="方正小标宋简体" charset="-122"/>
            </a:endParaRPr>
          </a:p>
        </p:txBody>
      </p:sp>
      <p:sp>
        <p:nvSpPr>
          <p:cNvPr id="14339" name="Rectangle 4"/>
          <p:cNvSpPr>
            <a:spLocks noChangeArrowheads="1"/>
          </p:cNvSpPr>
          <p:nvPr/>
        </p:nvSpPr>
        <p:spPr bwMode="auto">
          <a:xfrm>
            <a:off x="4716463" y="1844675"/>
            <a:ext cx="4103687" cy="646113"/>
          </a:xfrm>
          <a:prstGeom prst="rect">
            <a:avLst/>
          </a:prstGeom>
          <a:noFill/>
          <a:ln w="9525">
            <a:noFill/>
            <a:miter lim="800000"/>
            <a:headEnd/>
            <a:tailEnd/>
          </a:ln>
        </p:spPr>
        <p:txBody>
          <a:bodyPr>
            <a:spAutoFit/>
          </a:bodyPr>
          <a:lstStyle/>
          <a:p>
            <a:pPr>
              <a:defRPr/>
            </a:pPr>
            <a:r>
              <a:rPr lang="zh-CN" altLang="zh-CN" sz="3600" b="1" dirty="0">
                <a:solidFill>
                  <a:srgbClr val="000000"/>
                </a:solidFill>
                <a:latin typeface="+mj-ea"/>
                <a:ea typeface="+mj-ea"/>
              </a:rPr>
              <a:t>第三册</a:t>
            </a:r>
            <a:r>
              <a:rPr lang="en-US" altLang="zh-CN" sz="3600" b="1" dirty="0">
                <a:solidFill>
                  <a:srgbClr val="000000"/>
                </a:solidFill>
                <a:latin typeface="+mj-ea"/>
                <a:ea typeface="+mj-ea"/>
              </a:rPr>
              <a:t>  </a:t>
            </a:r>
            <a:r>
              <a:rPr lang="zh-CN" altLang="zh-CN" sz="3600" b="1" dirty="0">
                <a:solidFill>
                  <a:srgbClr val="000000"/>
                </a:solidFill>
                <a:latin typeface="+mj-ea"/>
                <a:ea typeface="+mj-ea"/>
              </a:rPr>
              <a:t>桥涵工程</a:t>
            </a:r>
          </a:p>
        </p:txBody>
      </p:sp>
      <p:sp>
        <p:nvSpPr>
          <p:cNvPr id="14340" name="Rectangle 4"/>
          <p:cNvSpPr>
            <a:spLocks noChangeArrowheads="1"/>
          </p:cNvSpPr>
          <p:nvPr/>
        </p:nvSpPr>
        <p:spPr bwMode="auto">
          <a:xfrm>
            <a:off x="5300663" y="3149600"/>
            <a:ext cx="3167062" cy="641350"/>
          </a:xfrm>
          <a:prstGeom prst="rect">
            <a:avLst/>
          </a:prstGeom>
          <a:noFill/>
          <a:ln w="9525">
            <a:noFill/>
            <a:miter lim="800000"/>
            <a:headEnd/>
            <a:tailEnd/>
          </a:ln>
        </p:spPr>
        <p:txBody>
          <a:bodyPr>
            <a:spAutoFit/>
          </a:bodyPr>
          <a:lstStyle/>
          <a:p>
            <a:pPr>
              <a:defRPr/>
            </a:pPr>
            <a:r>
              <a:rPr lang="zh-CN" altLang="en-US" sz="3600" b="1" dirty="0">
                <a:solidFill>
                  <a:srgbClr val="000000"/>
                </a:solidFill>
                <a:latin typeface="+mj-ea"/>
                <a:ea typeface="+mj-ea"/>
              </a:rPr>
              <a:t>宣贯交底资料</a:t>
            </a:r>
            <a:endParaRPr lang="zh-CN" altLang="en-US" dirty="0">
              <a:latin typeface="+mj-ea"/>
              <a:ea typeface="+mj-ea"/>
            </a:endParaRPr>
          </a:p>
        </p:txBody>
      </p:sp>
    </p:spTree>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二、定额内容</a:t>
            </a:r>
            <a:endParaRPr lang="zh-CN" sz="3200" b="1" dirty="0">
              <a:latin typeface="+mn-ea"/>
              <a:ea typeface="+mn-ea"/>
            </a:endParaRPr>
          </a:p>
        </p:txBody>
      </p:sp>
      <p:sp>
        <p:nvSpPr>
          <p:cNvPr id="17411" name="Rectangle 3"/>
          <p:cNvSpPr>
            <a:spLocks noGrp="1" noChangeArrowheads="1"/>
          </p:cNvSpPr>
          <p:nvPr>
            <p:ph type="body" idx="1"/>
          </p:nvPr>
        </p:nvSpPr>
        <p:spPr>
          <a:xfrm>
            <a:off x="900113" y="2133600"/>
            <a:ext cx="7056437" cy="4248150"/>
          </a:xfrm>
        </p:spPr>
        <p:txBody>
          <a:bodyPr lIns="182562" tIns="46037" rIns="182562" bIns="46037"/>
          <a:lstStyle/>
          <a:p>
            <a:pPr algn="l" eaLnBrk="1" hangingPunct="1">
              <a:spcAft>
                <a:spcPts val="1200"/>
              </a:spcAft>
            </a:pPr>
            <a:r>
              <a:rPr lang="en-US" altLang="zh-CN" sz="1800" b="1"/>
              <a:t> </a:t>
            </a:r>
            <a:endParaRPr lang="zh-CN" altLang="en-US" sz="1800" b="1">
              <a:latin typeface="方正小标宋简体" charset="-122"/>
              <a:ea typeface="方正小标宋简体" charset="-122"/>
              <a:sym typeface="方正小标宋简体" charset="-122"/>
            </a:endParaRPr>
          </a:p>
        </p:txBody>
      </p:sp>
      <p:graphicFrame>
        <p:nvGraphicFramePr>
          <p:cNvPr id="4" name="表格 3"/>
          <p:cNvGraphicFramePr>
            <a:graphicFrameLocks noGrp="1"/>
          </p:cNvGraphicFramePr>
          <p:nvPr/>
        </p:nvGraphicFramePr>
        <p:xfrm>
          <a:off x="1116013" y="1989138"/>
          <a:ext cx="7632277" cy="4464072"/>
        </p:xfrm>
        <a:graphic>
          <a:graphicData uri="http://schemas.openxmlformats.org/drawingml/2006/table">
            <a:tbl>
              <a:tblPr/>
              <a:tblGrid>
                <a:gridCol w="1080409">
                  <a:extLst>
                    <a:ext uri="{9D8B030D-6E8A-4147-A177-3AD203B41FA5}">
                      <a16:colId xmlns:a16="http://schemas.microsoft.com/office/drawing/2014/main" xmlns="" val="20000"/>
                    </a:ext>
                  </a:extLst>
                </a:gridCol>
                <a:gridCol w="4638638">
                  <a:extLst>
                    <a:ext uri="{9D8B030D-6E8A-4147-A177-3AD203B41FA5}">
                      <a16:colId xmlns:a16="http://schemas.microsoft.com/office/drawing/2014/main" xmlns="" val="20001"/>
                    </a:ext>
                  </a:extLst>
                </a:gridCol>
                <a:gridCol w="1913230">
                  <a:extLst>
                    <a:ext uri="{9D8B030D-6E8A-4147-A177-3AD203B41FA5}">
                      <a16:colId xmlns:a16="http://schemas.microsoft.com/office/drawing/2014/main" xmlns="" val="20002"/>
                    </a:ext>
                  </a:extLst>
                </a:gridCol>
              </a:tblGrid>
              <a:tr h="742302">
                <a:tc>
                  <a:txBody>
                    <a:bodyPr/>
                    <a:lstStyle/>
                    <a:p>
                      <a:pPr algn="ctr">
                        <a:lnSpc>
                          <a:spcPts val="1200"/>
                        </a:lnSpc>
                        <a:spcAft>
                          <a:spcPts val="0"/>
                        </a:spcAft>
                      </a:pPr>
                      <a:r>
                        <a:rPr lang="zh-CN" sz="1800" b="0" kern="100" dirty="0">
                          <a:latin typeface="+mn-ea"/>
                          <a:ea typeface="+mn-ea"/>
                          <a:cs typeface="宋体"/>
                        </a:rPr>
                        <a:t>章</a:t>
                      </a:r>
                      <a:endParaRPr lang="zh-CN" sz="1800" b="0" kern="100" dirty="0">
                        <a:latin typeface="+mn-ea"/>
                        <a:ea typeface="+mn-e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0" kern="100" dirty="0">
                          <a:latin typeface="+mn-ea"/>
                          <a:ea typeface="+mn-ea"/>
                          <a:cs typeface="宋体"/>
                        </a:rPr>
                        <a:t>名称</a:t>
                      </a:r>
                      <a:endParaRPr lang="zh-CN" sz="1800" b="0" kern="100" dirty="0">
                        <a:latin typeface="+mn-ea"/>
                        <a:ea typeface="+mn-e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altLang="en-US" sz="1800" b="0" kern="100" dirty="0">
                          <a:latin typeface="+mn-ea"/>
                          <a:ea typeface="+mn-ea"/>
                          <a:cs typeface="宋体"/>
                        </a:rPr>
                        <a:t>新</a:t>
                      </a:r>
                      <a:r>
                        <a:rPr lang="zh-CN" sz="1800" b="0" kern="100" dirty="0">
                          <a:latin typeface="+mn-ea"/>
                          <a:ea typeface="+mn-ea"/>
                          <a:cs typeface="宋体"/>
                        </a:rPr>
                        <a:t>定额</a:t>
                      </a:r>
                      <a:endParaRPr lang="en-US" altLang="zh-CN" sz="1800" b="0" kern="100" dirty="0">
                        <a:latin typeface="+mn-ea"/>
                        <a:ea typeface="+mn-ea"/>
                        <a:cs typeface="宋体"/>
                      </a:endParaRPr>
                    </a:p>
                    <a:p>
                      <a:pPr algn="ctr">
                        <a:lnSpc>
                          <a:spcPts val="1200"/>
                        </a:lnSpc>
                        <a:spcAft>
                          <a:spcPts val="0"/>
                        </a:spcAft>
                      </a:pPr>
                      <a:endParaRPr lang="zh-CN" sz="1800" b="0" kern="100" dirty="0">
                        <a:latin typeface="+mn-ea"/>
                        <a:ea typeface="+mn-ea"/>
                      </a:endParaRPr>
                    </a:p>
                    <a:p>
                      <a:pPr algn="ctr">
                        <a:lnSpc>
                          <a:spcPts val="1200"/>
                        </a:lnSpc>
                        <a:spcAft>
                          <a:spcPts val="0"/>
                        </a:spcAft>
                      </a:pPr>
                      <a:r>
                        <a:rPr lang="zh-CN" sz="1800" b="0" kern="100" dirty="0">
                          <a:latin typeface="+mn-ea"/>
                          <a:ea typeface="+mn-ea"/>
                          <a:cs typeface="宋体"/>
                        </a:rPr>
                        <a:t>子目</a:t>
                      </a:r>
                      <a:r>
                        <a:rPr lang="zh-CN" altLang="en-US" sz="1800" b="0" kern="100" dirty="0">
                          <a:latin typeface="+mn-ea"/>
                          <a:ea typeface="+mn-ea"/>
                          <a:cs typeface="宋体"/>
                        </a:rPr>
                        <a:t>数量</a:t>
                      </a:r>
                      <a:endParaRPr lang="zh-CN" sz="1800" b="0" kern="100" dirty="0">
                        <a:latin typeface="+mn-ea"/>
                        <a:ea typeface="+mn-ea"/>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413530">
                <a:tc>
                  <a:txBody>
                    <a:bodyPr/>
                    <a:lstStyle/>
                    <a:p>
                      <a:pPr algn="ctr">
                        <a:lnSpc>
                          <a:spcPts val="1200"/>
                        </a:lnSpc>
                        <a:spcAft>
                          <a:spcPts val="0"/>
                        </a:spcAft>
                      </a:pPr>
                      <a:r>
                        <a:rPr lang="zh-CN" sz="1800" b="0" kern="100">
                          <a:latin typeface="+mn-ea"/>
                          <a:ea typeface="+mn-ea"/>
                          <a:cs typeface="宋体"/>
                        </a:rPr>
                        <a:t>一</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0" kern="100" dirty="0">
                          <a:latin typeface="+mn-ea"/>
                          <a:ea typeface="+mn-ea"/>
                          <a:cs typeface="宋体"/>
                        </a:rPr>
                        <a:t>水上桩基</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0" kern="100">
                          <a:latin typeface="+mn-ea"/>
                          <a:ea typeface="+mn-ea"/>
                          <a:cs typeface="宋体"/>
                        </a:rPr>
                        <a:t>49</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413530">
                <a:tc>
                  <a:txBody>
                    <a:bodyPr/>
                    <a:lstStyle/>
                    <a:p>
                      <a:pPr algn="ctr">
                        <a:lnSpc>
                          <a:spcPts val="1200"/>
                        </a:lnSpc>
                        <a:spcAft>
                          <a:spcPts val="0"/>
                        </a:spcAft>
                      </a:pPr>
                      <a:r>
                        <a:rPr lang="zh-CN" sz="1800" b="0" kern="100" dirty="0">
                          <a:latin typeface="+mn-ea"/>
                          <a:ea typeface="+mn-ea"/>
                          <a:cs typeface="宋体"/>
                        </a:rPr>
                        <a:t>二</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0" kern="100" dirty="0">
                          <a:latin typeface="+mn-ea"/>
                          <a:ea typeface="+mn-ea"/>
                          <a:cs typeface="宋体"/>
                        </a:rPr>
                        <a:t>现浇混凝土构件</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0" kern="100">
                          <a:latin typeface="+mn-ea"/>
                          <a:ea typeface="+mn-ea"/>
                          <a:cs typeface="宋体"/>
                        </a:rPr>
                        <a:t>82</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413530">
                <a:tc>
                  <a:txBody>
                    <a:bodyPr/>
                    <a:lstStyle/>
                    <a:p>
                      <a:pPr algn="ctr">
                        <a:lnSpc>
                          <a:spcPts val="1200"/>
                        </a:lnSpc>
                        <a:spcAft>
                          <a:spcPts val="0"/>
                        </a:spcAft>
                      </a:pPr>
                      <a:r>
                        <a:rPr lang="zh-CN" sz="1800" b="0" kern="100">
                          <a:latin typeface="+mn-ea"/>
                          <a:ea typeface="+mn-ea"/>
                          <a:cs typeface="宋体"/>
                        </a:rPr>
                        <a:t>三</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0" kern="100" dirty="0">
                          <a:latin typeface="+mn-ea"/>
                          <a:ea typeface="+mn-ea"/>
                          <a:cs typeface="宋体"/>
                        </a:rPr>
                        <a:t>预制混凝土构件</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0" kern="100">
                          <a:latin typeface="+mn-ea"/>
                          <a:ea typeface="+mn-ea"/>
                          <a:cs typeface="宋体"/>
                        </a:rPr>
                        <a:t>114</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413530">
                <a:tc>
                  <a:txBody>
                    <a:bodyPr/>
                    <a:lstStyle/>
                    <a:p>
                      <a:pPr algn="ctr">
                        <a:lnSpc>
                          <a:spcPts val="1200"/>
                        </a:lnSpc>
                        <a:spcAft>
                          <a:spcPts val="0"/>
                        </a:spcAft>
                      </a:pPr>
                      <a:r>
                        <a:rPr lang="zh-CN" sz="1800" b="0" kern="100">
                          <a:latin typeface="+mn-ea"/>
                          <a:ea typeface="+mn-ea"/>
                          <a:cs typeface="宋体"/>
                        </a:rPr>
                        <a:t>四</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0" kern="100" dirty="0">
                          <a:latin typeface="+mn-ea"/>
                          <a:ea typeface="+mn-ea"/>
                          <a:cs typeface="宋体"/>
                        </a:rPr>
                        <a:t>砌筑</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0" kern="100" dirty="0">
                          <a:latin typeface="+mn-ea"/>
                          <a:ea typeface="+mn-ea"/>
                          <a:cs typeface="宋体"/>
                        </a:rPr>
                        <a:t>45</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413530">
                <a:tc>
                  <a:txBody>
                    <a:bodyPr/>
                    <a:lstStyle/>
                    <a:p>
                      <a:pPr algn="ctr">
                        <a:lnSpc>
                          <a:spcPts val="1200"/>
                        </a:lnSpc>
                        <a:spcAft>
                          <a:spcPts val="0"/>
                        </a:spcAft>
                      </a:pPr>
                      <a:r>
                        <a:rPr lang="zh-CN" sz="1800" b="0" kern="100">
                          <a:latin typeface="+mn-ea"/>
                          <a:ea typeface="+mn-ea"/>
                          <a:cs typeface="宋体"/>
                        </a:rPr>
                        <a:t>五</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0" kern="100" dirty="0">
                          <a:latin typeface="+mn-ea"/>
                          <a:ea typeface="+mn-ea"/>
                          <a:cs typeface="宋体"/>
                        </a:rPr>
                        <a:t>立交箱涵</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0" kern="100" dirty="0">
                          <a:latin typeface="+mn-ea"/>
                          <a:ea typeface="+mn-ea"/>
                          <a:cs typeface="宋体"/>
                        </a:rPr>
                        <a:t>40</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413530">
                <a:tc>
                  <a:txBody>
                    <a:bodyPr/>
                    <a:lstStyle/>
                    <a:p>
                      <a:pPr algn="ctr">
                        <a:lnSpc>
                          <a:spcPts val="1200"/>
                        </a:lnSpc>
                        <a:spcAft>
                          <a:spcPts val="0"/>
                        </a:spcAft>
                      </a:pPr>
                      <a:r>
                        <a:rPr lang="zh-CN" sz="1800" b="0" kern="100">
                          <a:latin typeface="+mn-ea"/>
                          <a:ea typeface="+mn-ea"/>
                          <a:cs typeface="宋体"/>
                        </a:rPr>
                        <a:t>六</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0" kern="100" dirty="0">
                          <a:latin typeface="+mn-ea"/>
                          <a:ea typeface="+mn-ea"/>
                          <a:cs typeface="宋体"/>
                        </a:rPr>
                        <a:t>钢结构</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0" kern="100" dirty="0">
                          <a:latin typeface="+mn-ea"/>
                          <a:ea typeface="+mn-ea"/>
                          <a:cs typeface="宋体"/>
                        </a:rPr>
                        <a:t>9</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413530">
                <a:tc>
                  <a:txBody>
                    <a:bodyPr/>
                    <a:lstStyle/>
                    <a:p>
                      <a:pPr algn="ctr">
                        <a:lnSpc>
                          <a:spcPts val="1200"/>
                        </a:lnSpc>
                        <a:spcAft>
                          <a:spcPts val="0"/>
                        </a:spcAft>
                      </a:pPr>
                      <a:r>
                        <a:rPr lang="zh-CN" sz="1800" b="0" kern="100">
                          <a:latin typeface="+mn-ea"/>
                          <a:ea typeface="+mn-ea"/>
                          <a:cs typeface="宋体"/>
                        </a:rPr>
                        <a:t>七</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0" kern="100" dirty="0">
                          <a:latin typeface="+mn-ea"/>
                          <a:ea typeface="+mn-ea"/>
                          <a:cs typeface="宋体"/>
                        </a:rPr>
                        <a:t>措施项目</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0" kern="100" dirty="0">
                          <a:latin typeface="+mn-ea"/>
                          <a:ea typeface="+mn-ea"/>
                          <a:cs typeface="宋体"/>
                        </a:rPr>
                        <a:t>31</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413530">
                <a:tc>
                  <a:txBody>
                    <a:bodyPr/>
                    <a:lstStyle/>
                    <a:p>
                      <a:pPr algn="ctr">
                        <a:lnSpc>
                          <a:spcPts val="1200"/>
                        </a:lnSpc>
                        <a:spcAft>
                          <a:spcPts val="0"/>
                        </a:spcAft>
                      </a:pPr>
                      <a:r>
                        <a:rPr lang="zh-CN" sz="1800" b="0" kern="100">
                          <a:latin typeface="+mn-ea"/>
                          <a:ea typeface="+mn-ea"/>
                          <a:cs typeface="宋体"/>
                        </a:rPr>
                        <a:t>八</a:t>
                      </a:r>
                      <a:endParaRPr lang="zh-CN" sz="1800" b="0" kern="10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0" kern="100" dirty="0">
                          <a:latin typeface="+mn-ea"/>
                          <a:ea typeface="+mn-ea"/>
                          <a:cs typeface="宋体"/>
                        </a:rPr>
                        <a:t>其他</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0" kern="100" dirty="0">
                          <a:latin typeface="+mn-ea"/>
                          <a:ea typeface="+mn-ea"/>
                          <a:cs typeface="宋体"/>
                        </a:rPr>
                        <a:t>41</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413530">
                <a:tc gridSpan="2">
                  <a:txBody>
                    <a:bodyPr/>
                    <a:lstStyle/>
                    <a:p>
                      <a:pPr algn="ctr">
                        <a:lnSpc>
                          <a:spcPts val="1200"/>
                        </a:lnSpc>
                        <a:spcAft>
                          <a:spcPts val="0"/>
                        </a:spcAft>
                      </a:pPr>
                      <a:r>
                        <a:rPr lang="zh-CN" sz="1800" b="0" kern="100" dirty="0">
                          <a:latin typeface="+mn-ea"/>
                          <a:ea typeface="+mn-ea"/>
                          <a:cs typeface="宋体"/>
                        </a:rPr>
                        <a:t>合计</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lnSpc>
                          <a:spcPts val="1200"/>
                        </a:lnSpc>
                        <a:spcAft>
                          <a:spcPts val="0"/>
                        </a:spcAft>
                      </a:pPr>
                      <a:r>
                        <a:rPr lang="en-US" sz="1800" b="0" kern="0" dirty="0">
                          <a:solidFill>
                            <a:srgbClr val="000000"/>
                          </a:solidFill>
                          <a:latin typeface="+mn-ea"/>
                          <a:ea typeface="+mn-ea"/>
                          <a:cs typeface="宋体"/>
                        </a:rPr>
                        <a:t>411</a:t>
                      </a:r>
                      <a:endParaRPr lang="zh-CN" sz="1800" b="0" kern="100" dirty="0">
                        <a:latin typeface="+mn-ea"/>
                        <a:ea typeface="+mn-ea"/>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Tree>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三、适用范围</a:t>
            </a:r>
            <a:endParaRPr lang="en-US" altLang="zh-CN" sz="3200" b="1" dirty="0">
              <a:latin typeface="+mn-ea"/>
              <a:ea typeface="+mn-ea"/>
            </a:endParaRPr>
          </a:p>
        </p:txBody>
      </p:sp>
      <p:sp>
        <p:nvSpPr>
          <p:cNvPr id="19459" name="Rectangle 3"/>
          <p:cNvSpPr>
            <a:spLocks noGrp="1" noChangeArrowheads="1"/>
          </p:cNvSpPr>
          <p:nvPr>
            <p:ph type="body" idx="1"/>
          </p:nvPr>
        </p:nvSpPr>
        <p:spPr>
          <a:xfrm>
            <a:off x="900113" y="2133600"/>
            <a:ext cx="7704137" cy="4292600"/>
          </a:xfrm>
        </p:spPr>
        <p:txBody>
          <a:bodyPr lIns="182562" tIns="46037" rIns="182562" bIns="46037"/>
          <a:lstStyle/>
          <a:p>
            <a:pPr algn="l">
              <a:lnSpc>
                <a:spcPct val="150000"/>
              </a:lnSpc>
              <a:defRPr/>
            </a:pPr>
            <a:r>
              <a:rPr lang="en-US" altLang="zh-CN" sz="2400" b="1" dirty="0">
                <a:latin typeface="+mn-ea"/>
              </a:rPr>
              <a:t>1</a:t>
            </a:r>
            <a:r>
              <a:rPr lang="zh-CN" altLang="zh-CN" sz="2400" b="1" dirty="0">
                <a:latin typeface="+mn-ea"/>
              </a:rPr>
              <a:t>、城镇范围内的桥梁工程。</a:t>
            </a:r>
          </a:p>
          <a:p>
            <a:pPr algn="l">
              <a:lnSpc>
                <a:spcPct val="150000"/>
              </a:lnSpc>
              <a:defRPr/>
            </a:pPr>
            <a:r>
              <a:rPr lang="en-US" altLang="zh-CN" sz="2400" b="1" dirty="0">
                <a:latin typeface="+mn-ea"/>
              </a:rPr>
              <a:t>2</a:t>
            </a:r>
            <a:r>
              <a:rPr lang="zh-CN" altLang="zh-CN" sz="2400" b="1" dirty="0">
                <a:latin typeface="+mn-ea"/>
              </a:rPr>
              <a:t>、单跨</a:t>
            </a:r>
            <a:r>
              <a:rPr lang="en-US" altLang="zh-CN" sz="2400" b="1" dirty="0">
                <a:latin typeface="+mn-ea"/>
              </a:rPr>
              <a:t>5m</a:t>
            </a:r>
            <a:r>
              <a:rPr lang="zh-CN" altLang="zh-CN" sz="2400" b="1" dirty="0">
                <a:latin typeface="+mn-ea"/>
              </a:rPr>
              <a:t>以内的各种板涵、拱涵工程</a:t>
            </a:r>
            <a:r>
              <a:rPr lang="en-US" altLang="zh-CN" sz="2400" b="1" dirty="0">
                <a:latin typeface="+mn-ea"/>
              </a:rPr>
              <a:t>(</a:t>
            </a:r>
            <a:r>
              <a:rPr lang="zh-CN" altLang="zh-CN" sz="2400" b="1" dirty="0">
                <a:latin typeface="+mn-ea"/>
              </a:rPr>
              <a:t>圆管涵套用第五册《市政管网工程》定额，其中管道铺设及基础项目人工、机械费乘以</a:t>
            </a:r>
            <a:r>
              <a:rPr lang="en-US" altLang="zh-CN" sz="2400" b="1" dirty="0">
                <a:latin typeface="+mn-ea"/>
              </a:rPr>
              <a:t>1.25</a:t>
            </a:r>
            <a:r>
              <a:rPr lang="zh-CN" altLang="zh-CN" sz="2400" b="1" dirty="0">
                <a:latin typeface="+mn-ea"/>
              </a:rPr>
              <a:t>系数</a:t>
            </a:r>
            <a:r>
              <a:rPr lang="en-US" altLang="zh-CN" sz="2400" b="1" dirty="0">
                <a:latin typeface="+mn-ea"/>
              </a:rPr>
              <a:t>)</a:t>
            </a:r>
            <a:r>
              <a:rPr lang="zh-CN" altLang="zh-CN" sz="2400" b="1" dirty="0">
                <a:latin typeface="+mn-ea"/>
              </a:rPr>
              <a:t>。</a:t>
            </a:r>
          </a:p>
          <a:p>
            <a:pPr algn="l">
              <a:lnSpc>
                <a:spcPct val="150000"/>
              </a:lnSpc>
              <a:defRPr/>
            </a:pPr>
            <a:r>
              <a:rPr lang="en-US" altLang="zh-CN" sz="2400" b="1" dirty="0">
                <a:latin typeface="+mn-ea"/>
              </a:rPr>
              <a:t>3</a:t>
            </a:r>
            <a:r>
              <a:rPr lang="zh-CN" altLang="zh-CN" sz="2400" b="1" dirty="0">
                <a:latin typeface="+mn-ea"/>
              </a:rPr>
              <a:t>、穿越城市道路及铁路的立交箱涵工程。</a:t>
            </a:r>
          </a:p>
          <a:p>
            <a:pPr algn="l" eaLnBrk="1" hangingPunct="1">
              <a:spcAft>
                <a:spcPts val="1200"/>
              </a:spcAft>
              <a:defRPr/>
            </a:pPr>
            <a:endParaRPr lang="zh-CN" altLang="zh-CN" sz="1800" b="1" dirty="0"/>
          </a:p>
          <a:p>
            <a:pPr algn="l" eaLnBrk="1" hangingPunct="1">
              <a:spcAft>
                <a:spcPts val="1200"/>
              </a:spcAft>
              <a:defRPr/>
            </a:pPr>
            <a:endParaRPr lang="zh-CN" altLang="en-US" sz="1800" b="1" dirty="0">
              <a:latin typeface="方正小标宋简体" charset="-122"/>
              <a:ea typeface="方正小标宋简体" charset="-122"/>
              <a:sym typeface="方正小标宋简体" charset="-122"/>
            </a:endParaRPr>
          </a:p>
        </p:txBody>
      </p:sp>
      <p:sp>
        <p:nvSpPr>
          <p:cNvPr id="4" name="Rectangle 2"/>
          <p:cNvSpPr txBox="1">
            <a:spLocks noChangeArrowheads="1"/>
          </p:cNvSpPr>
          <p:nvPr/>
        </p:nvSpPr>
        <p:spPr bwMode="auto">
          <a:xfrm>
            <a:off x="1052513" y="917575"/>
            <a:ext cx="639762" cy="695325"/>
          </a:xfrm>
          <a:prstGeom prst="rect">
            <a:avLst/>
          </a:prstGeom>
          <a:noFill/>
          <a:ln w="9525">
            <a:noFill/>
            <a:miter lim="800000"/>
            <a:headEnd/>
            <a:tailEnd/>
          </a:ln>
        </p:spPr>
        <p:txBody>
          <a:bodyPr lIns="92075" tIns="46037" rIns="92075" bIns="46037" anchor="ctr"/>
          <a:lstStyle/>
          <a:p>
            <a:pPr marL="571500" indent="-571500" eaLnBrk="1" hangingPunct="1">
              <a:buClr>
                <a:schemeClr val="folHlink"/>
              </a:buClr>
              <a:buFont typeface="Wingdings" pitchFamily="2" charset="2"/>
              <a:buChar char="n"/>
              <a:defRPr/>
            </a:pPr>
            <a:endParaRPr lang="zh-CN" sz="4400" kern="0" dirty="0">
              <a:solidFill>
                <a:schemeClr val="tx2"/>
              </a:solidFill>
              <a:latin typeface="+mj-lt"/>
              <a:ea typeface="+mj-ea"/>
              <a:cs typeface="+mj-cs"/>
              <a:sym typeface="宋体" pitchFamily="2" charset="-122"/>
            </a:endParaRPr>
          </a:p>
        </p:txBody>
      </p:sp>
    </p:spTree>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857250" y="785813"/>
            <a:ext cx="7793038"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四、定额变化情况</a:t>
            </a:r>
            <a:endParaRPr lang="en-US" altLang="zh-CN" sz="3200" b="1" dirty="0">
              <a:latin typeface="+mn-ea"/>
              <a:ea typeface="+mn-ea"/>
            </a:endParaRPr>
          </a:p>
        </p:txBody>
      </p:sp>
      <p:sp>
        <p:nvSpPr>
          <p:cNvPr id="20483" name="Rectangle 3"/>
          <p:cNvSpPr>
            <a:spLocks noGrp="1" noChangeArrowheads="1"/>
          </p:cNvSpPr>
          <p:nvPr>
            <p:ph type="body" idx="1"/>
          </p:nvPr>
        </p:nvSpPr>
        <p:spPr>
          <a:xfrm>
            <a:off x="900113" y="1916113"/>
            <a:ext cx="7991475" cy="4294187"/>
          </a:xfrm>
        </p:spPr>
        <p:txBody>
          <a:bodyPr lIns="182562" tIns="46037" rIns="182562" bIns="46037"/>
          <a:lstStyle/>
          <a:p>
            <a:pPr algn="l">
              <a:defRPr/>
            </a:pPr>
            <a:r>
              <a:rPr lang="zh-CN" altLang="en-US" sz="2400" b="1" dirty="0">
                <a:latin typeface="+mn-ea"/>
              </a:rPr>
              <a:t>（一）定额数量变化</a:t>
            </a:r>
            <a:endParaRPr lang="zh-CN" altLang="zh-CN" sz="2400" b="1" dirty="0">
              <a:latin typeface="+mn-ea"/>
            </a:endParaRPr>
          </a:p>
          <a:p>
            <a:pPr algn="l" eaLnBrk="1" hangingPunct="1">
              <a:spcAft>
                <a:spcPts val="1200"/>
              </a:spcAft>
              <a:defRPr/>
            </a:pPr>
            <a:endParaRPr lang="zh-CN" altLang="en-US" sz="1800" b="1" dirty="0">
              <a:latin typeface="方正小标宋简体" charset="-122"/>
              <a:ea typeface="方正小标宋简体" charset="-122"/>
              <a:sym typeface="方正小标宋简体" charset="-122"/>
            </a:endParaRPr>
          </a:p>
        </p:txBody>
      </p:sp>
      <p:graphicFrame>
        <p:nvGraphicFramePr>
          <p:cNvPr id="5" name="表格 4"/>
          <p:cNvGraphicFramePr>
            <a:graphicFrameLocks noGrp="1"/>
          </p:cNvGraphicFramePr>
          <p:nvPr/>
        </p:nvGraphicFramePr>
        <p:xfrm>
          <a:off x="1260475" y="2349500"/>
          <a:ext cx="7097738" cy="4222776"/>
        </p:xfrm>
        <a:graphic>
          <a:graphicData uri="http://schemas.openxmlformats.org/drawingml/2006/table">
            <a:tbl>
              <a:tblPr/>
              <a:tblGrid>
                <a:gridCol w="523463">
                  <a:extLst>
                    <a:ext uri="{9D8B030D-6E8A-4147-A177-3AD203B41FA5}">
                      <a16:colId xmlns:a16="http://schemas.microsoft.com/office/drawing/2014/main" xmlns="" val="20000"/>
                    </a:ext>
                  </a:extLst>
                </a:gridCol>
                <a:gridCol w="2247442">
                  <a:extLst>
                    <a:ext uri="{9D8B030D-6E8A-4147-A177-3AD203B41FA5}">
                      <a16:colId xmlns:a16="http://schemas.microsoft.com/office/drawing/2014/main" xmlns="" val="20001"/>
                    </a:ext>
                  </a:extLst>
                </a:gridCol>
                <a:gridCol w="926968">
                  <a:extLst>
                    <a:ext uri="{9D8B030D-6E8A-4147-A177-3AD203B41FA5}">
                      <a16:colId xmlns:a16="http://schemas.microsoft.com/office/drawing/2014/main" xmlns="" val="20002"/>
                    </a:ext>
                  </a:extLst>
                </a:gridCol>
                <a:gridCol w="926968">
                  <a:extLst>
                    <a:ext uri="{9D8B030D-6E8A-4147-A177-3AD203B41FA5}">
                      <a16:colId xmlns:a16="http://schemas.microsoft.com/office/drawing/2014/main" xmlns="" val="20003"/>
                    </a:ext>
                  </a:extLst>
                </a:gridCol>
                <a:gridCol w="926968">
                  <a:extLst>
                    <a:ext uri="{9D8B030D-6E8A-4147-A177-3AD203B41FA5}">
                      <a16:colId xmlns:a16="http://schemas.microsoft.com/office/drawing/2014/main" xmlns="" val="20004"/>
                    </a:ext>
                  </a:extLst>
                </a:gridCol>
                <a:gridCol w="1545929">
                  <a:extLst>
                    <a:ext uri="{9D8B030D-6E8A-4147-A177-3AD203B41FA5}">
                      <a16:colId xmlns:a16="http://schemas.microsoft.com/office/drawing/2014/main" xmlns="" val="20005"/>
                    </a:ext>
                  </a:extLst>
                </a:gridCol>
              </a:tblGrid>
              <a:tr h="654446">
                <a:tc>
                  <a:txBody>
                    <a:bodyPr/>
                    <a:lstStyle/>
                    <a:p>
                      <a:pPr algn="ctr">
                        <a:lnSpc>
                          <a:spcPts val="1200"/>
                        </a:lnSpc>
                        <a:spcAft>
                          <a:spcPts val="0"/>
                        </a:spcAft>
                      </a:pPr>
                      <a:r>
                        <a:rPr lang="zh-CN" sz="1800" b="1" kern="100" baseline="0" dirty="0">
                          <a:latin typeface="+mn-ea"/>
                          <a:ea typeface="+mn-ea"/>
                          <a:cs typeface="宋体"/>
                        </a:rPr>
                        <a:t>章</a:t>
                      </a:r>
                      <a:endParaRPr lang="zh-CN" sz="1800" b="1" kern="100" baseline="0" dirty="0">
                        <a:latin typeface="+mn-ea"/>
                        <a:ea typeface="+mn-ea"/>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dirty="0">
                          <a:latin typeface="+mn-ea"/>
                          <a:ea typeface="+mn-ea"/>
                          <a:cs typeface="宋体"/>
                        </a:rPr>
                        <a:t>名称</a:t>
                      </a:r>
                      <a:endParaRPr lang="zh-CN" sz="1800" b="1" kern="100" baseline="0" dirty="0">
                        <a:latin typeface="+mn-ea"/>
                        <a:ea typeface="+mn-ea"/>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altLang="en-US" sz="1800" b="1" kern="100" baseline="0" dirty="0">
                          <a:latin typeface="+mn-ea"/>
                          <a:ea typeface="+mn-ea"/>
                          <a:cs typeface="宋体"/>
                        </a:rPr>
                        <a:t>新</a:t>
                      </a:r>
                      <a:r>
                        <a:rPr lang="zh-CN" sz="1800" b="1" kern="100" baseline="0" dirty="0">
                          <a:latin typeface="+mn-ea"/>
                          <a:ea typeface="+mn-ea"/>
                          <a:cs typeface="宋体"/>
                        </a:rPr>
                        <a:t>定额</a:t>
                      </a:r>
                      <a:endParaRPr lang="en-US" altLang="zh-CN" sz="1800" b="1" kern="100" baseline="0" dirty="0">
                        <a:latin typeface="+mn-ea"/>
                        <a:ea typeface="+mn-ea"/>
                        <a:cs typeface="宋体"/>
                      </a:endParaRPr>
                    </a:p>
                    <a:p>
                      <a:pPr algn="ctr">
                        <a:lnSpc>
                          <a:spcPts val="1200"/>
                        </a:lnSpc>
                        <a:spcAft>
                          <a:spcPts val="0"/>
                        </a:spcAft>
                      </a:pPr>
                      <a:endParaRPr lang="zh-CN" sz="1800" b="1" kern="100" baseline="0" dirty="0">
                        <a:latin typeface="+mn-ea"/>
                        <a:ea typeface="+mn-ea"/>
                      </a:endParaRPr>
                    </a:p>
                    <a:p>
                      <a:pPr algn="ctr">
                        <a:lnSpc>
                          <a:spcPts val="1200"/>
                        </a:lnSpc>
                        <a:spcAft>
                          <a:spcPts val="0"/>
                        </a:spcAft>
                      </a:pPr>
                      <a:r>
                        <a:rPr lang="zh-CN" sz="1800" b="1" kern="100" baseline="0" dirty="0">
                          <a:latin typeface="+mn-ea"/>
                          <a:ea typeface="+mn-ea"/>
                          <a:cs typeface="宋体"/>
                        </a:rPr>
                        <a:t>子目</a:t>
                      </a:r>
                      <a:endParaRPr lang="zh-CN" sz="1800" b="1" kern="100" baseline="0" dirty="0">
                        <a:latin typeface="+mn-ea"/>
                        <a:ea typeface="+mn-ea"/>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altLang="en-US" sz="1800" b="1" kern="100" baseline="0" dirty="0">
                          <a:latin typeface="+mn-ea"/>
                          <a:ea typeface="+mn-ea"/>
                          <a:cs typeface="宋体"/>
                        </a:rPr>
                        <a:t>现行</a:t>
                      </a:r>
                      <a:r>
                        <a:rPr lang="zh-CN" sz="1800" b="1" kern="100" baseline="0" dirty="0">
                          <a:latin typeface="+mn-ea"/>
                          <a:ea typeface="+mn-ea"/>
                          <a:cs typeface="宋体"/>
                        </a:rPr>
                        <a:t>定</a:t>
                      </a:r>
                      <a:endParaRPr lang="en-US" altLang="zh-CN" sz="1800" b="1" kern="100" baseline="0" dirty="0">
                        <a:latin typeface="+mn-ea"/>
                        <a:ea typeface="+mn-ea"/>
                        <a:cs typeface="宋体"/>
                      </a:endParaRPr>
                    </a:p>
                    <a:p>
                      <a:pPr algn="ctr">
                        <a:lnSpc>
                          <a:spcPts val="1200"/>
                        </a:lnSpc>
                        <a:spcAft>
                          <a:spcPts val="0"/>
                        </a:spcAft>
                      </a:pPr>
                      <a:endParaRPr lang="en-US" altLang="zh-CN" sz="1800" b="1" kern="100" baseline="0" dirty="0">
                        <a:latin typeface="+mn-ea"/>
                        <a:ea typeface="+mn-ea"/>
                        <a:cs typeface="宋体"/>
                      </a:endParaRPr>
                    </a:p>
                    <a:p>
                      <a:pPr algn="ctr">
                        <a:lnSpc>
                          <a:spcPts val="1200"/>
                        </a:lnSpc>
                        <a:spcAft>
                          <a:spcPts val="0"/>
                        </a:spcAft>
                      </a:pPr>
                      <a:r>
                        <a:rPr lang="zh-CN" sz="1800" b="1" kern="100" baseline="0" dirty="0">
                          <a:latin typeface="+mn-ea"/>
                          <a:ea typeface="+mn-ea"/>
                          <a:cs typeface="宋体"/>
                        </a:rPr>
                        <a:t>额子目</a:t>
                      </a:r>
                      <a:endParaRPr lang="zh-CN" sz="1800" b="1" kern="100" baseline="0" dirty="0">
                        <a:latin typeface="+mn-ea"/>
                        <a:ea typeface="+mn-ea"/>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dirty="0">
                          <a:latin typeface="+mn-ea"/>
                          <a:ea typeface="+mn-ea"/>
                          <a:cs typeface="宋体"/>
                        </a:rPr>
                        <a:t>增减</a:t>
                      </a:r>
                      <a:endParaRPr lang="en-US" altLang="zh-CN" sz="1800" b="1" kern="100" baseline="0" dirty="0">
                        <a:latin typeface="+mn-ea"/>
                        <a:ea typeface="+mn-ea"/>
                        <a:cs typeface="宋体"/>
                      </a:endParaRPr>
                    </a:p>
                    <a:p>
                      <a:pPr algn="ctr">
                        <a:lnSpc>
                          <a:spcPts val="1200"/>
                        </a:lnSpc>
                        <a:spcAft>
                          <a:spcPts val="0"/>
                        </a:spcAft>
                      </a:pPr>
                      <a:endParaRPr lang="zh-CN" sz="1800" b="1" kern="100" baseline="0" dirty="0">
                        <a:latin typeface="+mn-ea"/>
                        <a:ea typeface="+mn-ea"/>
                      </a:endParaRPr>
                    </a:p>
                    <a:p>
                      <a:pPr algn="ctr">
                        <a:lnSpc>
                          <a:spcPts val="1200"/>
                        </a:lnSpc>
                        <a:spcAft>
                          <a:spcPts val="0"/>
                        </a:spcAft>
                      </a:pPr>
                      <a:r>
                        <a:rPr lang="zh-CN" sz="1800" b="1" kern="100" baseline="0" dirty="0">
                          <a:latin typeface="+mn-ea"/>
                          <a:ea typeface="+mn-ea"/>
                          <a:cs typeface="宋体"/>
                        </a:rPr>
                        <a:t>子目</a:t>
                      </a:r>
                      <a:endParaRPr lang="zh-CN" sz="1800" b="1" kern="100" baseline="0" dirty="0">
                        <a:latin typeface="+mn-ea"/>
                        <a:ea typeface="+mn-ea"/>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a:latin typeface="+mn-ea"/>
                          <a:ea typeface="+mn-ea"/>
                          <a:cs typeface="宋体"/>
                        </a:rPr>
                        <a:t>备注</a:t>
                      </a:r>
                      <a:endParaRPr lang="zh-CN" sz="1800" b="1" kern="100" baseline="0">
                        <a:latin typeface="+mn-ea"/>
                        <a:ea typeface="+mn-ea"/>
                      </a:endParaRPr>
                    </a:p>
                  </a:txBody>
                  <a:tcPr marL="68580" marR="6858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56833">
                <a:tc>
                  <a:txBody>
                    <a:bodyPr/>
                    <a:lstStyle/>
                    <a:p>
                      <a:pPr algn="ctr">
                        <a:lnSpc>
                          <a:spcPts val="1200"/>
                        </a:lnSpc>
                        <a:spcAft>
                          <a:spcPts val="0"/>
                        </a:spcAft>
                      </a:pPr>
                      <a:r>
                        <a:rPr lang="zh-CN" sz="1800" b="1" kern="100" baseline="0">
                          <a:latin typeface="+mn-ea"/>
                          <a:ea typeface="+mn-ea"/>
                          <a:cs typeface="宋体"/>
                        </a:rPr>
                        <a:t>一</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dirty="0">
                          <a:latin typeface="+mn-ea"/>
                          <a:ea typeface="+mn-ea"/>
                          <a:cs typeface="宋体"/>
                        </a:rPr>
                        <a:t>水上桩基</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dirty="0">
                          <a:latin typeface="+mn-ea"/>
                          <a:ea typeface="+mn-ea"/>
                          <a:cs typeface="宋体"/>
                        </a:rPr>
                        <a:t>49</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236</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-187</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56833">
                <a:tc>
                  <a:txBody>
                    <a:bodyPr/>
                    <a:lstStyle/>
                    <a:p>
                      <a:pPr algn="ctr">
                        <a:lnSpc>
                          <a:spcPts val="1200"/>
                        </a:lnSpc>
                        <a:spcAft>
                          <a:spcPts val="0"/>
                        </a:spcAft>
                      </a:pPr>
                      <a:r>
                        <a:rPr lang="zh-CN" sz="1800" b="1" kern="100" baseline="0">
                          <a:latin typeface="+mn-ea"/>
                          <a:ea typeface="+mn-ea"/>
                          <a:cs typeface="宋体"/>
                        </a:rPr>
                        <a:t>二</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dirty="0">
                          <a:latin typeface="+mn-ea"/>
                          <a:ea typeface="+mn-ea"/>
                          <a:cs typeface="宋体"/>
                        </a:rPr>
                        <a:t>现浇混凝土构件</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82</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dirty="0">
                          <a:latin typeface="+mn-ea"/>
                          <a:ea typeface="+mn-ea"/>
                          <a:cs typeface="宋体"/>
                        </a:rPr>
                        <a:t>117</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-35</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56833">
                <a:tc>
                  <a:txBody>
                    <a:bodyPr/>
                    <a:lstStyle/>
                    <a:p>
                      <a:pPr algn="ctr">
                        <a:lnSpc>
                          <a:spcPts val="1200"/>
                        </a:lnSpc>
                        <a:spcAft>
                          <a:spcPts val="0"/>
                        </a:spcAft>
                      </a:pPr>
                      <a:r>
                        <a:rPr lang="zh-CN" sz="1800" b="1" kern="100" baseline="0">
                          <a:latin typeface="+mn-ea"/>
                          <a:ea typeface="+mn-ea"/>
                          <a:cs typeface="宋体"/>
                        </a:rPr>
                        <a:t>三</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dirty="0">
                          <a:latin typeface="+mn-ea"/>
                          <a:ea typeface="+mn-ea"/>
                          <a:cs typeface="宋体"/>
                        </a:rPr>
                        <a:t>预制混凝土构件</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dirty="0">
                          <a:latin typeface="+mn-ea"/>
                          <a:ea typeface="+mn-ea"/>
                          <a:cs typeface="宋体"/>
                        </a:rPr>
                        <a:t>114</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dirty="0">
                          <a:latin typeface="+mn-ea"/>
                          <a:ea typeface="+mn-ea"/>
                          <a:cs typeface="宋体"/>
                        </a:rPr>
                        <a:t>158</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dirty="0">
                          <a:latin typeface="+mn-ea"/>
                          <a:ea typeface="+mn-ea"/>
                          <a:cs typeface="宋体"/>
                        </a:rPr>
                        <a:t>-44</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dirty="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56833">
                <a:tc>
                  <a:txBody>
                    <a:bodyPr/>
                    <a:lstStyle/>
                    <a:p>
                      <a:pPr algn="ctr">
                        <a:lnSpc>
                          <a:spcPts val="1200"/>
                        </a:lnSpc>
                        <a:spcAft>
                          <a:spcPts val="0"/>
                        </a:spcAft>
                      </a:pPr>
                      <a:r>
                        <a:rPr lang="zh-CN" sz="1800" b="1" kern="100" baseline="0">
                          <a:latin typeface="+mn-ea"/>
                          <a:ea typeface="+mn-ea"/>
                          <a:cs typeface="宋体"/>
                        </a:rPr>
                        <a:t>四</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dirty="0">
                          <a:latin typeface="+mn-ea"/>
                          <a:ea typeface="+mn-ea"/>
                          <a:cs typeface="宋体"/>
                        </a:rPr>
                        <a:t>砌筑</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45</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dirty="0">
                          <a:latin typeface="+mn-ea"/>
                          <a:ea typeface="+mn-ea"/>
                          <a:cs typeface="宋体"/>
                        </a:rPr>
                        <a:t>60</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dirty="0">
                          <a:latin typeface="+mn-ea"/>
                          <a:ea typeface="+mn-ea"/>
                          <a:cs typeface="宋体"/>
                        </a:rPr>
                        <a:t>-15</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356833">
                <a:tc>
                  <a:txBody>
                    <a:bodyPr/>
                    <a:lstStyle/>
                    <a:p>
                      <a:pPr algn="ctr">
                        <a:lnSpc>
                          <a:spcPts val="1200"/>
                        </a:lnSpc>
                        <a:spcAft>
                          <a:spcPts val="0"/>
                        </a:spcAft>
                      </a:pPr>
                      <a:r>
                        <a:rPr lang="zh-CN" sz="1800" b="1" kern="100" baseline="0">
                          <a:latin typeface="+mn-ea"/>
                          <a:ea typeface="+mn-ea"/>
                          <a:cs typeface="宋体"/>
                        </a:rPr>
                        <a:t>五</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dirty="0">
                          <a:latin typeface="+mn-ea"/>
                          <a:ea typeface="+mn-ea"/>
                          <a:cs typeface="宋体"/>
                        </a:rPr>
                        <a:t>立交箱涵</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40</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dirty="0">
                          <a:latin typeface="+mn-ea"/>
                          <a:ea typeface="+mn-ea"/>
                          <a:cs typeface="宋体"/>
                        </a:rPr>
                        <a:t>49</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dirty="0">
                          <a:latin typeface="+mn-ea"/>
                          <a:ea typeface="+mn-ea"/>
                          <a:cs typeface="宋体"/>
                        </a:rPr>
                        <a:t>-9</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dirty="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356833">
                <a:tc>
                  <a:txBody>
                    <a:bodyPr/>
                    <a:lstStyle/>
                    <a:p>
                      <a:pPr algn="ctr">
                        <a:lnSpc>
                          <a:spcPts val="1200"/>
                        </a:lnSpc>
                        <a:spcAft>
                          <a:spcPts val="0"/>
                        </a:spcAft>
                      </a:pPr>
                      <a:r>
                        <a:rPr lang="zh-CN" sz="1800" b="1" kern="100" baseline="0">
                          <a:latin typeface="+mn-ea"/>
                          <a:ea typeface="+mn-ea"/>
                          <a:cs typeface="宋体"/>
                        </a:rPr>
                        <a:t>六</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a:latin typeface="+mn-ea"/>
                          <a:ea typeface="+mn-ea"/>
                          <a:cs typeface="宋体"/>
                        </a:rPr>
                        <a:t>钢结构</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9</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0</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+9</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dirty="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56833">
                <a:tc>
                  <a:txBody>
                    <a:bodyPr/>
                    <a:lstStyle/>
                    <a:p>
                      <a:pPr algn="ctr">
                        <a:lnSpc>
                          <a:spcPts val="1200"/>
                        </a:lnSpc>
                        <a:spcAft>
                          <a:spcPts val="0"/>
                        </a:spcAft>
                      </a:pPr>
                      <a:r>
                        <a:rPr lang="zh-CN" sz="1800" b="1" kern="100" baseline="0">
                          <a:latin typeface="+mn-ea"/>
                          <a:ea typeface="+mn-ea"/>
                          <a:cs typeface="宋体"/>
                        </a:rPr>
                        <a:t>七</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a:latin typeface="+mn-ea"/>
                          <a:ea typeface="+mn-ea"/>
                          <a:cs typeface="宋体"/>
                        </a:rPr>
                        <a:t>措施项目</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31</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24</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+7</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dirty="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56833">
                <a:tc>
                  <a:txBody>
                    <a:bodyPr/>
                    <a:lstStyle/>
                    <a:p>
                      <a:pPr algn="ctr">
                        <a:lnSpc>
                          <a:spcPts val="1200"/>
                        </a:lnSpc>
                        <a:spcAft>
                          <a:spcPts val="0"/>
                        </a:spcAft>
                      </a:pPr>
                      <a:r>
                        <a:rPr lang="zh-CN" sz="1800" b="1" kern="100" baseline="0">
                          <a:latin typeface="+mn-ea"/>
                          <a:ea typeface="+mn-ea"/>
                          <a:cs typeface="宋体"/>
                        </a:rPr>
                        <a:t>八</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dirty="0">
                          <a:latin typeface="+mn-ea"/>
                          <a:ea typeface="+mn-ea"/>
                          <a:cs typeface="宋体"/>
                        </a:rPr>
                        <a:t>其他</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41</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33</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+8</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dirty="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356833">
                <a:tc>
                  <a:txBody>
                    <a:bodyPr/>
                    <a:lstStyle/>
                    <a:p>
                      <a:pPr algn="ctr">
                        <a:lnSpc>
                          <a:spcPts val="1200"/>
                        </a:lnSpc>
                        <a:spcAft>
                          <a:spcPts val="0"/>
                        </a:spcAft>
                      </a:pPr>
                      <a:r>
                        <a:rPr lang="zh-CN" sz="1800" b="1" kern="100" baseline="0">
                          <a:latin typeface="+mn-ea"/>
                          <a:ea typeface="+mn-ea"/>
                          <a:cs typeface="宋体"/>
                        </a:rPr>
                        <a:t>九</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800" b="1" kern="100" baseline="0">
                          <a:latin typeface="+mn-ea"/>
                          <a:ea typeface="+mn-ea"/>
                          <a:cs typeface="宋体"/>
                        </a:rPr>
                        <a:t>装饰工程</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0</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46</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800" b="1" kern="100" baseline="0">
                          <a:latin typeface="+mn-ea"/>
                          <a:ea typeface="+mn-ea"/>
                          <a:cs typeface="宋体"/>
                        </a:rPr>
                        <a:t>-46</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dirty="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356833">
                <a:tc gridSpan="2">
                  <a:txBody>
                    <a:bodyPr/>
                    <a:lstStyle/>
                    <a:p>
                      <a:pPr algn="ctr">
                        <a:lnSpc>
                          <a:spcPts val="1200"/>
                        </a:lnSpc>
                        <a:spcAft>
                          <a:spcPts val="0"/>
                        </a:spcAft>
                      </a:pPr>
                      <a:r>
                        <a:rPr lang="zh-CN" sz="1800" b="1" kern="100" baseline="0" dirty="0">
                          <a:latin typeface="+mn-ea"/>
                          <a:ea typeface="+mn-ea"/>
                          <a:cs typeface="宋体"/>
                        </a:rPr>
                        <a:t>合计</a:t>
                      </a:r>
                      <a:endParaRPr lang="zh-CN" sz="1800" b="1" kern="100" baseline="0" dirty="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lnSpc>
                          <a:spcPts val="1200"/>
                        </a:lnSpc>
                        <a:spcAft>
                          <a:spcPts val="0"/>
                        </a:spcAft>
                      </a:pPr>
                      <a:r>
                        <a:rPr lang="en-US" sz="1800" b="1" kern="0" baseline="0">
                          <a:solidFill>
                            <a:srgbClr val="000000"/>
                          </a:solidFill>
                          <a:latin typeface="+mn-ea"/>
                          <a:ea typeface="+mn-ea"/>
                          <a:cs typeface="宋体"/>
                        </a:rPr>
                        <a:t>411</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Aft>
                          <a:spcPts val="0"/>
                        </a:spcAft>
                      </a:pPr>
                      <a:r>
                        <a:rPr lang="en-US" sz="1800" b="1" kern="0" baseline="0">
                          <a:solidFill>
                            <a:srgbClr val="000000"/>
                          </a:solidFill>
                          <a:latin typeface="+mn-ea"/>
                          <a:ea typeface="+mn-ea"/>
                          <a:cs typeface="宋体"/>
                        </a:rPr>
                        <a:t>723</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lnSpc>
                          <a:spcPts val="1200"/>
                        </a:lnSpc>
                        <a:spcAft>
                          <a:spcPts val="0"/>
                        </a:spcAft>
                      </a:pPr>
                      <a:r>
                        <a:rPr lang="en-US" sz="1800" b="1" kern="100" baseline="0">
                          <a:latin typeface="+mn-ea"/>
                          <a:ea typeface="+mn-ea"/>
                          <a:cs typeface="宋体"/>
                        </a:rPr>
                        <a:t>-</a:t>
                      </a:r>
                      <a:r>
                        <a:rPr lang="en-US" sz="1800" b="1" kern="0" baseline="0">
                          <a:solidFill>
                            <a:srgbClr val="000000"/>
                          </a:solidFill>
                          <a:latin typeface="+mn-ea"/>
                          <a:ea typeface="+mn-ea"/>
                          <a:cs typeface="宋体"/>
                        </a:rPr>
                        <a:t>312</a:t>
                      </a:r>
                      <a:endParaRPr lang="zh-CN" sz="1800" b="1" kern="100" baseline="0">
                        <a:latin typeface="+mn-ea"/>
                        <a:ea typeface="+mn-ea"/>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endParaRPr lang="en-US" sz="1800" b="1" kern="100" baseline="0" dirty="0">
                        <a:latin typeface="+mn-ea"/>
                        <a:ea typeface="+mn-ea"/>
                        <a:cs typeface="宋体"/>
                      </a:endParaRPr>
                    </a:p>
                  </a:txBody>
                  <a:tcPr marL="68580" marR="68580" marT="0" marB="0" anchor="b"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bl>
          </a:graphicData>
        </a:graphic>
      </p:graphicFrame>
    </p:spTree>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四、定额变化情况</a:t>
            </a:r>
          </a:p>
        </p:txBody>
      </p:sp>
      <p:sp>
        <p:nvSpPr>
          <p:cNvPr id="21507" name="Rectangle 3"/>
          <p:cNvSpPr>
            <a:spLocks noGrp="1" noChangeArrowheads="1"/>
          </p:cNvSpPr>
          <p:nvPr>
            <p:ph type="body" idx="1"/>
          </p:nvPr>
        </p:nvSpPr>
        <p:spPr>
          <a:xfrm>
            <a:off x="611188" y="1773238"/>
            <a:ext cx="8280400" cy="4294187"/>
          </a:xfrm>
        </p:spPr>
        <p:txBody>
          <a:bodyPr lIns="182562" tIns="46037" rIns="182562" bIns="46037"/>
          <a:lstStyle/>
          <a:p>
            <a:pPr algn="l">
              <a:lnSpc>
                <a:spcPct val="150000"/>
              </a:lnSpc>
              <a:defRPr/>
            </a:pPr>
            <a:r>
              <a:rPr lang="zh-CN" altLang="en-US" sz="2400" b="1" dirty="0">
                <a:latin typeface="黑体" pitchFamily="49" charset="-122"/>
                <a:ea typeface="黑体" pitchFamily="49" charset="-122"/>
              </a:rPr>
              <a:t>（二）项目设置变化</a:t>
            </a:r>
          </a:p>
          <a:p>
            <a:pPr algn="l">
              <a:lnSpc>
                <a:spcPct val="150000"/>
              </a:lnSpc>
              <a:defRPr/>
            </a:pPr>
            <a:r>
              <a:rPr lang="en-US" altLang="zh-CN" sz="2400" b="1" dirty="0">
                <a:latin typeface="+mn-ea"/>
                <a:sym typeface="方正小标宋简体" charset="-122"/>
              </a:rPr>
              <a:t>1.</a:t>
            </a:r>
            <a:r>
              <a:rPr lang="zh-CN" altLang="en-US" sz="2400" b="1" dirty="0">
                <a:latin typeface="+mn-ea"/>
                <a:sym typeface="方正小标宋简体" charset="-122"/>
              </a:rPr>
              <a:t>第一章 水上桩基</a:t>
            </a:r>
            <a:endParaRPr lang="en-US" altLang="zh-CN" sz="2400" b="1" dirty="0">
              <a:latin typeface="+mn-ea"/>
              <a:sym typeface="方正小标宋简体" charset="-122"/>
            </a:endParaRPr>
          </a:p>
          <a:p>
            <a:pPr algn="l">
              <a:lnSpc>
                <a:spcPct val="150000"/>
              </a:lnSpc>
              <a:defRPr/>
            </a:pPr>
            <a:r>
              <a:rPr lang="zh-CN" altLang="en-US" sz="2400" b="1" dirty="0">
                <a:latin typeface="+mn-ea"/>
              </a:rPr>
              <a:t>现行</a:t>
            </a:r>
            <a:r>
              <a:rPr lang="zh-CN" altLang="zh-CN" sz="2400" b="1" dirty="0">
                <a:latin typeface="+mn-ea"/>
              </a:rPr>
              <a:t>定额</a:t>
            </a:r>
            <a:r>
              <a:rPr lang="zh-CN" altLang="en-US" sz="2400" b="1" dirty="0">
                <a:latin typeface="+mn-ea"/>
              </a:rPr>
              <a:t>桩基</a:t>
            </a:r>
            <a:r>
              <a:rPr lang="zh-CN" altLang="zh-CN" sz="2400" b="1" dirty="0">
                <a:latin typeface="+mn-ea"/>
              </a:rPr>
              <a:t>工程</a:t>
            </a:r>
            <a:r>
              <a:rPr lang="zh-CN" altLang="en-US" sz="2400" b="1" dirty="0">
                <a:latin typeface="+mn-ea"/>
              </a:rPr>
              <a:t>包括陆</a:t>
            </a:r>
            <a:r>
              <a:rPr lang="zh-CN" altLang="zh-CN" sz="2400" b="1" dirty="0">
                <a:latin typeface="+mn-ea"/>
              </a:rPr>
              <a:t>上桩基、水上桩基</a:t>
            </a:r>
            <a:r>
              <a:rPr lang="zh-CN" altLang="en-US" sz="2400" b="1" dirty="0">
                <a:latin typeface="+mn-ea"/>
              </a:rPr>
              <a:t>子目</a:t>
            </a:r>
            <a:r>
              <a:rPr lang="zh-CN" altLang="zh-CN" sz="2400" b="1" dirty="0">
                <a:latin typeface="+mn-ea"/>
              </a:rPr>
              <a:t>，</a:t>
            </a:r>
            <a:r>
              <a:rPr lang="zh-CN" altLang="en-US" sz="2400" b="1" dirty="0">
                <a:latin typeface="+mn-ea"/>
              </a:rPr>
              <a:t>新</a:t>
            </a:r>
            <a:r>
              <a:rPr lang="zh-CN" altLang="zh-CN" sz="2400" b="1" dirty="0">
                <a:latin typeface="+mn-ea"/>
              </a:rPr>
              <a:t>定额</a:t>
            </a:r>
            <a:r>
              <a:rPr lang="zh-CN" altLang="en-US" sz="2400" b="1" dirty="0">
                <a:latin typeface="+mn-ea"/>
              </a:rPr>
              <a:t>内容仅包括水上</a:t>
            </a:r>
            <a:r>
              <a:rPr lang="zh-CN" altLang="zh-CN" sz="2400" b="1" dirty="0">
                <a:latin typeface="+mn-ea"/>
              </a:rPr>
              <a:t>桩基</a:t>
            </a:r>
            <a:r>
              <a:rPr lang="zh-CN" altLang="en-US" sz="2400" b="1" dirty="0">
                <a:latin typeface="+mn-ea"/>
              </a:rPr>
              <a:t>工程（支架、船上打桩）</a:t>
            </a:r>
            <a:r>
              <a:rPr lang="zh-CN" altLang="zh-CN" sz="2400" b="1" dirty="0">
                <a:latin typeface="+mn-ea"/>
              </a:rPr>
              <a:t>，陆上桩基工程</a:t>
            </a:r>
            <a:r>
              <a:rPr lang="zh-CN" altLang="en-US" sz="2400" b="1" dirty="0">
                <a:latin typeface="+mn-ea"/>
              </a:rPr>
              <a:t>执行</a:t>
            </a:r>
            <a:r>
              <a:rPr lang="en-US" altLang="zh-CN" sz="2400" b="1" dirty="0"/>
              <a:t>《</a:t>
            </a:r>
            <a:r>
              <a:rPr lang="zh-CN" altLang="en-US" sz="2400" b="1" dirty="0"/>
              <a:t>湖北省建设工程公共专业消耗量定额及全费用基价表</a:t>
            </a:r>
            <a:r>
              <a:rPr lang="en-US" altLang="zh-CN" sz="2400" b="1" dirty="0"/>
              <a:t>》</a:t>
            </a:r>
            <a:r>
              <a:rPr lang="zh-CN" altLang="en-US" sz="2400" b="1" dirty="0"/>
              <a:t>相应项目</a:t>
            </a:r>
            <a:r>
              <a:rPr lang="zh-CN" altLang="zh-CN" sz="2400" b="1" dirty="0">
                <a:latin typeface="+mn-ea"/>
              </a:rPr>
              <a:t>。</a:t>
            </a:r>
            <a:endParaRPr lang="en-US" altLang="zh-CN" sz="2400" b="1" dirty="0">
              <a:latin typeface="+mn-ea"/>
            </a:endParaRPr>
          </a:p>
          <a:p>
            <a:pPr algn="l">
              <a:lnSpc>
                <a:spcPct val="150000"/>
              </a:lnSpc>
              <a:defRPr/>
            </a:pPr>
            <a:endParaRPr lang="en-US" altLang="zh-CN" sz="2400" b="1" dirty="0">
              <a:ea typeface="宋体" pitchFamily="2" charset="-122"/>
              <a:sym typeface="方正小标宋简体" charset="-122"/>
            </a:endParaRPr>
          </a:p>
          <a:p>
            <a:pPr algn="l">
              <a:lnSpc>
                <a:spcPct val="150000"/>
              </a:lnSpc>
              <a:defRPr/>
            </a:pPr>
            <a:endParaRPr lang="en-US" altLang="zh-CN" sz="2400" b="1" dirty="0">
              <a:ea typeface="宋体" pitchFamily="2" charset="-122"/>
              <a:sym typeface="方正小标宋简体" charset="-122"/>
            </a:endParaRPr>
          </a:p>
          <a:p>
            <a:pPr algn="l">
              <a:lnSpc>
                <a:spcPct val="150000"/>
              </a:lnSpc>
              <a:defRPr/>
            </a:pPr>
            <a:endParaRPr lang="zh-CN" altLang="en-US" sz="2400" b="1" dirty="0">
              <a:ea typeface="宋体" pitchFamily="2" charset="-122"/>
              <a:sym typeface="方正小标宋简体" charset="-122"/>
            </a:endParaRPr>
          </a:p>
        </p:txBody>
      </p:sp>
    </p:spTree>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四、定额变化情况</a:t>
            </a:r>
          </a:p>
        </p:txBody>
      </p:sp>
      <p:sp>
        <p:nvSpPr>
          <p:cNvPr id="22531" name="Rectangle 3"/>
          <p:cNvSpPr>
            <a:spLocks noGrp="1" noChangeArrowheads="1"/>
          </p:cNvSpPr>
          <p:nvPr>
            <p:ph type="body" idx="1"/>
          </p:nvPr>
        </p:nvSpPr>
        <p:spPr>
          <a:xfrm>
            <a:off x="252413" y="1916113"/>
            <a:ext cx="9034462" cy="4294187"/>
          </a:xfrm>
        </p:spPr>
        <p:txBody>
          <a:bodyPr lIns="182562" tIns="46037" rIns="182562" bIns="46037"/>
          <a:lstStyle/>
          <a:p>
            <a:pPr algn="l">
              <a:lnSpc>
                <a:spcPct val="150000"/>
              </a:lnSpc>
              <a:defRPr/>
            </a:pPr>
            <a:r>
              <a:rPr lang="en-US" altLang="zh-CN" sz="2400" b="1" dirty="0">
                <a:latin typeface="+mn-ea"/>
                <a:sym typeface="方正小标宋简体" charset="-122"/>
              </a:rPr>
              <a:t>2.</a:t>
            </a:r>
            <a:r>
              <a:rPr lang="zh-CN" altLang="en-US" sz="2400" b="1" dirty="0">
                <a:latin typeface="+mn-ea"/>
                <a:sym typeface="方正小标宋简体" charset="-122"/>
              </a:rPr>
              <a:t>第二章 现浇混凝土构件</a:t>
            </a:r>
            <a:endParaRPr lang="en-US" altLang="zh-CN" sz="2400" b="1" dirty="0">
              <a:latin typeface="+mn-ea"/>
              <a:sym typeface="方正小标宋简体" charset="-122"/>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）现行</a:t>
            </a:r>
            <a:r>
              <a:rPr lang="zh-CN" altLang="zh-CN" sz="2400" b="1" dirty="0">
                <a:latin typeface="+mn-ea"/>
              </a:rPr>
              <a:t>定额</a:t>
            </a:r>
            <a:r>
              <a:rPr lang="zh-CN" altLang="en-US" sz="2400" b="1" dirty="0">
                <a:latin typeface="+mn-ea"/>
              </a:rPr>
              <a:t>使用</a:t>
            </a:r>
            <a:r>
              <a:rPr lang="zh-CN" altLang="zh-CN" sz="2400" b="1" dirty="0">
                <a:latin typeface="+mn-ea"/>
              </a:rPr>
              <a:t> “混凝土” “砂浆”</a:t>
            </a:r>
            <a:r>
              <a:rPr lang="zh-CN" altLang="en-US" sz="2400" b="1" dirty="0">
                <a:latin typeface="+mn-ea"/>
              </a:rPr>
              <a:t>按</a:t>
            </a:r>
            <a:r>
              <a:rPr lang="zh-CN" altLang="zh-CN" sz="2400" b="1" dirty="0">
                <a:latin typeface="+mn-ea"/>
              </a:rPr>
              <a:t>现场制作</a:t>
            </a:r>
            <a:r>
              <a:rPr lang="zh-CN" altLang="en-US" sz="2400" b="1" dirty="0">
                <a:latin typeface="+mn-ea"/>
              </a:rPr>
              <a:t>拌合</a:t>
            </a:r>
            <a:r>
              <a:rPr lang="zh-CN" altLang="zh-CN" sz="2400" b="1" dirty="0">
                <a:latin typeface="+mn-ea"/>
              </a:rPr>
              <a:t>，</a:t>
            </a:r>
            <a:r>
              <a:rPr lang="zh-CN" altLang="en-US" sz="2400" b="1" dirty="0">
                <a:latin typeface="+mn-ea"/>
              </a:rPr>
              <a:t>新</a:t>
            </a:r>
            <a:r>
              <a:rPr lang="zh-CN" altLang="zh-CN" sz="2400" b="1" dirty="0">
                <a:latin typeface="+mn-ea"/>
              </a:rPr>
              <a:t>定额“混凝土、砂浆”均</a:t>
            </a:r>
            <a:r>
              <a:rPr lang="zh-CN" altLang="en-US" sz="2400" b="1" dirty="0">
                <a:latin typeface="+mn-ea"/>
              </a:rPr>
              <a:t>采用</a:t>
            </a:r>
            <a:r>
              <a:rPr lang="zh-CN" altLang="zh-CN" sz="2400" b="1" dirty="0">
                <a:latin typeface="+mn-ea"/>
              </a:rPr>
              <a:t> “预拌混凝土、预拌砂浆” 。</a:t>
            </a:r>
            <a:endParaRPr lang="en-US" altLang="zh-CN" sz="2400" b="1" dirty="0">
              <a:latin typeface="+mn-ea"/>
            </a:endParaRPr>
          </a:p>
          <a:p>
            <a:pPr algn="l">
              <a:lnSpc>
                <a:spcPct val="150000"/>
              </a:lnSpc>
              <a:defRPr/>
            </a:pPr>
            <a:endParaRPr lang="en-US" altLang="zh-CN" sz="2400" b="1" dirty="0">
              <a:latin typeface="+mn-ea"/>
            </a:endParaRPr>
          </a:p>
        </p:txBody>
      </p:sp>
    </p:spTree>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四、定额变化情况</a:t>
            </a:r>
          </a:p>
        </p:txBody>
      </p:sp>
      <p:sp>
        <p:nvSpPr>
          <p:cNvPr id="23555" name="Rectangle 3"/>
          <p:cNvSpPr>
            <a:spLocks noGrp="1" noChangeArrowheads="1"/>
          </p:cNvSpPr>
          <p:nvPr>
            <p:ph type="body" idx="1"/>
          </p:nvPr>
        </p:nvSpPr>
        <p:spPr>
          <a:xfrm>
            <a:off x="611188" y="1773238"/>
            <a:ext cx="8032750" cy="4294187"/>
          </a:xfrm>
        </p:spPr>
        <p:txBody>
          <a:bodyPr lIns="182562" tIns="46037" rIns="182562" bIns="46037"/>
          <a:lstStyle/>
          <a:p>
            <a:pPr algn="l">
              <a:lnSpc>
                <a:spcPct val="150000"/>
              </a:lnSpc>
              <a:defRPr/>
            </a:pPr>
            <a:r>
              <a:rPr lang="zh-CN" altLang="en-US" sz="2400" b="1" dirty="0">
                <a:latin typeface="+mn-ea"/>
              </a:rPr>
              <a:t>（</a:t>
            </a:r>
            <a:r>
              <a:rPr lang="en-US" altLang="zh-CN" sz="2400" b="1" dirty="0">
                <a:latin typeface="+mn-ea"/>
              </a:rPr>
              <a:t>3</a:t>
            </a:r>
            <a:r>
              <a:rPr lang="zh-CN" altLang="en-US" sz="2400" b="1" dirty="0">
                <a:latin typeface="+mn-ea"/>
              </a:rPr>
              <a:t>）现行</a:t>
            </a:r>
            <a:r>
              <a:rPr lang="zh-CN" altLang="zh-CN" sz="2400" b="1" dirty="0">
                <a:latin typeface="+mn-ea"/>
              </a:rPr>
              <a:t>定额混凝土模板</a:t>
            </a:r>
            <a:r>
              <a:rPr lang="zh-CN" altLang="en-US" sz="2400" b="1" dirty="0">
                <a:latin typeface="+mn-ea"/>
              </a:rPr>
              <a:t>按措施项目</a:t>
            </a:r>
            <a:r>
              <a:rPr lang="zh-CN" altLang="zh-CN" sz="2400" b="1" dirty="0">
                <a:latin typeface="+mn-ea"/>
              </a:rPr>
              <a:t>单独设置，</a:t>
            </a:r>
            <a:r>
              <a:rPr lang="zh-CN" altLang="en-US" sz="2400" b="1" dirty="0">
                <a:latin typeface="+mn-ea"/>
              </a:rPr>
              <a:t>新</a:t>
            </a:r>
            <a:r>
              <a:rPr lang="zh-CN" altLang="zh-CN" sz="2400" b="1" dirty="0">
                <a:latin typeface="+mn-ea"/>
              </a:rPr>
              <a:t>定额</a:t>
            </a:r>
            <a:r>
              <a:rPr lang="zh-CN" altLang="en-US" sz="2400" b="1" dirty="0">
                <a:latin typeface="+mn-ea"/>
              </a:rPr>
              <a:t>将</a:t>
            </a:r>
            <a:r>
              <a:rPr lang="zh-CN" altLang="zh-CN" sz="2400" b="1" dirty="0">
                <a:latin typeface="+mn-ea"/>
              </a:rPr>
              <a:t>混凝土构件</a:t>
            </a:r>
            <a:r>
              <a:rPr lang="zh-CN" altLang="en-US" sz="2400" b="1" dirty="0">
                <a:latin typeface="+mn-ea"/>
              </a:rPr>
              <a:t>与</a:t>
            </a:r>
            <a:r>
              <a:rPr lang="zh-CN" altLang="zh-CN" sz="2400" b="1" dirty="0">
                <a:latin typeface="+mn-ea"/>
              </a:rPr>
              <a:t>模板</a:t>
            </a:r>
            <a:r>
              <a:rPr lang="zh-CN" altLang="en-US" sz="2400" b="1" dirty="0">
                <a:latin typeface="+mn-ea"/>
              </a:rPr>
              <a:t>归并，模板工程不单</a:t>
            </a:r>
            <a:r>
              <a:rPr lang="zh-CN" altLang="en-US" sz="2400" b="1" dirty="0" smtClean="0">
                <a:latin typeface="+mn-ea"/>
              </a:rPr>
              <a:t>列。</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4</a:t>
            </a:r>
            <a:r>
              <a:rPr lang="zh-CN" altLang="en-US" sz="2400" b="1" dirty="0">
                <a:latin typeface="+mn-ea"/>
              </a:rPr>
              <a:t>）</a:t>
            </a:r>
            <a:r>
              <a:rPr lang="zh-CN" altLang="zh-CN" sz="2400" b="1" dirty="0">
                <a:latin typeface="+mn-ea"/>
              </a:rPr>
              <a:t>新增子目，如</a:t>
            </a:r>
            <a:r>
              <a:rPr lang="zh-CN" altLang="en-US" sz="2400" b="1" dirty="0">
                <a:latin typeface="+mn-ea"/>
              </a:rPr>
              <a:t>“</a:t>
            </a:r>
            <a:r>
              <a:rPr lang="zh-CN" altLang="zh-CN" sz="2400" b="1" dirty="0">
                <a:latin typeface="+mn-ea"/>
              </a:rPr>
              <a:t>支座垫石</a:t>
            </a:r>
            <a:r>
              <a:rPr lang="zh-CN" altLang="en-US" sz="2400" b="1" dirty="0">
                <a:latin typeface="+mn-ea"/>
              </a:rPr>
              <a:t>”、“台阶”等。</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5</a:t>
            </a:r>
            <a:r>
              <a:rPr lang="zh-CN" altLang="en-US" sz="2400" b="1" dirty="0">
                <a:latin typeface="+mn-ea"/>
              </a:rPr>
              <a:t>）合并部分定额，如现行定额设置“挡墙”与“挡土墙”两个子目，新定额合并设置 “混凝土挡墙”一个子目。</a:t>
            </a:r>
            <a:endParaRPr lang="zh-CN" altLang="zh-CN" sz="2400" b="1" dirty="0">
              <a:latin typeface="+mn-ea"/>
            </a:endParaRPr>
          </a:p>
          <a:p>
            <a:pPr algn="l">
              <a:lnSpc>
                <a:spcPct val="150000"/>
              </a:lnSpc>
              <a:defRPr/>
            </a:pPr>
            <a:endParaRPr lang="zh-CN" altLang="en-US" sz="2400" b="1" dirty="0">
              <a:ea typeface="宋体" pitchFamily="2" charset="-122"/>
            </a:endParaRPr>
          </a:p>
          <a:p>
            <a:pPr algn="l">
              <a:lnSpc>
                <a:spcPct val="150000"/>
              </a:lnSpc>
              <a:defRPr/>
            </a:pPr>
            <a:endParaRPr lang="en-US" altLang="zh-CN" sz="2400" b="1" dirty="0">
              <a:ea typeface="宋体" pitchFamily="2" charset="-122"/>
            </a:endParaRPr>
          </a:p>
          <a:p>
            <a:pPr algn="l">
              <a:lnSpc>
                <a:spcPct val="150000"/>
              </a:lnSpc>
              <a:defRPr/>
            </a:pPr>
            <a:endParaRPr lang="en-US" altLang="zh-CN" sz="2400" b="1" dirty="0">
              <a:ea typeface="宋体" pitchFamily="2" charset="-122"/>
              <a:sym typeface="方正小标宋简体" charset="-122"/>
            </a:endParaRPr>
          </a:p>
          <a:p>
            <a:pPr algn="l">
              <a:lnSpc>
                <a:spcPct val="150000"/>
              </a:lnSpc>
              <a:defRPr/>
            </a:pPr>
            <a:endParaRPr lang="zh-CN" altLang="en-US" sz="2400" b="1" dirty="0">
              <a:ea typeface="宋体" pitchFamily="2" charset="-122"/>
              <a:sym typeface="方正小标宋简体" charset="-122"/>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4" name="矩形 4"/>
          <p:cNvSpPr/>
          <p:nvPr/>
        </p:nvSpPr>
        <p:spPr>
          <a:xfrm>
            <a:off x="571472" y="2285992"/>
            <a:ext cx="8143932" cy="4991751"/>
          </a:xfrm>
          <a:prstGeom prst="rect">
            <a:avLst/>
          </a:prstGeom>
          <a:noFill/>
          <a:ln w="9525">
            <a:noFill/>
          </a:ln>
        </p:spPr>
        <p:txBody>
          <a:bodyPr wrap="square">
            <a:spAutoFit/>
          </a:bodyPr>
          <a:lstStyle/>
          <a:p>
            <a:pPr indent="611505" algn="just">
              <a:lnSpc>
                <a:spcPct val="150000"/>
              </a:lnSpc>
              <a:buClr>
                <a:srgbClr val="00B050"/>
              </a:buClr>
              <a:buFont typeface="Arial" pitchFamily="34" charset="0"/>
              <a:buChar char="•"/>
            </a:pPr>
            <a:r>
              <a:rPr lang="zh-CN" altLang="en-US" sz="2400" b="1" dirty="0">
                <a:latin typeface="宋体" pitchFamily="2" charset="-122"/>
              </a:rPr>
              <a:t>本定额人工每工日按</a:t>
            </a:r>
            <a:r>
              <a:rPr lang="en-US" altLang="zh-CN" sz="2400" b="1" dirty="0">
                <a:latin typeface="宋体" pitchFamily="2" charset="-122"/>
              </a:rPr>
              <a:t>8</a:t>
            </a:r>
            <a:r>
              <a:rPr lang="zh-CN" altLang="en-US" sz="2400" b="1" dirty="0">
                <a:latin typeface="宋体" pitchFamily="2" charset="-122"/>
              </a:rPr>
              <a:t>小时工作制计算。 </a:t>
            </a:r>
          </a:p>
          <a:p>
            <a:pPr indent="611505" algn="just">
              <a:lnSpc>
                <a:spcPct val="150000"/>
              </a:lnSpc>
              <a:buClr>
                <a:srgbClr val="00B050"/>
              </a:buClr>
              <a:buFont typeface="Arial" pitchFamily="34" charset="0"/>
              <a:buChar char="•"/>
            </a:pPr>
            <a:r>
              <a:rPr lang="zh-CN" altLang="en-US" sz="2400" b="1" dirty="0">
                <a:latin typeface="宋体" pitchFamily="2" charset="-122"/>
              </a:rPr>
              <a:t>定额人工内容包括基本用工、辅助用工、超运距用工和人工幅度差。本章人工幅度差按（建标造</a:t>
            </a:r>
            <a:r>
              <a:rPr lang="en-US" altLang="zh-CN" sz="2400" b="1" dirty="0">
                <a:latin typeface="宋体" pitchFamily="2" charset="-122"/>
              </a:rPr>
              <a:t>〔2013〕47</a:t>
            </a:r>
            <a:r>
              <a:rPr lang="zh-CN" altLang="en-US" sz="2400" b="1" dirty="0">
                <a:latin typeface="宋体" pitchFamily="2" charset="-122"/>
              </a:rPr>
              <a:t>号）文取定，人工消耗量根据定额人工费水平测算进行相应调整。</a:t>
            </a:r>
            <a:endParaRPr lang="en-US" altLang="zh-CN" sz="2400" b="1" dirty="0">
              <a:latin typeface="宋体" pitchFamily="2" charset="-122"/>
            </a:endParaRPr>
          </a:p>
          <a:p>
            <a:pPr indent="611505" algn="just">
              <a:lnSpc>
                <a:spcPct val="150000"/>
              </a:lnSpc>
              <a:buClr>
                <a:srgbClr val="00B050"/>
              </a:buClr>
              <a:buFont typeface="Arial" pitchFamily="34" charset="0"/>
              <a:buChar char="•"/>
            </a:pPr>
            <a:r>
              <a:rPr lang="zh-CN" altLang="en-US" sz="2400" b="1" dirty="0">
                <a:latin typeface="宋体" pitchFamily="2" charset="-122"/>
              </a:rPr>
              <a:t>人工工日单价取定：普工</a:t>
            </a:r>
            <a:r>
              <a:rPr lang="en-US" altLang="zh-CN" sz="2400" b="1" dirty="0">
                <a:latin typeface="宋体" pitchFamily="2" charset="-122"/>
              </a:rPr>
              <a:t>92</a:t>
            </a:r>
            <a:r>
              <a:rPr lang="zh-CN" altLang="en-US" sz="2400" b="1" dirty="0">
                <a:latin typeface="宋体" pitchFamily="2" charset="-122"/>
              </a:rPr>
              <a:t>元</a:t>
            </a:r>
            <a:r>
              <a:rPr lang="en-US" altLang="zh-CN" sz="2400" b="1" dirty="0">
                <a:latin typeface="宋体" pitchFamily="2" charset="-122"/>
              </a:rPr>
              <a:t>/</a:t>
            </a:r>
            <a:r>
              <a:rPr lang="zh-CN" altLang="en-US" sz="2400" b="1" dirty="0">
                <a:latin typeface="宋体" pitchFamily="2" charset="-122"/>
              </a:rPr>
              <a:t>工日；技工</a:t>
            </a:r>
            <a:r>
              <a:rPr lang="en-US" altLang="zh-CN" sz="2400" b="1" dirty="0">
                <a:latin typeface="宋体" pitchFamily="2" charset="-122"/>
              </a:rPr>
              <a:t>142</a:t>
            </a:r>
            <a:r>
              <a:rPr lang="zh-CN" altLang="en-US" sz="2400" b="1" dirty="0">
                <a:latin typeface="宋体" pitchFamily="2" charset="-122"/>
              </a:rPr>
              <a:t>元</a:t>
            </a:r>
            <a:r>
              <a:rPr lang="en-US" altLang="zh-CN" sz="2400" b="1" dirty="0">
                <a:latin typeface="宋体" pitchFamily="2" charset="-122"/>
              </a:rPr>
              <a:t>/</a:t>
            </a:r>
            <a:r>
              <a:rPr lang="zh-CN" altLang="en-US" sz="2400" b="1" dirty="0">
                <a:latin typeface="宋体" pitchFamily="2" charset="-122"/>
              </a:rPr>
              <a:t>工日；高级技工</a:t>
            </a:r>
            <a:r>
              <a:rPr lang="en-US" altLang="zh-CN" sz="2400" b="1" dirty="0">
                <a:latin typeface="宋体" pitchFamily="2" charset="-122"/>
              </a:rPr>
              <a:t>212</a:t>
            </a:r>
            <a:r>
              <a:rPr lang="zh-CN" altLang="en-US" sz="2400" b="1" dirty="0">
                <a:latin typeface="宋体" pitchFamily="2" charset="-122"/>
              </a:rPr>
              <a:t>元</a:t>
            </a:r>
            <a:r>
              <a:rPr lang="en-US" altLang="zh-CN" sz="2400" b="1" dirty="0">
                <a:latin typeface="宋体" pitchFamily="2" charset="-122"/>
              </a:rPr>
              <a:t>/</a:t>
            </a:r>
            <a:r>
              <a:rPr lang="zh-CN" altLang="en-US" sz="2400" b="1" dirty="0">
                <a:latin typeface="宋体" pitchFamily="2" charset="-122"/>
              </a:rPr>
              <a:t>工日。</a:t>
            </a:r>
            <a:endParaRPr lang="en-US" altLang="zh-CN" sz="2400" b="1" dirty="0">
              <a:latin typeface="宋体" pitchFamily="2" charset="-122"/>
            </a:endParaRPr>
          </a:p>
          <a:p>
            <a:pPr indent="611505" algn="just">
              <a:lnSpc>
                <a:spcPct val="150000"/>
              </a:lnSpc>
              <a:buClr>
                <a:srgbClr val="00B050"/>
              </a:buClr>
              <a:buFont typeface="Arial" pitchFamily="34" charset="0"/>
              <a:buChar char="•"/>
            </a:pPr>
            <a:r>
              <a:rPr lang="zh-CN" altLang="en-US" sz="2400" b="1" dirty="0">
                <a:latin typeface="宋体" pitchFamily="2" charset="-122"/>
              </a:rPr>
              <a:t>本定额的人工工日消耗量不分工种，按普工、技工、高级技工三个技术等级。</a:t>
            </a:r>
          </a:p>
        </p:txBody>
      </p:sp>
      <p:sp>
        <p:nvSpPr>
          <p:cNvPr id="20485" name="矩形 5"/>
          <p:cNvSpPr/>
          <p:nvPr/>
        </p:nvSpPr>
        <p:spPr>
          <a:xfrm>
            <a:off x="428596" y="1857364"/>
            <a:ext cx="3857625" cy="460375"/>
          </a:xfrm>
          <a:prstGeom prst="rect">
            <a:avLst/>
          </a:prstGeom>
          <a:noFill/>
          <a:ln w="9525">
            <a:noFill/>
          </a:ln>
        </p:spPr>
        <p:txBody>
          <a:bodyPr>
            <a:spAutoFit/>
          </a:bodyPr>
          <a:lstStyle/>
          <a:p>
            <a:pPr>
              <a:buClr>
                <a:srgbClr val="00B050"/>
              </a:buClr>
              <a:buFont typeface="Wingdings" pitchFamily="2" charset="2"/>
              <a:buChar char="n"/>
            </a:pPr>
            <a:r>
              <a:rPr lang="en-US" altLang="x-none" sz="2400" b="1" dirty="0">
                <a:solidFill>
                  <a:srgbClr val="0000FF"/>
                </a:solidFill>
                <a:latin typeface="仿宋_GB2312" panose="02010609030101010101" charset="-122"/>
              </a:rPr>
              <a:t>  一</a:t>
            </a:r>
            <a:r>
              <a:rPr lang="zh-CN" altLang="en-US" sz="2400" b="1" dirty="0">
                <a:solidFill>
                  <a:srgbClr val="0000FF"/>
                </a:solidFill>
                <a:latin typeface="仿宋_GB2312" panose="02010609030101010101" charset="-122"/>
              </a:rPr>
              <a:t>、</a:t>
            </a:r>
            <a:r>
              <a:rPr lang="en-US" altLang="x-none" sz="2400" b="1" dirty="0" err="1">
                <a:solidFill>
                  <a:srgbClr val="0000FF"/>
                </a:solidFill>
                <a:latin typeface="仿宋_GB2312" panose="02010609030101010101" charset="-122"/>
              </a:rPr>
              <a:t>人工消耗量确定</a:t>
            </a:r>
            <a:endParaRPr lang="zh-CN" altLang="en-US" sz="2400" b="1" dirty="0">
              <a:solidFill>
                <a:srgbClr val="0000FF"/>
              </a:solidFill>
              <a:latin typeface="仿宋_GB2312" panose="02010609030101010101" charset="-122"/>
            </a:endParaRPr>
          </a:p>
        </p:txBody>
      </p:sp>
      <p:sp>
        <p:nvSpPr>
          <p:cNvPr id="5" name="Rectangle 2"/>
          <p:cNvSpPr txBox="1">
            <a:spLocks noChangeArrowheads="1"/>
          </p:cNvSpPr>
          <p:nvPr/>
        </p:nvSpPr>
        <p:spPr>
          <a:xfrm>
            <a:off x="827584" y="836712"/>
            <a:ext cx="814390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四、定额变化情况</a:t>
            </a:r>
          </a:p>
        </p:txBody>
      </p:sp>
      <p:sp>
        <p:nvSpPr>
          <p:cNvPr id="24579" name="Rectangle 3"/>
          <p:cNvSpPr>
            <a:spLocks noGrp="1" noChangeArrowheads="1"/>
          </p:cNvSpPr>
          <p:nvPr>
            <p:ph type="body" idx="1"/>
          </p:nvPr>
        </p:nvSpPr>
        <p:spPr>
          <a:xfrm>
            <a:off x="755650" y="1773238"/>
            <a:ext cx="8031163" cy="4294187"/>
          </a:xfrm>
        </p:spPr>
        <p:txBody>
          <a:bodyPr lIns="182562" tIns="46037" rIns="182562" bIns="46037"/>
          <a:lstStyle/>
          <a:p>
            <a:pPr algn="l">
              <a:lnSpc>
                <a:spcPct val="150000"/>
              </a:lnSpc>
              <a:defRPr/>
            </a:pPr>
            <a:r>
              <a:rPr lang="en-US" altLang="zh-CN" sz="2400" b="1" dirty="0">
                <a:latin typeface="+mn-ea"/>
                <a:sym typeface="方正小标宋简体" charset="-122"/>
              </a:rPr>
              <a:t>3.</a:t>
            </a:r>
            <a:r>
              <a:rPr lang="zh-CN" altLang="en-US" sz="2400" b="1" dirty="0">
                <a:latin typeface="+mn-ea"/>
                <a:sym typeface="方正小标宋简体" charset="-122"/>
              </a:rPr>
              <a:t>第三章 预制混凝土构件</a:t>
            </a:r>
            <a:endParaRPr lang="en-US" altLang="zh-CN" sz="2400" b="1" dirty="0">
              <a:latin typeface="+mn-ea"/>
              <a:sym typeface="方正小标宋简体" charset="-122"/>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）现行</a:t>
            </a:r>
            <a:r>
              <a:rPr lang="zh-CN" altLang="zh-CN" sz="2400" b="1" dirty="0">
                <a:latin typeface="+mn-ea"/>
              </a:rPr>
              <a:t>定额预制混凝土构件安装子目单独设置</a:t>
            </a:r>
            <a:r>
              <a:rPr lang="zh-CN" altLang="en-US" sz="2400" b="1" dirty="0">
                <a:latin typeface="+mn-ea"/>
              </a:rPr>
              <a:t>一</a:t>
            </a:r>
            <a:r>
              <a:rPr lang="zh-CN" altLang="zh-CN" sz="2400" b="1" dirty="0">
                <a:latin typeface="+mn-ea"/>
              </a:rPr>
              <a:t>节，</a:t>
            </a:r>
            <a:r>
              <a:rPr lang="zh-CN" altLang="en-US" sz="2400" b="1" dirty="0">
                <a:latin typeface="+mn-ea"/>
              </a:rPr>
              <a:t>新</a:t>
            </a:r>
            <a:r>
              <a:rPr lang="zh-CN" altLang="zh-CN" sz="2400" b="1" dirty="0">
                <a:latin typeface="+mn-ea"/>
              </a:rPr>
              <a:t>定额</a:t>
            </a:r>
            <a:r>
              <a:rPr lang="zh-CN" altLang="en-US" sz="2400" b="1" dirty="0"/>
              <a:t>预制混凝土构件按现场制作编制考虑，将模板与混凝土构件设置分开，不适用成品预制混凝土构件（构件成品价包括模板 、钢筋 、混凝土所有费用 ）</a:t>
            </a:r>
            <a:r>
              <a:rPr lang="zh-CN" altLang="zh-CN" sz="2400" b="1" dirty="0">
                <a:latin typeface="+mn-ea"/>
              </a:rPr>
              <a:t>。</a:t>
            </a:r>
            <a:endParaRPr lang="en-US" altLang="zh-CN" sz="2400" b="1" dirty="0">
              <a:latin typeface="+mn-ea"/>
            </a:endParaRPr>
          </a:p>
          <a:p>
            <a:pPr algn="l">
              <a:lnSpc>
                <a:spcPct val="150000"/>
              </a:lnSpc>
              <a:defRPr/>
            </a:pPr>
            <a:endParaRPr lang="zh-CN" altLang="zh-CN" sz="2400" b="1" dirty="0">
              <a:ea typeface="宋体" pitchFamily="2" charset="-122"/>
            </a:endParaRPr>
          </a:p>
          <a:p>
            <a:pPr algn="l">
              <a:lnSpc>
                <a:spcPct val="150000"/>
              </a:lnSpc>
              <a:defRPr/>
            </a:pPr>
            <a:endParaRPr lang="zh-CN" altLang="zh-CN" sz="2400" b="1" dirty="0">
              <a:ea typeface="宋体" pitchFamily="2" charset="-122"/>
            </a:endParaRPr>
          </a:p>
          <a:p>
            <a:pPr algn="l">
              <a:lnSpc>
                <a:spcPct val="150000"/>
              </a:lnSpc>
              <a:buFont typeface="Wingdings" pitchFamily="2" charset="2"/>
              <a:buChar char="Ø"/>
              <a:defRPr/>
            </a:pPr>
            <a:endParaRPr lang="en-US" altLang="zh-CN" sz="2400" b="1" dirty="0">
              <a:ea typeface="宋体" pitchFamily="2" charset="-122"/>
            </a:endParaRPr>
          </a:p>
          <a:p>
            <a:pPr algn="l">
              <a:lnSpc>
                <a:spcPct val="150000"/>
              </a:lnSpc>
              <a:defRPr/>
            </a:pPr>
            <a:endParaRPr lang="en-US" altLang="zh-CN" sz="2400" b="1" dirty="0">
              <a:ea typeface="宋体" pitchFamily="2" charset="-122"/>
              <a:sym typeface="方正小标宋简体" charset="-122"/>
            </a:endParaRPr>
          </a:p>
          <a:p>
            <a:pPr algn="l">
              <a:lnSpc>
                <a:spcPct val="150000"/>
              </a:lnSpc>
              <a:defRPr/>
            </a:pPr>
            <a:endParaRPr lang="zh-CN" altLang="en-US" sz="2400" b="1" dirty="0">
              <a:ea typeface="宋体" pitchFamily="2" charset="-122"/>
              <a:sym typeface="方正小标宋简体" charset="-122"/>
            </a:endParaRPr>
          </a:p>
        </p:txBody>
      </p:sp>
    </p:spTree>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四、定额变化情况</a:t>
            </a:r>
          </a:p>
        </p:txBody>
      </p:sp>
      <p:sp>
        <p:nvSpPr>
          <p:cNvPr id="27651" name="Rectangle 3"/>
          <p:cNvSpPr>
            <a:spLocks noGrp="1" noChangeArrowheads="1"/>
          </p:cNvSpPr>
          <p:nvPr>
            <p:ph type="body" idx="1"/>
          </p:nvPr>
        </p:nvSpPr>
        <p:spPr>
          <a:xfrm>
            <a:off x="611188" y="1773238"/>
            <a:ext cx="8208962" cy="4294187"/>
          </a:xfrm>
        </p:spPr>
        <p:txBody>
          <a:bodyPr lIns="182562" tIns="46037" rIns="182562" bIns="46037"/>
          <a:lstStyle/>
          <a:p>
            <a:pPr algn="l">
              <a:lnSpc>
                <a:spcPct val="150000"/>
              </a:lnSpc>
              <a:defRPr/>
            </a:pPr>
            <a:r>
              <a:rPr lang="en-US" altLang="zh-CN" sz="2400" b="1" dirty="0">
                <a:latin typeface="+mn-ea"/>
                <a:sym typeface="方正小标宋简体" charset="-122"/>
              </a:rPr>
              <a:t>4.</a:t>
            </a:r>
            <a:r>
              <a:rPr lang="zh-CN" altLang="en-US" sz="2400" b="1" dirty="0">
                <a:latin typeface="+mn-ea"/>
                <a:sym typeface="方正小标宋简体" charset="-122"/>
              </a:rPr>
              <a:t>第四章 砌筑</a:t>
            </a:r>
            <a:endParaRPr lang="en-US" altLang="zh-CN" sz="2400" b="1" dirty="0">
              <a:latin typeface="+mn-ea"/>
              <a:sym typeface="方正小标宋简体" charset="-122"/>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）现行</a:t>
            </a:r>
            <a:r>
              <a:rPr lang="zh-CN" altLang="zh-CN" sz="2400" b="1" dirty="0">
                <a:latin typeface="+mn-ea"/>
              </a:rPr>
              <a:t>定额</a:t>
            </a:r>
            <a:r>
              <a:rPr lang="zh-CN" altLang="en-US" sz="2400" b="1" dirty="0">
                <a:latin typeface="+mn-ea"/>
              </a:rPr>
              <a:t> </a:t>
            </a:r>
            <a:r>
              <a:rPr lang="zh-CN" altLang="zh-CN" sz="2400" b="1" dirty="0">
                <a:latin typeface="+mn-ea"/>
              </a:rPr>
              <a:t>“砌筑工程”与“挡墙、护坡”</a:t>
            </a:r>
            <a:r>
              <a:rPr lang="zh-CN" altLang="en-US" sz="2400" b="1" dirty="0">
                <a:latin typeface="+mn-ea"/>
              </a:rPr>
              <a:t>项目设置</a:t>
            </a:r>
            <a:r>
              <a:rPr lang="zh-CN" altLang="zh-CN" sz="2400" b="1" dirty="0">
                <a:latin typeface="+mn-ea"/>
              </a:rPr>
              <a:t>分</a:t>
            </a:r>
            <a:r>
              <a:rPr lang="zh-CN" altLang="en-US" sz="2400" b="1" dirty="0">
                <a:latin typeface="+mn-ea"/>
              </a:rPr>
              <a:t>为二章</a:t>
            </a:r>
            <a:r>
              <a:rPr lang="zh-CN" altLang="zh-CN" sz="2400" b="1" dirty="0">
                <a:latin typeface="+mn-ea"/>
              </a:rPr>
              <a:t>，</a:t>
            </a:r>
            <a:r>
              <a:rPr lang="zh-CN" altLang="en-US" sz="2400" b="1" dirty="0">
                <a:latin typeface="+mn-ea"/>
              </a:rPr>
              <a:t>新</a:t>
            </a:r>
            <a:r>
              <a:rPr lang="zh-CN" altLang="zh-CN" sz="2400" b="1" dirty="0">
                <a:latin typeface="+mn-ea"/>
              </a:rPr>
              <a:t>定额</a:t>
            </a:r>
            <a:r>
              <a:rPr lang="zh-CN" altLang="en-US" sz="2400" b="1" dirty="0">
                <a:latin typeface="+mn-ea"/>
              </a:rPr>
              <a:t>归并一</a:t>
            </a:r>
            <a:r>
              <a:rPr lang="zh-CN" altLang="zh-CN" sz="2400" b="1" dirty="0">
                <a:latin typeface="+mn-ea"/>
              </a:rPr>
              <a:t>章。</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2</a:t>
            </a:r>
            <a:r>
              <a:rPr lang="zh-CN" altLang="en-US" sz="2400" b="1" dirty="0">
                <a:latin typeface="+mn-ea"/>
              </a:rPr>
              <a:t>）</a:t>
            </a:r>
            <a:r>
              <a:rPr lang="zh-CN" altLang="zh-CN" sz="2400" b="1" dirty="0">
                <a:latin typeface="+mn-ea"/>
              </a:rPr>
              <a:t>新定额增</a:t>
            </a:r>
            <a:r>
              <a:rPr lang="zh-CN" altLang="en-US" sz="2400" b="1" dirty="0">
                <a:latin typeface="+mn-ea"/>
              </a:rPr>
              <a:t>加了“干砌片石”项目，删除了“浆砌料石”子目，实际发生时按 “浆砌预制块”相应子目执行。</a:t>
            </a:r>
            <a:endParaRPr lang="en-US" altLang="zh-CN" sz="2400" b="1" dirty="0">
              <a:latin typeface="+mn-ea"/>
            </a:endParaRPr>
          </a:p>
          <a:p>
            <a:pPr algn="l">
              <a:lnSpc>
                <a:spcPct val="150000"/>
              </a:lnSpc>
              <a:defRPr/>
            </a:pPr>
            <a:endParaRPr lang="zh-CN" altLang="en-US" sz="2400" b="1" dirty="0">
              <a:ea typeface="宋体" pitchFamily="2" charset="-122"/>
              <a:sym typeface="方正小标宋简体" charset="-122"/>
            </a:endParaRPr>
          </a:p>
        </p:txBody>
      </p:sp>
    </p:spTree>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四、定额变化情况</a:t>
            </a:r>
          </a:p>
        </p:txBody>
      </p:sp>
      <p:sp>
        <p:nvSpPr>
          <p:cNvPr id="29699" name="Rectangle 3"/>
          <p:cNvSpPr>
            <a:spLocks noGrp="1" noChangeArrowheads="1"/>
          </p:cNvSpPr>
          <p:nvPr>
            <p:ph type="body" idx="1"/>
          </p:nvPr>
        </p:nvSpPr>
        <p:spPr>
          <a:xfrm>
            <a:off x="323850" y="1773238"/>
            <a:ext cx="8640763" cy="4294187"/>
          </a:xfrm>
        </p:spPr>
        <p:txBody>
          <a:bodyPr lIns="182562" tIns="46037" rIns="182562" bIns="46037"/>
          <a:lstStyle/>
          <a:p>
            <a:pPr algn="l">
              <a:lnSpc>
                <a:spcPct val="150000"/>
              </a:lnSpc>
              <a:defRPr/>
            </a:pPr>
            <a:r>
              <a:rPr lang="en-US" altLang="zh-CN" sz="2400" b="1" dirty="0">
                <a:latin typeface="+mn-ea"/>
                <a:sym typeface="方正小标宋简体" charset="-122"/>
              </a:rPr>
              <a:t>6.</a:t>
            </a:r>
            <a:r>
              <a:rPr lang="zh-CN" altLang="en-US" sz="2400" b="1" dirty="0">
                <a:latin typeface="+mn-ea"/>
                <a:sym typeface="方正小标宋简体" charset="-122"/>
              </a:rPr>
              <a:t>第六章 钢结构</a:t>
            </a:r>
            <a:endParaRPr lang="en-US" altLang="zh-CN" sz="2400" b="1" dirty="0">
              <a:latin typeface="+mn-ea"/>
              <a:sym typeface="方正小标宋简体" charset="-122"/>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）现行</a:t>
            </a:r>
            <a:r>
              <a:rPr lang="zh-CN" altLang="zh-CN" sz="2400" b="1" dirty="0">
                <a:latin typeface="+mn-ea"/>
              </a:rPr>
              <a:t>定额钢结构工程</a:t>
            </a:r>
            <a:r>
              <a:rPr lang="zh-CN" altLang="en-US" sz="2400" b="1" dirty="0">
                <a:latin typeface="+mn-ea"/>
              </a:rPr>
              <a:t>定额缺项</a:t>
            </a:r>
            <a:r>
              <a:rPr lang="zh-CN" altLang="zh-CN" sz="2400" b="1" dirty="0">
                <a:latin typeface="+mn-ea"/>
              </a:rPr>
              <a:t>，</a:t>
            </a:r>
            <a:r>
              <a:rPr lang="zh-CN" altLang="en-US" sz="2400" b="1" dirty="0">
                <a:latin typeface="+mn-ea"/>
              </a:rPr>
              <a:t>新</a:t>
            </a:r>
            <a:r>
              <a:rPr lang="zh-CN" altLang="zh-CN" sz="2400" b="1" dirty="0">
                <a:latin typeface="+mn-ea"/>
              </a:rPr>
              <a:t>定额</a:t>
            </a:r>
            <a:r>
              <a:rPr lang="zh-CN" altLang="en-US" sz="2400" b="1" dirty="0">
                <a:latin typeface="+mn-ea"/>
              </a:rPr>
              <a:t>补充</a:t>
            </a:r>
            <a:r>
              <a:rPr lang="zh-CN" altLang="zh-CN" sz="2400" b="1" dirty="0">
                <a:latin typeface="+mn-ea"/>
              </a:rPr>
              <a:t>新增钢结构</a:t>
            </a:r>
            <a:r>
              <a:rPr lang="zh-CN" altLang="en-US" sz="2400" b="1" dirty="0">
                <a:latin typeface="+mn-ea"/>
              </a:rPr>
              <a:t>章节；内容包括钢梁安装、钢管拱安装、钢结构</a:t>
            </a:r>
            <a:r>
              <a:rPr lang="zh-CN" altLang="zh-CN" sz="2400" b="1" dirty="0">
                <a:latin typeface="+mn-ea"/>
              </a:rPr>
              <a:t>混凝土</a:t>
            </a:r>
            <a:r>
              <a:rPr lang="zh-CN" altLang="en-US" sz="2400" b="1" dirty="0">
                <a:latin typeface="+mn-ea"/>
              </a:rPr>
              <a:t>。</a:t>
            </a:r>
            <a:endParaRPr lang="en-US" altLang="zh-CN" sz="2400" b="1" dirty="0">
              <a:latin typeface="+mn-ea"/>
            </a:endParaRPr>
          </a:p>
          <a:p>
            <a:pPr algn="l">
              <a:lnSpc>
                <a:spcPct val="150000"/>
              </a:lnSpc>
              <a:defRPr/>
            </a:pPr>
            <a:endParaRPr lang="en-US" altLang="zh-CN" sz="2400" b="1" dirty="0">
              <a:ea typeface="宋体" pitchFamily="2" charset="-122"/>
            </a:endParaRPr>
          </a:p>
          <a:p>
            <a:pPr algn="l">
              <a:lnSpc>
                <a:spcPct val="150000"/>
              </a:lnSpc>
              <a:defRPr/>
            </a:pPr>
            <a:endParaRPr lang="en-US" altLang="zh-CN" sz="2400" b="1" dirty="0">
              <a:ea typeface="宋体" pitchFamily="2" charset="-122"/>
            </a:endParaRPr>
          </a:p>
          <a:p>
            <a:pPr algn="l">
              <a:lnSpc>
                <a:spcPct val="150000"/>
              </a:lnSpc>
              <a:defRPr/>
            </a:pPr>
            <a:endParaRPr lang="en-US" altLang="zh-CN" sz="2400" b="1" dirty="0">
              <a:ea typeface="宋体" pitchFamily="2" charset="-122"/>
            </a:endParaRPr>
          </a:p>
          <a:p>
            <a:pPr algn="l">
              <a:lnSpc>
                <a:spcPct val="150000"/>
              </a:lnSpc>
              <a:defRPr/>
            </a:pPr>
            <a:endParaRPr lang="en-US" altLang="zh-CN" sz="2400" b="1" dirty="0">
              <a:ea typeface="宋体" pitchFamily="2" charset="-122"/>
              <a:sym typeface="方正小标宋简体" charset="-122"/>
            </a:endParaRPr>
          </a:p>
          <a:p>
            <a:pPr algn="l">
              <a:lnSpc>
                <a:spcPct val="150000"/>
              </a:lnSpc>
              <a:defRPr/>
            </a:pPr>
            <a:endParaRPr lang="zh-CN" altLang="en-US" sz="2400" b="1" dirty="0">
              <a:ea typeface="宋体" pitchFamily="2" charset="-122"/>
              <a:sym typeface="方正小标宋简体" charset="-122"/>
            </a:endParaRPr>
          </a:p>
        </p:txBody>
      </p:sp>
    </p:spTree>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四、定额变化情况</a:t>
            </a:r>
          </a:p>
        </p:txBody>
      </p:sp>
      <p:sp>
        <p:nvSpPr>
          <p:cNvPr id="30723" name="Rectangle 3"/>
          <p:cNvSpPr>
            <a:spLocks noGrp="1" noChangeArrowheads="1"/>
          </p:cNvSpPr>
          <p:nvPr>
            <p:ph type="body" idx="1"/>
          </p:nvPr>
        </p:nvSpPr>
        <p:spPr>
          <a:xfrm>
            <a:off x="252413" y="1773238"/>
            <a:ext cx="8712200" cy="4149725"/>
          </a:xfrm>
        </p:spPr>
        <p:txBody>
          <a:bodyPr lIns="182562" tIns="46037" rIns="182562" bIns="46037"/>
          <a:lstStyle/>
          <a:p>
            <a:pPr algn="l">
              <a:lnSpc>
                <a:spcPct val="150000"/>
              </a:lnSpc>
              <a:defRPr/>
            </a:pPr>
            <a:r>
              <a:rPr lang="en-US" altLang="zh-CN" sz="2400" b="1" dirty="0">
                <a:latin typeface="+mn-ea"/>
                <a:sym typeface="方正小标宋简体" charset="-122"/>
              </a:rPr>
              <a:t>7.</a:t>
            </a:r>
            <a:r>
              <a:rPr lang="zh-CN" altLang="en-US" sz="2400" b="1" dirty="0">
                <a:latin typeface="+mn-ea"/>
                <a:sym typeface="方正小标宋简体" charset="-122"/>
              </a:rPr>
              <a:t>第七章 措施项目</a:t>
            </a:r>
            <a:endParaRPr lang="en-US" altLang="zh-CN" sz="2400" b="1" dirty="0">
              <a:latin typeface="+mn-ea"/>
              <a:sym typeface="方正小标宋简体" charset="-122"/>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）新</a:t>
            </a:r>
            <a:r>
              <a:rPr lang="zh-CN" altLang="zh-CN" sz="2400" b="1" dirty="0">
                <a:latin typeface="+mn-ea"/>
              </a:rPr>
              <a:t>定额将桥涵册</a:t>
            </a:r>
            <a:r>
              <a:rPr lang="zh-CN" altLang="en-US" sz="2400" b="1" dirty="0">
                <a:latin typeface="+mn-ea"/>
              </a:rPr>
              <a:t>部分</a:t>
            </a:r>
            <a:r>
              <a:rPr lang="zh-CN" altLang="zh-CN" sz="2400" b="1" dirty="0">
                <a:latin typeface="+mn-ea"/>
              </a:rPr>
              <a:t>措施单独设置一章。</a:t>
            </a:r>
            <a:r>
              <a:rPr lang="zh-CN" altLang="en-US" sz="2400" b="1" dirty="0">
                <a:latin typeface="+mn-ea"/>
              </a:rPr>
              <a:t>内容包括桥涵支架、挂篮制作、复合模板及定型模板钢管柱支架、箱涵金属顶柱、护套及支架制作等。</a:t>
            </a:r>
            <a:endParaRPr lang="en-US" altLang="zh-CN" sz="2400" b="1" dirty="0">
              <a:latin typeface="+mn-ea"/>
            </a:endParaRPr>
          </a:p>
          <a:p>
            <a:pPr algn="l">
              <a:defRPr/>
            </a:pPr>
            <a:endParaRPr lang="zh-CN" altLang="zh-CN" sz="2400" b="1" dirty="0">
              <a:latin typeface="+mn-ea"/>
            </a:endParaRPr>
          </a:p>
          <a:p>
            <a:pPr>
              <a:defRPr/>
            </a:pPr>
            <a:endParaRPr lang="zh-CN" altLang="en-US" sz="2400" b="1" dirty="0"/>
          </a:p>
          <a:p>
            <a:pPr algn="l">
              <a:lnSpc>
                <a:spcPct val="150000"/>
              </a:lnSpc>
              <a:defRPr/>
            </a:pPr>
            <a:endParaRPr lang="en-US" altLang="zh-CN" sz="2400" b="1" dirty="0">
              <a:ea typeface="宋体" pitchFamily="2" charset="-122"/>
              <a:sym typeface="方正小标宋简体" charset="-122"/>
            </a:endParaRPr>
          </a:p>
          <a:p>
            <a:pPr algn="l">
              <a:lnSpc>
                <a:spcPct val="150000"/>
              </a:lnSpc>
              <a:defRPr/>
            </a:pPr>
            <a:endParaRPr lang="zh-CN" altLang="en-US" sz="2400" b="1" dirty="0">
              <a:ea typeface="宋体" pitchFamily="2" charset="-122"/>
              <a:sym typeface="方正小标宋简体" charset="-122"/>
            </a:endParaRPr>
          </a:p>
        </p:txBody>
      </p:sp>
    </p:spTree>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900113" y="765175"/>
            <a:ext cx="7793037" cy="695325"/>
          </a:xfrm>
        </p:spPr>
        <p:txBody>
          <a:bodyPr lIns="92075" tIns="46037" rIns="92075" bIns="46037" anchor="ctr"/>
          <a:lstStyle/>
          <a:p>
            <a:pPr marL="571500" indent="-571500" eaLnBrk="1" hangingPunct="1">
              <a:buClr>
                <a:schemeClr val="folHlink"/>
              </a:buClr>
              <a:buFont typeface="Wingdings" pitchFamily="2" charset="2"/>
              <a:buChar char="n"/>
              <a:defRPr/>
            </a:pPr>
            <a:r>
              <a:rPr lang="zh-CN" altLang="en-US" sz="3200" b="1" dirty="0">
                <a:latin typeface="+mn-ea"/>
                <a:ea typeface="+mn-ea"/>
              </a:rPr>
              <a:t>四、定额变化情况</a:t>
            </a:r>
          </a:p>
        </p:txBody>
      </p:sp>
      <p:sp>
        <p:nvSpPr>
          <p:cNvPr id="32771" name="Rectangle 3"/>
          <p:cNvSpPr>
            <a:spLocks noGrp="1" noChangeArrowheads="1"/>
          </p:cNvSpPr>
          <p:nvPr>
            <p:ph type="body" idx="1"/>
          </p:nvPr>
        </p:nvSpPr>
        <p:spPr>
          <a:xfrm>
            <a:off x="900113" y="1700213"/>
            <a:ext cx="7848600" cy="4438650"/>
          </a:xfrm>
        </p:spPr>
        <p:txBody>
          <a:bodyPr lIns="182562" tIns="46037" rIns="182562" bIns="46037"/>
          <a:lstStyle/>
          <a:p>
            <a:pPr algn="l">
              <a:lnSpc>
                <a:spcPct val="150000"/>
              </a:lnSpc>
              <a:defRPr/>
            </a:pPr>
            <a:r>
              <a:rPr lang="en-US" altLang="zh-CN" sz="2400" b="1" dirty="0">
                <a:latin typeface="+mn-ea"/>
                <a:sym typeface="方正小标宋简体" charset="-122"/>
              </a:rPr>
              <a:t>8.</a:t>
            </a:r>
            <a:r>
              <a:rPr lang="zh-CN" altLang="en-US" sz="2400" b="1" dirty="0">
                <a:latin typeface="+mn-ea"/>
                <a:sym typeface="方正小标宋简体" charset="-122"/>
              </a:rPr>
              <a:t>第八章  其他</a:t>
            </a:r>
            <a:endParaRPr lang="en-US" altLang="zh-CN" sz="2400" b="1" dirty="0">
              <a:latin typeface="+mn-ea"/>
              <a:sym typeface="方正小标宋简体" charset="-122"/>
            </a:endParaRPr>
          </a:p>
          <a:p>
            <a:pPr algn="l">
              <a:lnSpc>
                <a:spcPct val="150000"/>
              </a:lnSpc>
              <a:defRPr/>
            </a:pPr>
            <a:r>
              <a:rPr lang="zh-CN" altLang="en-US" sz="2400" b="1" dirty="0">
                <a:latin typeface="+mn-ea"/>
              </a:rPr>
              <a:t>（</a:t>
            </a:r>
            <a:r>
              <a:rPr lang="en-US" altLang="zh-CN" sz="2400" b="1" dirty="0">
                <a:latin typeface="+mn-ea"/>
              </a:rPr>
              <a:t>1</a:t>
            </a:r>
            <a:r>
              <a:rPr lang="zh-CN" altLang="en-US" sz="2400" b="1" dirty="0">
                <a:latin typeface="+mn-ea"/>
              </a:rPr>
              <a:t>）现行</a:t>
            </a:r>
            <a:r>
              <a:rPr lang="zh-CN" altLang="zh-CN" sz="2400" b="1" dirty="0">
                <a:latin typeface="+mn-ea"/>
              </a:rPr>
              <a:t>定额子目“盆式金属橡胶组合支座” 材料“现浇混凝土”</a:t>
            </a:r>
            <a:r>
              <a:rPr lang="zh-CN" altLang="en-US" sz="2400" b="1" dirty="0">
                <a:latin typeface="+mn-ea"/>
              </a:rPr>
              <a:t>含量偏大</a:t>
            </a:r>
            <a:r>
              <a:rPr lang="zh-CN" altLang="zh-CN" sz="2400" b="1" dirty="0">
                <a:latin typeface="+mn-ea"/>
              </a:rPr>
              <a:t>，</a:t>
            </a:r>
            <a:r>
              <a:rPr lang="zh-CN" altLang="en-US" sz="2400" b="1" dirty="0">
                <a:latin typeface="+mn-ea"/>
              </a:rPr>
              <a:t>与设计图纸不符，新定额</a:t>
            </a:r>
            <a:r>
              <a:rPr lang="zh-CN" altLang="zh-CN" sz="2400" b="1" dirty="0">
                <a:latin typeface="+mn-ea"/>
              </a:rPr>
              <a:t>增加 “支座垫石</a:t>
            </a:r>
            <a:r>
              <a:rPr lang="en-US" altLang="zh-CN" sz="2400" b="1" dirty="0">
                <a:latin typeface="+mn-ea"/>
              </a:rPr>
              <a:t> </a:t>
            </a:r>
            <a:r>
              <a:rPr lang="zh-CN" altLang="en-US" sz="2400" b="1" dirty="0">
                <a:latin typeface="+mn-ea"/>
              </a:rPr>
              <a:t>混凝土</a:t>
            </a:r>
            <a:r>
              <a:rPr lang="zh-CN" altLang="zh-CN" sz="2400" b="1" dirty="0" smtClean="0">
                <a:latin typeface="+mn-ea"/>
              </a:rPr>
              <a:t>” 。</a:t>
            </a:r>
            <a:endParaRPr lang="en-US" altLang="zh-CN" sz="2400" b="1" dirty="0">
              <a:latin typeface="+mn-ea"/>
            </a:endParaRPr>
          </a:p>
          <a:p>
            <a:pPr algn="l">
              <a:lnSpc>
                <a:spcPct val="150000"/>
              </a:lnSpc>
              <a:defRPr/>
            </a:pPr>
            <a:r>
              <a:rPr lang="zh-CN" altLang="en-US" sz="2400" b="1" dirty="0">
                <a:latin typeface="+mn-ea"/>
              </a:rPr>
              <a:t>（</a:t>
            </a:r>
            <a:r>
              <a:rPr lang="en-US" altLang="zh-CN" sz="2400" b="1" dirty="0">
                <a:latin typeface="+mn-ea"/>
              </a:rPr>
              <a:t>2</a:t>
            </a:r>
            <a:r>
              <a:rPr lang="zh-CN" altLang="en-US" sz="2400" b="1" dirty="0">
                <a:latin typeface="+mn-ea"/>
              </a:rPr>
              <a:t>）补充了近年在工程建设中被广泛采用的新技术、新设备、</a:t>
            </a:r>
            <a:r>
              <a:rPr lang="zh-CN" altLang="zh-CN" sz="2400" b="1" dirty="0">
                <a:latin typeface="+mn-ea"/>
              </a:rPr>
              <a:t>新工艺、新材料</a:t>
            </a:r>
            <a:r>
              <a:rPr lang="zh-CN" altLang="en-US" sz="2400" b="1" dirty="0">
                <a:latin typeface="+mn-ea"/>
              </a:rPr>
              <a:t>的</a:t>
            </a:r>
            <a:r>
              <a:rPr lang="zh-CN" altLang="zh-CN" sz="2400" b="1" dirty="0">
                <a:latin typeface="+mn-ea"/>
              </a:rPr>
              <a:t>子目，如</a:t>
            </a:r>
            <a:r>
              <a:rPr lang="zh-CN" altLang="en-US" sz="2400" b="1" dirty="0">
                <a:latin typeface="+mn-ea"/>
              </a:rPr>
              <a:t>“隔声屏障”、“高架桥排水管”等。</a:t>
            </a:r>
            <a:endParaRPr lang="zh-CN" altLang="zh-CN" sz="2400" b="1" dirty="0">
              <a:latin typeface="+mn-ea"/>
            </a:endParaRPr>
          </a:p>
          <a:p>
            <a:pPr algn="l">
              <a:lnSpc>
                <a:spcPct val="150000"/>
              </a:lnSpc>
              <a:defRPr/>
            </a:pPr>
            <a:endParaRPr lang="en-US" altLang="zh-CN" sz="2400" b="1" dirty="0">
              <a:ea typeface="宋体" pitchFamily="2" charset="-122"/>
              <a:sym typeface="方正小标宋简体" charset="-122"/>
            </a:endParaRPr>
          </a:p>
          <a:p>
            <a:pPr algn="l">
              <a:lnSpc>
                <a:spcPct val="150000"/>
              </a:lnSpc>
              <a:defRPr/>
            </a:pPr>
            <a:endParaRPr lang="zh-CN" altLang="en-US" sz="2400" b="1" dirty="0">
              <a:ea typeface="宋体" pitchFamily="2" charset="-122"/>
              <a:sym typeface="方正小标宋简体" charset="-122"/>
            </a:endParaRPr>
          </a:p>
        </p:txBody>
      </p:sp>
    </p:spTree>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xfrm>
            <a:off x="1350963" y="981075"/>
            <a:ext cx="7793037" cy="695325"/>
          </a:xfrm>
        </p:spPr>
        <p:txBody>
          <a:bodyPr vert="horz" wrap="square" lIns="92075" tIns="46037" rIns="92075" bIns="46037" anchor="ctr"/>
          <a:lstStyle/>
          <a:p>
            <a:pPr marL="571500" indent="-571500" eaLnBrk="1" hangingPunct="1">
              <a:buClr>
                <a:schemeClr val="folHlink"/>
              </a:buClr>
              <a:buFont typeface="Wingdings" panose="05000000000000000000" pitchFamily="2" charset="2"/>
              <a:buChar char="n"/>
            </a:pPr>
            <a:r>
              <a:rPr lang="en-US" altLang="zh-CN" sz="2400" b="1" dirty="0">
                <a:latin typeface="+mn-ea"/>
                <a:ea typeface="+mn-ea"/>
                <a:sym typeface="方正小标宋简体" charset="-122"/>
              </a:rPr>
              <a:t>《</a:t>
            </a:r>
            <a:r>
              <a:rPr lang="zh-CN" altLang="zh-CN" sz="2400" b="1" dirty="0">
                <a:latin typeface="+mn-ea"/>
                <a:ea typeface="+mn-ea"/>
              </a:rPr>
              <a:t>湖北省市政工程消耗量定额及全费用基价表</a:t>
            </a:r>
            <a:r>
              <a:rPr lang="en-US" altLang="zh-CN" sz="2400" b="1" dirty="0">
                <a:latin typeface="+mn-ea"/>
                <a:ea typeface="+mn-ea"/>
                <a:sym typeface="方正小标宋简体" charset="-122"/>
              </a:rPr>
              <a:t>》</a:t>
            </a:r>
            <a:endParaRPr lang="zh-CN" altLang="en-US" sz="2400" b="1" dirty="0">
              <a:latin typeface="+mn-ea"/>
              <a:ea typeface="+mn-ea"/>
              <a:sym typeface="方正小标宋简体" charset="-122"/>
            </a:endParaRPr>
          </a:p>
        </p:txBody>
      </p:sp>
      <p:sp>
        <p:nvSpPr>
          <p:cNvPr id="14339" name="Rectangle 4"/>
          <p:cNvSpPr/>
          <p:nvPr/>
        </p:nvSpPr>
        <p:spPr>
          <a:xfrm>
            <a:off x="4071938" y="2071688"/>
            <a:ext cx="4676775" cy="645160"/>
          </a:xfrm>
          <a:prstGeom prst="rect">
            <a:avLst/>
          </a:prstGeom>
          <a:noFill/>
          <a:ln w="9525">
            <a:noFill/>
          </a:ln>
        </p:spPr>
        <p:txBody>
          <a:bodyPr>
            <a:spAutoFit/>
          </a:bodyPr>
          <a:lstStyle/>
          <a:p>
            <a:r>
              <a:rPr lang="zh-CN" altLang="zh-CN" sz="3600" b="1" dirty="0">
                <a:solidFill>
                  <a:srgbClr val="000000"/>
                </a:solidFill>
                <a:latin typeface="+mn-ea"/>
                <a:ea typeface="+mn-ea"/>
              </a:rPr>
              <a:t>第</a:t>
            </a:r>
            <a:r>
              <a:rPr lang="zh-CN" altLang="en-US" sz="3600" b="1" dirty="0">
                <a:solidFill>
                  <a:srgbClr val="000000"/>
                </a:solidFill>
                <a:latin typeface="+mn-ea"/>
                <a:ea typeface="+mn-ea"/>
              </a:rPr>
              <a:t>四</a:t>
            </a:r>
            <a:r>
              <a:rPr lang="zh-CN" altLang="zh-CN" sz="3600" b="1" dirty="0">
                <a:solidFill>
                  <a:srgbClr val="000000"/>
                </a:solidFill>
                <a:latin typeface="+mn-ea"/>
                <a:ea typeface="+mn-ea"/>
              </a:rPr>
              <a:t>册</a:t>
            </a:r>
            <a:r>
              <a:rPr lang="en-US" altLang="zh-CN" sz="3600" b="1" dirty="0">
                <a:solidFill>
                  <a:srgbClr val="000000"/>
                </a:solidFill>
                <a:latin typeface="+mn-ea"/>
                <a:ea typeface="+mn-ea"/>
              </a:rPr>
              <a:t>  </a:t>
            </a:r>
            <a:r>
              <a:rPr lang="zh-CN" altLang="en-US" sz="3600" b="1" dirty="0">
                <a:solidFill>
                  <a:srgbClr val="000000"/>
                </a:solidFill>
                <a:latin typeface="+mn-ea"/>
                <a:ea typeface="+mn-ea"/>
              </a:rPr>
              <a:t>隧道</a:t>
            </a:r>
            <a:r>
              <a:rPr lang="zh-CN" altLang="zh-CN" sz="3600" b="1" dirty="0">
                <a:solidFill>
                  <a:srgbClr val="000000"/>
                </a:solidFill>
                <a:latin typeface="+mn-ea"/>
                <a:ea typeface="+mn-ea"/>
              </a:rPr>
              <a:t>工程</a:t>
            </a:r>
          </a:p>
        </p:txBody>
      </p:sp>
      <p:sp>
        <p:nvSpPr>
          <p:cNvPr id="14340" name="Rectangle 4"/>
          <p:cNvSpPr/>
          <p:nvPr/>
        </p:nvSpPr>
        <p:spPr>
          <a:xfrm>
            <a:off x="5300663" y="3149600"/>
            <a:ext cx="3167062" cy="645160"/>
          </a:xfrm>
          <a:prstGeom prst="rect">
            <a:avLst/>
          </a:prstGeom>
          <a:noFill/>
          <a:ln w="9525">
            <a:noFill/>
          </a:ln>
        </p:spPr>
        <p:txBody>
          <a:bodyPr>
            <a:spAutoFit/>
          </a:bodyPr>
          <a:lstStyle/>
          <a:p>
            <a:r>
              <a:rPr lang="zh-CN" altLang="en-US" sz="3600" b="1" dirty="0">
                <a:solidFill>
                  <a:srgbClr val="000000"/>
                </a:solidFill>
                <a:latin typeface="+mn-ea"/>
                <a:ea typeface="+mn-ea"/>
              </a:rPr>
              <a:t>宣贯交底资料</a:t>
            </a:r>
          </a:p>
        </p:txBody>
      </p:sp>
    </p:spTree>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eaLnBrk="1" hangingPunct="1">
              <a:buClr>
                <a:schemeClr val="folHlink"/>
              </a:buClr>
              <a:buFont typeface="Wingdings" panose="05000000000000000000" pitchFamily="2" charset="2"/>
              <a:buChar char="n"/>
            </a:pPr>
            <a:r>
              <a:rPr lang="zh-CN" altLang="en-US" sz="3200" b="1" dirty="0">
                <a:latin typeface="+mn-ea"/>
                <a:ea typeface="+mn-ea"/>
              </a:rPr>
              <a:t>一、概况</a:t>
            </a:r>
          </a:p>
        </p:txBody>
      </p:sp>
      <p:sp>
        <p:nvSpPr>
          <p:cNvPr id="16387" name="Rectangle 89"/>
          <p:cNvSpPr/>
          <p:nvPr/>
        </p:nvSpPr>
        <p:spPr>
          <a:xfrm>
            <a:off x="1035685" y="2127251"/>
            <a:ext cx="7072313" cy="2306955"/>
          </a:xfrm>
          <a:prstGeom prst="rect">
            <a:avLst/>
          </a:prstGeom>
          <a:noFill/>
          <a:ln w="9525">
            <a:noFill/>
          </a:ln>
        </p:spPr>
        <p:txBody>
          <a:bodyPr anchor="ctr">
            <a:spAutoFit/>
          </a:bodyPr>
          <a:lstStyle/>
          <a:p>
            <a:pPr indent="266700">
              <a:lnSpc>
                <a:spcPct val="150000"/>
              </a:lnSpc>
            </a:pPr>
            <a:r>
              <a:rPr lang="en-US" altLang="zh-CN" sz="2400" b="1" dirty="0">
                <a:latin typeface="宋体" panose="02010600030101010101" pitchFamily="2" charset="-122"/>
              </a:rPr>
              <a:t>  </a:t>
            </a:r>
            <a:r>
              <a:rPr lang="zh-CN" altLang="en-US" sz="2400" b="1" dirty="0">
                <a:latin typeface="+mn-ea"/>
                <a:ea typeface="+mn-ea"/>
              </a:rPr>
              <a:t>本册定额由岩石隧道和软土隧道组成，岩石隧道包括隧道开挖与出渣、隧道衬砌、临时工程，软土隧道包括盾构法掘进、垂直顶升、隧道沉井、地下混凝土结构，共七章。</a:t>
            </a:r>
          </a:p>
        </p:txBody>
      </p:sp>
    </p:spTree>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eaLnBrk="1" hangingPunct="1">
              <a:buClr>
                <a:schemeClr val="folHlink"/>
              </a:buClr>
              <a:buFont typeface="Wingdings" panose="05000000000000000000" pitchFamily="2" charset="2"/>
              <a:buChar char="n"/>
            </a:pPr>
            <a:r>
              <a:rPr lang="zh-CN" altLang="en-US" sz="3200" b="1" dirty="0">
                <a:latin typeface="+mn-ea"/>
                <a:ea typeface="+mn-ea"/>
              </a:rPr>
              <a:t>二、定额内容</a:t>
            </a:r>
          </a:p>
        </p:txBody>
      </p:sp>
      <p:graphicFrame>
        <p:nvGraphicFramePr>
          <p:cNvPr id="7" name="表格 6"/>
          <p:cNvGraphicFramePr>
            <a:graphicFrameLocks noGrp="1"/>
          </p:cNvGraphicFramePr>
          <p:nvPr/>
        </p:nvGraphicFramePr>
        <p:xfrm>
          <a:off x="1522095" y="2326640"/>
          <a:ext cx="6286521" cy="2955940"/>
        </p:xfrm>
        <a:graphic>
          <a:graphicData uri="http://schemas.openxmlformats.org/drawingml/2006/table">
            <a:tbl>
              <a:tblPr>
                <a:tableStyleId>{2D5ABB26-0587-4C30-8999-92F81FD0307C}</a:tableStyleId>
              </a:tblPr>
              <a:tblGrid>
                <a:gridCol w="651510">
                  <a:extLst>
                    <a:ext uri="{9D8B030D-6E8A-4147-A177-3AD203B41FA5}">
                      <a16:colId xmlns:a16="http://schemas.microsoft.com/office/drawing/2014/main" xmlns="" val="20000"/>
                    </a:ext>
                  </a:extLst>
                </a:gridCol>
                <a:gridCol w="3948222">
                  <a:extLst>
                    <a:ext uri="{9D8B030D-6E8A-4147-A177-3AD203B41FA5}">
                      <a16:colId xmlns:a16="http://schemas.microsoft.com/office/drawing/2014/main" xmlns="" val="20001"/>
                    </a:ext>
                  </a:extLst>
                </a:gridCol>
                <a:gridCol w="1686789">
                  <a:extLst>
                    <a:ext uri="{9D8B030D-6E8A-4147-A177-3AD203B41FA5}">
                      <a16:colId xmlns:a16="http://schemas.microsoft.com/office/drawing/2014/main" xmlns="" val="20002"/>
                    </a:ext>
                  </a:extLst>
                </a:gridCol>
              </a:tblGrid>
              <a:tr h="352425">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0" lang="zh-CN" sz="2000" b="1" u="none" strike="noStrike" kern="1200" cap="none" normalizeH="0" baseline="0" dirty="0">
                          <a:ln>
                            <a:noFill/>
                          </a:ln>
                          <a:effectLst/>
                          <a:sym typeface="方正小标宋简体" charset="-122"/>
                        </a:rPr>
                        <a:t>章</a:t>
                      </a:r>
                      <a:endParaRPr kumimoji="0" lang="zh-CN" sz="2000" b="1" i="0" u="none" strike="noStrike" kern="1200" cap="none" normalizeH="0" baseline="0" dirty="0">
                        <a:ln>
                          <a:noFill/>
                        </a:ln>
                        <a:solidFill>
                          <a:schemeClr val="tx1"/>
                        </a:solidFill>
                        <a:effectLst/>
                        <a:latin typeface="+mn-ea"/>
                        <a:cs typeface="+mn-cs"/>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0" lang="zh-CN" sz="2000" b="1" u="none" strike="noStrike" kern="1200" cap="none" normalizeH="0" baseline="0" dirty="0">
                          <a:ln>
                            <a:noFill/>
                          </a:ln>
                          <a:effectLst/>
                          <a:sym typeface="方正小标宋简体" charset="-122"/>
                        </a:rPr>
                        <a:t>名称</a:t>
                      </a:r>
                      <a:endParaRPr kumimoji="0" lang="zh-CN" sz="2000" b="1" i="0" u="none" strike="noStrike" kern="1200" cap="none" normalizeH="0" baseline="0" dirty="0">
                        <a:ln>
                          <a:noFill/>
                        </a:ln>
                        <a:solidFill>
                          <a:schemeClr val="tx1"/>
                        </a:solidFill>
                        <a:effectLst/>
                        <a:latin typeface="+mn-ea"/>
                        <a:cs typeface="+mn-cs"/>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0" lang="zh-CN" sz="2000" b="1" u="none" strike="noStrike" kern="1200" cap="none" normalizeH="0" baseline="0" dirty="0">
                          <a:ln>
                            <a:noFill/>
                          </a:ln>
                          <a:effectLst/>
                          <a:sym typeface="方正小标宋简体" charset="-122"/>
                        </a:rPr>
                        <a:t>新定额</a:t>
                      </a:r>
                      <a:endParaRPr kumimoji="0" lang="zh-CN" sz="2000" b="1" i="0" u="none" strike="noStrike" kern="1200" cap="none" normalizeH="0" baseline="0" dirty="0">
                        <a:ln>
                          <a:noFill/>
                        </a:ln>
                        <a:solidFill>
                          <a:schemeClr val="tx1"/>
                        </a:solidFill>
                        <a:effectLst/>
                        <a:latin typeface="+mn-ea"/>
                        <a:cs typeface="+mn-cs"/>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25440">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0" lang="zh-CN" altLang="zh-CN" sz="1800" b="1" u="none" strike="noStrike" kern="1200" cap="none" normalizeH="0" baseline="0" dirty="0">
                          <a:ln>
                            <a:noFill/>
                          </a:ln>
                          <a:effectLst/>
                          <a:sym typeface="方正小标宋简体" charset="-122"/>
                        </a:rPr>
                        <a:t>一</a:t>
                      </a:r>
                      <a:endParaRPr kumimoji="0" lang="zh-CN" altLang="zh-CN" sz="1800" b="1" i="0" u="none" strike="noStrike" kern="1200" cap="none" normalizeH="0" baseline="0" dirty="0">
                        <a:ln>
                          <a:noFill/>
                        </a:ln>
                        <a:solidFill>
                          <a:schemeClr val="tx1"/>
                        </a:solidFill>
                        <a:effectLst/>
                        <a:latin typeface="+mn-ea"/>
                        <a:cs typeface="+mn-cs"/>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defTabSz="0" eaLnBrk="0" fontAlgn="base" hangingPunct="0">
                        <a:spcBef>
                          <a:spcPct val="20000"/>
                        </a:spcBef>
                        <a:buClr>
                          <a:schemeClr val="folHlink"/>
                        </a:buClr>
                        <a:buSzPct val="60000"/>
                        <a:buFont typeface="Wingdings" panose="05000000000000000000" pitchFamily="2" charset="2"/>
                        <a:buNone/>
                      </a:pPr>
                      <a:r>
                        <a:rPr lang="en-US" altLang="zh-CN" sz="1800" b="1" dirty="0">
                          <a:ln>
                            <a:noFill/>
                          </a:ln>
                          <a:effectLst/>
                        </a:rPr>
                        <a:t>  </a:t>
                      </a:r>
                      <a:r>
                        <a:rPr lang="zh-CN" altLang="zh-CN" sz="1800" b="1" dirty="0">
                          <a:ln>
                            <a:noFill/>
                          </a:ln>
                          <a:effectLst/>
                        </a:rPr>
                        <a:t>隧道开挖与出渣</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0" eaLnBrk="0" fontAlgn="base" hangingPunct="0">
                        <a:spcBef>
                          <a:spcPct val="20000"/>
                        </a:spcBef>
                        <a:buClr>
                          <a:schemeClr val="folHlink"/>
                        </a:buClr>
                        <a:buSzPct val="60000"/>
                        <a:buFont typeface="Wingdings" panose="05000000000000000000" pitchFamily="2" charset="2"/>
                        <a:buNone/>
                      </a:pPr>
                      <a:r>
                        <a:rPr lang="zh-CN" altLang="zh-CN" sz="1800" b="1" dirty="0">
                          <a:ln>
                            <a:noFill/>
                          </a:ln>
                          <a:effectLst/>
                        </a:rPr>
                        <a:t>176</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25440">
                <a:tc>
                  <a:txBody>
                    <a:bodyPr/>
                    <a:lstStyle/>
                    <a:p>
                      <a:pPr marL="0" marR="0" lvl="0" indent="0" algn="ctr" defTabSz="914400" rtl="0" eaLnBrk="1" fontAlgn="base" latinLnBrk="0" hangingPunct="1">
                        <a:lnSpc>
                          <a:spcPct val="1250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二</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defTabSz="0" eaLnBrk="0" fontAlgn="base" hangingPunct="0">
                        <a:spcBef>
                          <a:spcPct val="20000"/>
                        </a:spcBef>
                        <a:buClr>
                          <a:schemeClr val="folHlink"/>
                        </a:buClr>
                        <a:buSzPct val="60000"/>
                        <a:buFont typeface="Wingdings" panose="05000000000000000000" pitchFamily="2" charset="2"/>
                        <a:buNone/>
                      </a:pPr>
                      <a:r>
                        <a:rPr lang="en-US" altLang="zh-CN" sz="1800" b="1" dirty="0">
                          <a:ln>
                            <a:noFill/>
                          </a:ln>
                          <a:effectLst/>
                        </a:rPr>
                        <a:t>  </a:t>
                      </a:r>
                      <a:r>
                        <a:rPr lang="zh-CN" altLang="zh-CN" sz="1800" b="1" dirty="0">
                          <a:ln>
                            <a:noFill/>
                          </a:ln>
                          <a:effectLst/>
                        </a:rPr>
                        <a:t>隧道衬砌</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0" eaLnBrk="0" fontAlgn="base" hangingPunct="0">
                        <a:spcBef>
                          <a:spcPct val="20000"/>
                        </a:spcBef>
                        <a:buClr>
                          <a:schemeClr val="folHlink"/>
                        </a:buClr>
                        <a:buSzPct val="60000"/>
                        <a:buFont typeface="Wingdings" panose="05000000000000000000" pitchFamily="2" charset="2"/>
                        <a:buNone/>
                      </a:pPr>
                      <a:r>
                        <a:rPr lang="zh-CN" altLang="zh-CN" sz="1800" b="1" dirty="0">
                          <a:ln>
                            <a:noFill/>
                          </a:ln>
                          <a:effectLst/>
                        </a:rPr>
                        <a:t>97</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25755">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0" lang="zh-CN" altLang="zh-CN" sz="1800" b="1" u="none" strike="noStrike" kern="1200" cap="none" normalizeH="0" baseline="0" dirty="0">
                          <a:ln>
                            <a:noFill/>
                          </a:ln>
                          <a:effectLst/>
                          <a:sym typeface="方正小标宋简体" charset="-122"/>
                        </a:rPr>
                        <a:t>三</a:t>
                      </a:r>
                      <a:endParaRPr kumimoji="0" lang="zh-CN" altLang="zh-CN" sz="1800" b="1" i="0" u="none" strike="noStrike" kern="1200" cap="none" normalizeH="0" baseline="0" dirty="0">
                        <a:ln>
                          <a:noFill/>
                        </a:ln>
                        <a:solidFill>
                          <a:schemeClr val="tx1"/>
                        </a:solidFill>
                        <a:effectLst/>
                        <a:latin typeface="+mn-ea"/>
                        <a:cs typeface="+mn-cs"/>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defTabSz="0" eaLnBrk="0" fontAlgn="base" hangingPunct="0">
                        <a:spcBef>
                          <a:spcPct val="20000"/>
                        </a:spcBef>
                        <a:buClr>
                          <a:schemeClr val="folHlink"/>
                        </a:buClr>
                        <a:buSzPct val="60000"/>
                        <a:buFont typeface="Wingdings" panose="05000000000000000000" pitchFamily="2" charset="2"/>
                        <a:buNone/>
                      </a:pPr>
                      <a:r>
                        <a:rPr lang="en-US" altLang="zh-CN" sz="1800" b="1" dirty="0">
                          <a:ln>
                            <a:noFill/>
                          </a:ln>
                          <a:effectLst/>
                        </a:rPr>
                        <a:t>  </a:t>
                      </a:r>
                      <a:r>
                        <a:rPr lang="zh-CN" altLang="zh-CN" sz="1800" b="1" dirty="0">
                          <a:ln>
                            <a:noFill/>
                          </a:ln>
                          <a:effectLst/>
                        </a:rPr>
                        <a:t>临时工程</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0" eaLnBrk="0" fontAlgn="base" hangingPunct="0">
                        <a:spcBef>
                          <a:spcPct val="20000"/>
                        </a:spcBef>
                        <a:buClr>
                          <a:schemeClr val="folHlink"/>
                        </a:buClr>
                        <a:buSzPct val="60000"/>
                        <a:buFont typeface="Wingdings" panose="05000000000000000000" pitchFamily="2" charset="2"/>
                        <a:buNone/>
                      </a:pPr>
                      <a:r>
                        <a:rPr lang="zh-CN" altLang="zh-CN" sz="1800" b="1" dirty="0">
                          <a:ln>
                            <a:noFill/>
                          </a:ln>
                          <a:effectLst/>
                        </a:rPr>
                        <a:t>50</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25440">
                <a:tc>
                  <a:txBody>
                    <a:bodyPr/>
                    <a:lstStyle/>
                    <a:p>
                      <a:pPr marL="0" marR="0" lvl="0" indent="0" algn="ctr" defTabSz="914400" rtl="0" eaLnBrk="1" fontAlgn="base" latinLnBrk="0" hangingPunct="1">
                        <a:lnSpc>
                          <a:spcPct val="1250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四</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defTabSz="0" eaLnBrk="0" fontAlgn="base" hangingPunct="0">
                        <a:spcBef>
                          <a:spcPct val="20000"/>
                        </a:spcBef>
                        <a:buClr>
                          <a:schemeClr val="folHlink"/>
                        </a:buClr>
                        <a:buSzPct val="60000"/>
                        <a:buFont typeface="Wingdings" panose="05000000000000000000" pitchFamily="2" charset="2"/>
                        <a:buNone/>
                      </a:pPr>
                      <a:r>
                        <a:rPr lang="en-US" altLang="zh-CN" sz="1800" b="1" dirty="0">
                          <a:ln>
                            <a:noFill/>
                          </a:ln>
                          <a:effectLst/>
                        </a:rPr>
                        <a:t>  </a:t>
                      </a:r>
                      <a:r>
                        <a:rPr lang="zh-CN" altLang="zh-CN" sz="1800" b="1" dirty="0">
                          <a:ln>
                            <a:noFill/>
                          </a:ln>
                          <a:effectLst/>
                        </a:rPr>
                        <a:t>盾构法掘进</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0" eaLnBrk="0" fontAlgn="base" hangingPunct="0">
                        <a:spcBef>
                          <a:spcPct val="20000"/>
                        </a:spcBef>
                        <a:buClr>
                          <a:schemeClr val="folHlink"/>
                        </a:buClr>
                        <a:buSzPct val="60000"/>
                        <a:buFont typeface="Wingdings" panose="05000000000000000000" pitchFamily="2" charset="2"/>
                        <a:buNone/>
                      </a:pPr>
                      <a:r>
                        <a:rPr lang="zh-CN" altLang="zh-CN" sz="1800" b="1" dirty="0">
                          <a:ln>
                            <a:noFill/>
                          </a:ln>
                          <a:effectLst/>
                        </a:rPr>
                        <a:t>170</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25120">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0" lang="zh-CN" altLang="zh-CN" sz="1800" b="1" u="none" strike="noStrike" kern="1200" cap="none" normalizeH="0" baseline="0" dirty="0">
                          <a:ln>
                            <a:noFill/>
                          </a:ln>
                          <a:effectLst/>
                          <a:sym typeface="方正小标宋简体" charset="-122"/>
                        </a:rPr>
                        <a:t>五</a:t>
                      </a:r>
                      <a:endParaRPr kumimoji="0" lang="zh-CN" altLang="zh-CN" sz="1800" b="1" i="0" u="none" strike="noStrike" kern="1200" cap="none" normalizeH="0" baseline="0" dirty="0">
                        <a:ln>
                          <a:noFill/>
                        </a:ln>
                        <a:solidFill>
                          <a:schemeClr val="tx1"/>
                        </a:solidFill>
                        <a:effectLst/>
                        <a:latin typeface="+mn-ea"/>
                        <a:cs typeface="+mn-cs"/>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defTabSz="0" eaLnBrk="0" fontAlgn="base" hangingPunct="0">
                        <a:spcBef>
                          <a:spcPct val="20000"/>
                        </a:spcBef>
                        <a:buClr>
                          <a:schemeClr val="folHlink"/>
                        </a:buClr>
                        <a:buSzPct val="60000"/>
                        <a:buFont typeface="Wingdings" panose="05000000000000000000" pitchFamily="2" charset="2"/>
                        <a:buNone/>
                      </a:pPr>
                      <a:r>
                        <a:rPr lang="en-US" altLang="zh-CN" sz="1800" b="1" dirty="0">
                          <a:ln>
                            <a:noFill/>
                          </a:ln>
                          <a:effectLst/>
                        </a:rPr>
                        <a:t>  </a:t>
                      </a:r>
                      <a:r>
                        <a:rPr lang="zh-CN" altLang="zh-CN" sz="1800" b="1" dirty="0">
                          <a:ln>
                            <a:noFill/>
                          </a:ln>
                          <a:effectLst/>
                        </a:rPr>
                        <a:t>垂直顶升</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0" eaLnBrk="0" fontAlgn="base" hangingPunct="0">
                        <a:spcBef>
                          <a:spcPct val="20000"/>
                        </a:spcBef>
                        <a:buClr>
                          <a:schemeClr val="folHlink"/>
                        </a:buClr>
                        <a:buSzPct val="60000"/>
                        <a:buFont typeface="Wingdings" panose="05000000000000000000" pitchFamily="2" charset="2"/>
                        <a:buNone/>
                      </a:pPr>
                      <a:r>
                        <a:rPr lang="zh-CN" altLang="zh-CN" sz="1800" b="1" dirty="0">
                          <a:ln>
                            <a:noFill/>
                          </a:ln>
                          <a:effectLst/>
                        </a:rPr>
                        <a:t>26</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25440">
                <a:tc>
                  <a:txBody>
                    <a:bodyPr/>
                    <a:lstStyle/>
                    <a:p>
                      <a:pPr marL="0" marR="0" lvl="0" indent="0" algn="ctr" defTabSz="914400" rtl="0" eaLnBrk="1" fontAlgn="base" latinLnBrk="0" hangingPunct="1">
                        <a:lnSpc>
                          <a:spcPct val="125000"/>
                        </a:lnSpc>
                        <a:spcBef>
                          <a:spcPct val="0"/>
                        </a:spcBef>
                        <a:spcAft>
                          <a:spcPct val="0"/>
                        </a:spcAft>
                        <a:buClrTx/>
                        <a:buSzTx/>
                        <a:buFontTx/>
                        <a:buNone/>
                      </a:pPr>
                      <a:r>
                        <a:rPr kumimoji="0" lang="zh-CN" sz="1800" b="1" u="none" strike="noStrike" cap="none" normalizeH="0" baseline="0">
                          <a:ln>
                            <a:noFill/>
                          </a:ln>
                          <a:effectLst/>
                          <a:sym typeface="方正小标宋简体" charset="-122"/>
                        </a:rPr>
                        <a:t>六</a:t>
                      </a:r>
                      <a:endParaRPr kumimoji="0" lang="zh-CN" sz="1800" b="1" i="0" u="none" strike="noStrike" cap="none" normalizeH="0" baseline="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defTabSz="0" eaLnBrk="0" fontAlgn="base" hangingPunct="0">
                        <a:spcBef>
                          <a:spcPct val="20000"/>
                        </a:spcBef>
                        <a:buClr>
                          <a:schemeClr val="folHlink"/>
                        </a:buClr>
                        <a:buSzPct val="60000"/>
                        <a:buFont typeface="Wingdings" panose="05000000000000000000" pitchFamily="2" charset="2"/>
                        <a:buNone/>
                      </a:pPr>
                      <a:r>
                        <a:rPr lang="en-US" altLang="zh-CN" sz="1800" b="1" dirty="0">
                          <a:ln>
                            <a:noFill/>
                          </a:ln>
                          <a:effectLst/>
                        </a:rPr>
                        <a:t>  </a:t>
                      </a:r>
                      <a:r>
                        <a:rPr lang="zh-CN" altLang="zh-CN" sz="1800" b="1" dirty="0">
                          <a:ln>
                            <a:noFill/>
                          </a:ln>
                          <a:effectLst/>
                        </a:rPr>
                        <a:t>隧道沉井</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0" eaLnBrk="0" fontAlgn="base" hangingPunct="0">
                        <a:spcBef>
                          <a:spcPct val="20000"/>
                        </a:spcBef>
                        <a:buClr>
                          <a:schemeClr val="folHlink"/>
                        </a:buClr>
                        <a:buSzPct val="60000"/>
                        <a:buFont typeface="Wingdings" panose="05000000000000000000" pitchFamily="2" charset="2"/>
                        <a:buNone/>
                      </a:pPr>
                      <a:r>
                        <a:rPr lang="zh-CN" altLang="zh-CN" sz="1800" b="1" dirty="0">
                          <a:ln>
                            <a:noFill/>
                          </a:ln>
                          <a:effectLst/>
                        </a:rPr>
                        <a:t>37</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25440">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pPr>
                      <a:r>
                        <a:rPr kumimoji="0" lang="zh-CN" altLang="zh-CN" sz="1800" b="1" u="none" strike="noStrike" kern="1200" cap="none" normalizeH="0" baseline="0" dirty="0">
                          <a:ln>
                            <a:noFill/>
                          </a:ln>
                          <a:effectLst/>
                          <a:sym typeface="方正小标宋简体" charset="-122"/>
                        </a:rPr>
                        <a:t>七</a:t>
                      </a:r>
                      <a:endParaRPr kumimoji="0" lang="zh-CN" altLang="zh-CN" sz="1800" b="1" i="0" u="none" strike="noStrike" kern="1200" cap="none" normalizeH="0" baseline="0" dirty="0">
                        <a:ln>
                          <a:noFill/>
                        </a:ln>
                        <a:solidFill>
                          <a:schemeClr val="tx1"/>
                        </a:solidFill>
                        <a:effectLst/>
                        <a:latin typeface="+mn-ea"/>
                        <a:cs typeface="+mn-cs"/>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defTabSz="0" eaLnBrk="0" fontAlgn="base" hangingPunct="0">
                        <a:spcBef>
                          <a:spcPct val="20000"/>
                        </a:spcBef>
                        <a:buClr>
                          <a:schemeClr val="folHlink"/>
                        </a:buClr>
                        <a:buSzPct val="60000"/>
                        <a:buFont typeface="Wingdings" panose="05000000000000000000" pitchFamily="2" charset="2"/>
                        <a:buNone/>
                      </a:pPr>
                      <a:r>
                        <a:rPr lang="en-US" altLang="zh-CN" sz="1800" b="1" dirty="0">
                          <a:ln>
                            <a:noFill/>
                          </a:ln>
                          <a:effectLst/>
                        </a:rPr>
                        <a:t>  </a:t>
                      </a:r>
                      <a:r>
                        <a:rPr lang="zh-CN" altLang="zh-CN" sz="1800" b="1" dirty="0">
                          <a:ln>
                            <a:noFill/>
                          </a:ln>
                          <a:effectLst/>
                        </a:rPr>
                        <a:t>地下混凝土结构</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0" eaLnBrk="0" fontAlgn="base" hangingPunct="0">
                        <a:spcBef>
                          <a:spcPct val="20000"/>
                        </a:spcBef>
                        <a:buClr>
                          <a:schemeClr val="folHlink"/>
                        </a:buClr>
                        <a:buSzPct val="60000"/>
                        <a:buFont typeface="Wingdings" panose="05000000000000000000" pitchFamily="2" charset="2"/>
                        <a:buNone/>
                      </a:pPr>
                      <a:r>
                        <a:rPr lang="zh-CN" altLang="zh-CN" sz="1800" b="1" dirty="0">
                          <a:ln>
                            <a:noFill/>
                          </a:ln>
                          <a:effectLst/>
                        </a:rPr>
                        <a:t>39</a:t>
                      </a:r>
                      <a:endParaRPr lang="zh-CN" altLang="zh-CN" sz="1800" b="1" dirty="0">
                        <a:ln>
                          <a:noFill/>
                        </a:ln>
                        <a:effectLst/>
                        <a:latin typeface="+mn-ea"/>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325440">
                <a:tc>
                  <a:txBody>
                    <a:bodyPr/>
                    <a:lstStyle/>
                    <a:p>
                      <a:pPr marL="0" marR="0" lvl="0" indent="0" algn="ctr" defTabSz="914400" rtl="0" eaLnBrk="1" fontAlgn="base" latinLnBrk="0" hangingPunct="1">
                        <a:lnSpc>
                          <a:spcPct val="125000"/>
                        </a:lnSpc>
                        <a:spcBef>
                          <a:spcPct val="0"/>
                        </a:spcBef>
                        <a:spcAft>
                          <a:spcPct val="0"/>
                        </a:spcAft>
                        <a:buClrTx/>
                        <a:buSzTx/>
                        <a:buFontTx/>
                        <a:buNone/>
                      </a:pPr>
                      <a:r>
                        <a:rPr kumimoji="0" lang="zh-CN" sz="1800" b="1" u="none" strike="noStrike" cap="none" normalizeH="0" baseline="0">
                          <a:ln>
                            <a:noFill/>
                          </a:ln>
                          <a:effectLst/>
                          <a:sym typeface="方正小标宋简体" charset="-122"/>
                        </a:rPr>
                        <a:t>　</a:t>
                      </a:r>
                      <a:endParaRPr kumimoji="0" lang="zh-CN" sz="1800" b="1" i="0" u="none" strike="noStrike" cap="none" normalizeH="0" baseline="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25000"/>
                        </a:lnSpc>
                        <a:spcBef>
                          <a:spcPct val="0"/>
                        </a:spcBef>
                        <a:spcAft>
                          <a:spcPct val="0"/>
                        </a:spcAft>
                        <a:buClrTx/>
                        <a:buSzTx/>
                        <a:buFontTx/>
                        <a:buNone/>
                      </a:pPr>
                      <a:r>
                        <a:rPr kumimoji="0" lang="en-US" altLang="zh-CN" sz="1800" b="1" u="none" strike="noStrike" cap="none" normalizeH="0" baseline="0" dirty="0">
                          <a:ln>
                            <a:noFill/>
                          </a:ln>
                          <a:effectLst/>
                          <a:sym typeface="方正小标宋简体" charset="-122"/>
                        </a:rPr>
                        <a:t>  </a:t>
                      </a:r>
                      <a:r>
                        <a:rPr kumimoji="0" lang="zh-CN" sz="1800" b="1" u="none" strike="noStrike" cap="none" normalizeH="0" baseline="0" dirty="0">
                          <a:ln>
                            <a:noFill/>
                          </a:ln>
                          <a:effectLst/>
                          <a:sym typeface="方正小标宋简体" charset="-122"/>
                        </a:rPr>
                        <a:t>合计</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pPr>
                      <a:r>
                        <a:rPr kumimoji="0" lang="en-US" altLang="zh-CN" sz="1800" b="1" u="none" strike="noStrike" cap="none" normalizeH="0" baseline="0" dirty="0">
                          <a:ln>
                            <a:noFill/>
                          </a:ln>
                          <a:effectLst/>
                          <a:sym typeface="方正小标宋简体" charset="-122"/>
                        </a:rPr>
                        <a:t>595</a:t>
                      </a:r>
                      <a:endParaRPr kumimoji="0" lang="en-US" altLang="zh-CN" sz="1800" b="1" i="0" u="none" strike="noStrike" cap="none" normalizeH="0" baseline="0" dirty="0">
                        <a:ln>
                          <a:noFill/>
                        </a:ln>
                        <a:solidFill>
                          <a:schemeClr val="tx1"/>
                        </a:solidFill>
                        <a:effectLst/>
                        <a:latin typeface="+mn-ea"/>
                        <a:cs typeface="Times New Roman" panose="02020603050405020304"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xfrm>
            <a:off x="971600" y="908720"/>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sym typeface="方正小标宋简体" charset="-122"/>
              </a:rPr>
              <a:t>三、适用范围</a:t>
            </a:r>
          </a:p>
        </p:txBody>
      </p:sp>
      <p:sp>
        <p:nvSpPr>
          <p:cNvPr id="18435" name="Rectangle 1"/>
          <p:cNvSpPr/>
          <p:nvPr/>
        </p:nvSpPr>
        <p:spPr>
          <a:xfrm>
            <a:off x="929005" y="1818005"/>
            <a:ext cx="7134860" cy="3415030"/>
          </a:xfrm>
          <a:prstGeom prst="rect">
            <a:avLst/>
          </a:prstGeom>
          <a:noFill/>
          <a:ln w="9525">
            <a:noFill/>
          </a:ln>
        </p:spPr>
        <p:txBody>
          <a:bodyPr wrap="square" anchor="ctr">
            <a:spAutoFit/>
          </a:bodyPr>
          <a:lstStyle/>
          <a:p>
            <a:pPr>
              <a:lnSpc>
                <a:spcPct val="150000"/>
              </a:lnSpc>
              <a:buFont typeface="Wingdings" panose="05000000000000000000" pitchFamily="2" charset="2"/>
            </a:pPr>
            <a:r>
              <a:rPr lang="en-US" altLang="zh-CN" sz="2400" b="1" kern="0" noProof="0" dirty="0">
                <a:ln>
                  <a:noFill/>
                </a:ln>
                <a:effectLst/>
                <a:uLnTx/>
                <a:uFillTx/>
                <a:latin typeface="+mn-ea"/>
                <a:ea typeface="+mn-ea"/>
              </a:rPr>
              <a:t>    </a:t>
            </a:r>
            <a:r>
              <a:rPr lang="zh-CN" altLang="en-US" sz="2400" b="1" kern="0" noProof="0" dirty="0">
                <a:ln>
                  <a:noFill/>
                </a:ln>
                <a:effectLst/>
                <a:uLnTx/>
                <a:uFillTx/>
                <a:latin typeface="+mn-ea"/>
                <a:ea typeface="+mn-ea"/>
              </a:rPr>
              <a:t>本定额适用于湖北省境内新建、扩建和改建的各种车行隧道、人行隧道、给排水隧道及电缆（公共事业）隧道中的岩石隧道工程。软土隧道定额适用于湖北省境内新建和扩建的各车行隧道、人行隧道、越江隧道、给排水隧道及电缆（公用事业）隧道等工程。</a:t>
            </a:r>
            <a:endParaRPr sz="2400" b="1" dirty="0">
              <a:latin typeface="+mn-ea"/>
              <a:ea typeface="+mn-ea"/>
            </a:endParaRPr>
          </a:p>
        </p:txBody>
      </p:sp>
    </p:spTree>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graphicFrame>
        <p:nvGraphicFramePr>
          <p:cNvPr id="7" name="表格 6"/>
          <p:cNvGraphicFramePr>
            <a:graphicFrameLocks noGrp="1"/>
          </p:cNvGraphicFramePr>
          <p:nvPr/>
        </p:nvGraphicFramePr>
        <p:xfrm>
          <a:off x="1178243" y="2233295"/>
          <a:ext cx="6926182" cy="3968762"/>
        </p:xfrm>
        <a:graphic>
          <a:graphicData uri="http://schemas.openxmlformats.org/drawingml/2006/table">
            <a:tbl>
              <a:tblPr>
                <a:tableStyleId>{2D5ABB26-0587-4C30-8999-92F81FD0307C}</a:tableStyleId>
              </a:tblPr>
              <a:tblGrid>
                <a:gridCol w="466725">
                  <a:extLst>
                    <a:ext uri="{9D8B030D-6E8A-4147-A177-3AD203B41FA5}">
                      <a16:colId xmlns:a16="http://schemas.microsoft.com/office/drawing/2014/main" xmlns="" val="20000"/>
                    </a:ext>
                  </a:extLst>
                </a:gridCol>
                <a:gridCol w="2827655">
                  <a:extLst>
                    <a:ext uri="{9D8B030D-6E8A-4147-A177-3AD203B41FA5}">
                      <a16:colId xmlns:a16="http://schemas.microsoft.com/office/drawing/2014/main" xmlns="" val="20001"/>
                    </a:ext>
                  </a:extLst>
                </a:gridCol>
                <a:gridCol w="1209602">
                  <a:extLst>
                    <a:ext uri="{9D8B030D-6E8A-4147-A177-3AD203B41FA5}">
                      <a16:colId xmlns:a16="http://schemas.microsoft.com/office/drawing/2014/main" xmlns="" val="20002"/>
                    </a:ext>
                  </a:extLst>
                </a:gridCol>
                <a:gridCol w="1208080">
                  <a:extLst>
                    <a:ext uri="{9D8B030D-6E8A-4147-A177-3AD203B41FA5}">
                      <a16:colId xmlns:a16="http://schemas.microsoft.com/office/drawing/2014/main" xmlns="" val="20003"/>
                    </a:ext>
                  </a:extLst>
                </a:gridCol>
                <a:gridCol w="1214120">
                  <a:extLst>
                    <a:ext uri="{9D8B030D-6E8A-4147-A177-3AD203B41FA5}">
                      <a16:colId xmlns:a16="http://schemas.microsoft.com/office/drawing/2014/main" xmlns="" val="20004"/>
                    </a:ext>
                  </a:extLst>
                </a:gridCol>
              </a:tblGrid>
              <a:tr h="396875">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章</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名称</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现行定额</a:t>
                      </a:r>
                      <a:endParaRPr kumimoji="0" lang="en-US" alt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新定额</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增减子目</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96878">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一</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600"/>
                        </a:lnSpc>
                        <a:buClrTx/>
                        <a:buSzTx/>
                        <a:buFontTx/>
                        <a:buNone/>
                      </a:pPr>
                      <a:r>
                        <a:rPr lang="en-US" altLang="zh-CN" sz="1800" b="1" dirty="0">
                          <a:ln>
                            <a:noFill/>
                          </a:ln>
                          <a:effectLst/>
                        </a:rPr>
                        <a:t> 隧道开挖与出渣</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176</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59</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+117</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96875">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二</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600"/>
                        </a:lnSpc>
                        <a:buClrTx/>
                        <a:buSzTx/>
                        <a:buFontTx/>
                        <a:buNone/>
                      </a:pPr>
                      <a:r>
                        <a:rPr lang="en-US" altLang="zh-CN" sz="1800" b="1" dirty="0">
                          <a:ln>
                            <a:noFill/>
                          </a:ln>
                          <a:effectLst/>
                        </a:rPr>
                        <a:t> 隧道衬砌</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97</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121</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-24</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96878">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三</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600"/>
                        </a:lnSpc>
                        <a:buClrTx/>
                        <a:buSzTx/>
                        <a:buFontTx/>
                        <a:buNone/>
                      </a:pPr>
                      <a:r>
                        <a:rPr lang="en-US" altLang="zh-CN" sz="1800" b="1" dirty="0">
                          <a:ln>
                            <a:noFill/>
                          </a:ln>
                          <a:effectLst/>
                        </a:rPr>
                        <a:t> 临时工程</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50</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28</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+22</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96875">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a:ln>
                            <a:noFill/>
                          </a:ln>
                          <a:effectLst/>
                          <a:sym typeface="方正小标宋简体" charset="-122"/>
                        </a:rPr>
                        <a:t>四</a:t>
                      </a:r>
                      <a:endParaRPr kumimoji="0" lang="zh-CN" sz="1800" b="1" i="0" u="none" strike="noStrike" cap="none" normalizeH="0" baseline="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600"/>
                        </a:lnSpc>
                        <a:buClrTx/>
                        <a:buSzTx/>
                        <a:buFontTx/>
                        <a:buNone/>
                      </a:pPr>
                      <a:r>
                        <a:rPr lang="en-US" altLang="zh-CN" sz="1800" b="1" dirty="0">
                          <a:ln>
                            <a:noFill/>
                          </a:ln>
                          <a:effectLst/>
                        </a:rPr>
                        <a:t> 盾构法掘进</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170</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199</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-29</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96875">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五</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600"/>
                        </a:lnSpc>
                        <a:buClrTx/>
                        <a:buSzTx/>
                        <a:buFontTx/>
                        <a:buNone/>
                      </a:pPr>
                      <a:r>
                        <a:rPr lang="en-US" altLang="zh-CN" sz="1800" b="1" dirty="0">
                          <a:ln>
                            <a:noFill/>
                          </a:ln>
                          <a:effectLst/>
                        </a:rPr>
                        <a:t> 垂直顶升</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26</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28</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-2</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96878">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a:ln>
                            <a:noFill/>
                          </a:ln>
                          <a:effectLst/>
                          <a:sym typeface="方正小标宋简体" charset="-122"/>
                        </a:rPr>
                        <a:t>六</a:t>
                      </a:r>
                      <a:endParaRPr kumimoji="0" lang="zh-CN" sz="1800" b="1" i="0" u="none" strike="noStrike" cap="none" normalizeH="0" baseline="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600"/>
                        </a:lnSpc>
                        <a:buClrTx/>
                        <a:buSzTx/>
                        <a:buFontTx/>
                        <a:buNone/>
                      </a:pPr>
                      <a:r>
                        <a:rPr lang="en-US" altLang="zh-CN" sz="1800" b="1" dirty="0">
                          <a:ln>
                            <a:noFill/>
                          </a:ln>
                          <a:effectLst/>
                        </a:rPr>
                        <a:t> 隧道沉井</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37</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40</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-3</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96875">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七</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ase">
                        <a:lnSpc>
                          <a:spcPts val="1600"/>
                        </a:lnSpc>
                        <a:buClrTx/>
                        <a:buSzTx/>
                        <a:buFontTx/>
                        <a:buNone/>
                      </a:pPr>
                      <a:r>
                        <a:rPr lang="en-US" altLang="zh-CN" sz="1800" b="1" dirty="0">
                          <a:ln>
                            <a:noFill/>
                          </a:ln>
                          <a:effectLst/>
                        </a:rPr>
                        <a:t> 地下混凝土结构</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39</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39</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0</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396878">
                <a:tc>
                  <a:txBody>
                    <a:bodyPr/>
                    <a:lstStyle/>
                    <a:p>
                      <a:pPr marL="0" marR="0" lvl="0" algn="l" defTabSz="914400" rtl="0" fontAlgn="base">
                        <a:lnSpc>
                          <a:spcPts val="1600"/>
                        </a:lnSpc>
                        <a:buClrTx/>
                        <a:buSzTx/>
                        <a:buFontTx/>
                        <a:buNone/>
                      </a:pPr>
                      <a:r>
                        <a:rPr kumimoji="0" lang="en-US" altLang="zh-CN" sz="1800" b="1" u="none" strike="noStrike" cap="none" normalizeH="0" baseline="0" dirty="0">
                          <a:ln>
                            <a:noFill/>
                          </a:ln>
                          <a:effectLst/>
                          <a:sym typeface="方正小标宋简体" charset="-122"/>
                        </a:rPr>
                        <a:t>八</a:t>
                      </a:r>
                      <a:endParaRPr kumimoji="0" lang="en-US" altLang="zh-CN" sz="1800" b="1" i="0" u="none" strike="noStrike" cap="none" normalizeH="0" baseline="0" dirty="0">
                        <a:ln>
                          <a:noFill/>
                        </a:ln>
                        <a:solidFill>
                          <a:schemeClr val="tx1"/>
                        </a:solidFill>
                        <a:effectLst/>
                        <a:latin typeface="+mn-ea"/>
                        <a:cs typeface="Times New Roman" panose="02020603050405020304"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algn="l" defTabSz="914400" rtl="0" fontAlgn="base">
                        <a:lnSpc>
                          <a:spcPts val="1600"/>
                        </a:lnSpc>
                        <a:buClrTx/>
                        <a:buSzTx/>
                        <a:buFontTx/>
                        <a:buNone/>
                      </a:pPr>
                      <a:r>
                        <a:rPr kumimoji="0" lang="en-US" altLang="zh-CN" sz="1800" b="1" u="none" strike="noStrike" cap="none" normalizeH="0" baseline="0" dirty="0">
                          <a:ln>
                            <a:noFill/>
                          </a:ln>
                          <a:effectLst/>
                          <a:sym typeface="方正小标宋简体" charset="-122"/>
                        </a:rPr>
                        <a:t> 地下连续墙</a:t>
                      </a:r>
                      <a:endParaRPr kumimoji="0" lang="en-US" altLang="zh-CN" sz="1800" b="1" i="0" u="none" strike="noStrike" cap="none" normalizeH="0" baseline="0" dirty="0">
                        <a:ln>
                          <a:noFill/>
                        </a:ln>
                        <a:solidFill>
                          <a:schemeClr val="tx1"/>
                        </a:solidFill>
                        <a:effectLst/>
                        <a:latin typeface="+mn-ea"/>
                        <a:cs typeface="Times New Roman" panose="02020603050405020304"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0</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20</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-20</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396875">
                <a:tc>
                  <a:txBody>
                    <a:bodyPr/>
                    <a:lstStyle/>
                    <a:p>
                      <a:pPr marL="0" marR="0" lvl="0" indent="0" algn="ctr" defTabSz="914400" rtl="0" fontAlgn="base">
                        <a:lnSpc>
                          <a:spcPts val="1600"/>
                        </a:lnSpc>
                        <a:spcBef>
                          <a:spcPct val="0"/>
                        </a:spcBef>
                        <a:spcAft>
                          <a:spcPct val="0"/>
                        </a:spcAft>
                        <a:buClrTx/>
                        <a:buSzTx/>
                        <a:buFontTx/>
                        <a:buNone/>
                      </a:pPr>
                      <a:r>
                        <a:rPr kumimoji="0" lang="zh-CN" sz="1800" b="1" u="none" strike="noStrike" cap="none" normalizeH="0" baseline="0">
                          <a:ln>
                            <a:noFill/>
                          </a:ln>
                          <a:effectLst/>
                          <a:sym typeface="方正小标宋简体" charset="-122"/>
                        </a:rPr>
                        <a:t>　</a:t>
                      </a:r>
                      <a:endParaRPr kumimoji="0" lang="zh-CN" sz="1800" b="1" i="0" u="none" strike="noStrike" cap="none" normalizeH="0" baseline="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fontAlgn="base">
                        <a:lnSpc>
                          <a:spcPts val="1600"/>
                        </a:lnSpc>
                        <a:spcBef>
                          <a:spcPct val="0"/>
                        </a:spcBef>
                        <a:spcAft>
                          <a:spcPct val="0"/>
                        </a:spcAft>
                        <a:buClrTx/>
                        <a:buSzTx/>
                        <a:buFontTx/>
                        <a:buNone/>
                      </a:pPr>
                      <a:r>
                        <a:rPr kumimoji="0" lang="zh-CN" sz="1800" b="1" u="none" strike="noStrike" cap="none" normalizeH="0" baseline="0" dirty="0">
                          <a:ln>
                            <a:noFill/>
                          </a:ln>
                          <a:effectLst/>
                          <a:sym typeface="方正小标宋简体" charset="-122"/>
                        </a:rPr>
                        <a:t>合计</a:t>
                      </a:r>
                      <a:endParaRPr kumimoji="0" lang="zh-CN" sz="1800" b="1" i="0" u="none" strike="noStrike" cap="none" normalizeH="0" baseline="0" dirty="0">
                        <a:ln>
                          <a:noFill/>
                        </a:ln>
                        <a:solidFill>
                          <a:schemeClr val="tx1"/>
                        </a:solidFill>
                        <a:effectLst/>
                        <a:latin typeface="+mn-ea"/>
                        <a:cs typeface="仿宋_GB2312"/>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595</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534</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ase">
                        <a:lnSpc>
                          <a:spcPts val="1600"/>
                        </a:lnSpc>
                        <a:buClrTx/>
                        <a:buSzTx/>
                        <a:buFontTx/>
                        <a:buNone/>
                      </a:pPr>
                      <a:r>
                        <a:rPr lang="en-US" altLang="zh-CN" sz="1800" b="1" dirty="0">
                          <a:ln>
                            <a:noFill/>
                          </a:ln>
                          <a:effectLst/>
                        </a:rPr>
                        <a:t>+61</a:t>
                      </a:r>
                      <a:endParaRPr lang="en-US" altLang="zh-CN" sz="1800" b="1" dirty="0">
                        <a:ln>
                          <a:noFill/>
                        </a:ln>
                        <a:effectLst/>
                        <a:latin typeface="+mn-ea"/>
                        <a:cs typeface="Times New Roman" panose="02020603050405020304" pitchFamily="18" charset="0"/>
                      </a:endParaRPr>
                    </a:p>
                  </a:txBody>
                  <a:tcPr marL="0" marR="0" marT="0" marB="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21" name="文本框 1"/>
          <p:cNvSpPr txBox="1"/>
          <p:nvPr/>
        </p:nvSpPr>
        <p:spPr>
          <a:xfrm>
            <a:off x="428596" y="2143116"/>
            <a:ext cx="8286750" cy="3416320"/>
          </a:xfrm>
          <a:prstGeom prst="rect">
            <a:avLst/>
          </a:prstGeom>
          <a:noFill/>
          <a:ln w="9525">
            <a:noFill/>
          </a:ln>
        </p:spPr>
        <p:txBody>
          <a:bodyPr wrap="square">
            <a:spAutoFit/>
          </a:bodyPr>
          <a:lstStyle/>
          <a:p>
            <a:pPr indent="612140">
              <a:lnSpc>
                <a:spcPct val="150000"/>
              </a:lnSpc>
              <a:spcBef>
                <a:spcPts val="0"/>
              </a:spcBef>
              <a:spcAft>
                <a:spcPts val="0"/>
              </a:spcAft>
              <a:buClr>
                <a:srgbClr val="00B050"/>
              </a:buClr>
              <a:buFont typeface="Arial" pitchFamily="34" charset="0"/>
              <a:buChar char="•"/>
            </a:pPr>
            <a:r>
              <a:rPr lang="zh-CN" altLang="en-US" sz="2400" b="1" dirty="0">
                <a:latin typeface="宋体" pitchFamily="2" charset="-122"/>
              </a:rPr>
              <a:t>人工消耗量系数调整步骤如下：</a:t>
            </a:r>
          </a:p>
          <a:p>
            <a:pPr indent="612140">
              <a:lnSpc>
                <a:spcPct val="150000"/>
              </a:lnSpc>
              <a:spcBef>
                <a:spcPts val="0"/>
              </a:spcBef>
              <a:spcAft>
                <a:spcPts val="0"/>
              </a:spcAft>
              <a:buClr>
                <a:srgbClr val="00B050"/>
              </a:buClr>
            </a:pPr>
            <a:r>
              <a:rPr lang="zh-CN" altLang="en-US" sz="2400" b="1" dirty="0">
                <a:latin typeface="宋体" pitchFamily="2" charset="-122"/>
              </a:rPr>
              <a:t>（1）以《市政工程消耗量定额》（编号为ZYA1-31-2015 ）为基础的定额子目人工消耗量基本符合湖北省情况（市场各分部分项劳务人工费）的不作调整。有些定额子目不符的，根据湖北省的情况</a:t>
            </a:r>
            <a:r>
              <a:rPr lang="zh-CN" altLang="en-US" sz="2400" b="1" dirty="0">
                <a:latin typeface="宋体" pitchFamily="2" charset="-122"/>
                <a:sym typeface="+mn-ea"/>
              </a:rPr>
              <a:t>（市场各分部分项劳务人工费）</a:t>
            </a:r>
            <a:r>
              <a:rPr lang="zh-CN" altLang="en-US" sz="2400" b="1" dirty="0">
                <a:latin typeface="宋体" pitchFamily="2" charset="-122"/>
              </a:rPr>
              <a:t>，再按2015版全统定额人工消耗量的确定原则进行调整。</a:t>
            </a:r>
          </a:p>
        </p:txBody>
      </p:sp>
      <p:sp>
        <p:nvSpPr>
          <p:cNvPr id="4" name="Rectangle 2"/>
          <p:cNvSpPr txBox="1">
            <a:spLocks noChangeArrowheads="1"/>
          </p:cNvSpPr>
          <p:nvPr/>
        </p:nvSpPr>
        <p:spPr>
          <a:xfrm>
            <a:off x="1000100" y="857232"/>
            <a:ext cx="814390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lang="en-US" altLang="zh-CN" sz="3200" b="1" kern="0" dirty="0">
                <a:solidFill>
                  <a:srgbClr val="0000FF"/>
                </a:solidFill>
                <a:latin typeface="宋体" pitchFamily="2" charset="-122"/>
                <a:ea typeface="方正楷体_GBK" pitchFamily="1" charset="-122"/>
                <a:cs typeface="+mj-cs"/>
                <a:sym typeface="方正粗圆简体" charset="-122"/>
              </a:rPr>
              <a:t>  </a:t>
            </a:r>
            <a:r>
              <a:rPr lang="zh-CN" altLang="en-US" sz="3200" b="1" kern="0" dirty="0">
                <a:solidFill>
                  <a:srgbClr val="0000FF"/>
                </a:solidFill>
                <a:latin typeface="宋体" pitchFamily="2" charset="-122"/>
                <a:ea typeface="方正楷体_GBK" pitchFamily="1" charset="-122"/>
                <a:cs typeface="+mj-cs"/>
                <a:sym typeface="方正粗圆简体" charset="-122"/>
              </a:rPr>
              <a:t>五 人、材、机消耗量的确定及表现形式</a:t>
            </a:r>
            <a:endParaRPr lang="zh-CN" altLang="zh-CN" sz="3200" b="1" kern="0" dirty="0">
              <a:solidFill>
                <a:srgbClr val="0000FF"/>
              </a:solidFill>
              <a:latin typeface="宋体" pitchFamily="2" charset="-122"/>
              <a:ea typeface="方正楷体_GBK" pitchFamily="1" charset="-122"/>
              <a:cs typeface="+mj-cs"/>
              <a:sym typeface="方正粗圆简体"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sp>
        <p:nvSpPr>
          <p:cNvPr id="20483" name="Rectangle 89"/>
          <p:cNvSpPr/>
          <p:nvPr/>
        </p:nvSpPr>
        <p:spPr>
          <a:xfrm>
            <a:off x="817880" y="2051992"/>
            <a:ext cx="7255510" cy="3416320"/>
          </a:xfrm>
          <a:prstGeom prst="rect">
            <a:avLst/>
          </a:prstGeom>
          <a:noFill/>
          <a:ln w="9525">
            <a:noFill/>
          </a:ln>
        </p:spPr>
        <p:txBody>
          <a:bodyPr wrap="square" anchor="ctr">
            <a:spAutoFit/>
          </a:bodyPr>
          <a:lstStyle/>
          <a:p>
            <a:pPr algn="l">
              <a:lnSpc>
                <a:spcPct val="150000"/>
              </a:lnSpc>
              <a:buFont typeface="Wingdings" panose="05000000000000000000" pitchFamily="2" charset="2"/>
            </a:pPr>
            <a:r>
              <a:rPr lang="zh-CN" altLang="en-US" sz="2400" b="1" dirty="0">
                <a:latin typeface="+mn-ea"/>
                <a:ea typeface="+mn-ea"/>
              </a:rPr>
              <a:t>（二）项目设置变化</a:t>
            </a:r>
          </a:p>
          <a:p>
            <a:pPr>
              <a:lnSpc>
                <a:spcPct val="150000"/>
              </a:lnSpc>
              <a:buFont typeface="Wingdings" panose="05000000000000000000" pitchFamily="2" charset="2"/>
            </a:pPr>
            <a:r>
              <a:rPr lang="zh-CN" altLang="en-US" sz="2400" b="1" dirty="0">
                <a:latin typeface="+mn-ea"/>
                <a:ea typeface="+mn-ea"/>
              </a:rPr>
              <a:t> 第一章  隧道开挖与出渣</a:t>
            </a:r>
          </a:p>
          <a:p>
            <a:pPr>
              <a:lnSpc>
                <a:spcPct val="150000"/>
              </a:lnSpc>
              <a:buFont typeface="Wingdings" panose="05000000000000000000" pitchFamily="2" charset="2"/>
            </a:pPr>
            <a:r>
              <a:rPr lang="zh-CN" altLang="en-US" sz="2400" b="1" dirty="0">
                <a:latin typeface="黑体" panose="02010609060101010101" pitchFamily="49" charset="-122"/>
                <a:sym typeface="+mn-ea"/>
              </a:rPr>
              <a:t>    </a:t>
            </a:r>
            <a:r>
              <a:rPr lang="zh-CN" altLang="en-US" sz="2400" b="1" dirty="0">
                <a:latin typeface="+mn-ea"/>
                <a:ea typeface="+mn-ea"/>
                <a:sym typeface="+mn-ea"/>
              </a:rPr>
              <a:t>1、岩石开挖子目设置按国家标准《工程岩体分级标准》（GB50218-94）和《岩土工程勘察规范》GB50021-2001（2009）规定的岩石分类标准进行划分，</a:t>
            </a:r>
            <a:r>
              <a:rPr lang="zh-CN" altLang="en-US" sz="2400" b="1" dirty="0">
                <a:latin typeface="+mn-ea"/>
                <a:ea typeface="+mn-ea"/>
              </a:rPr>
              <a:t>增加软岩、极软岩</a:t>
            </a:r>
            <a:r>
              <a:rPr lang="zh-CN" altLang="en-US" sz="2400" b="1" dirty="0">
                <a:latin typeface="+mn-ea"/>
                <a:sym typeface="+mn-ea"/>
              </a:rPr>
              <a:t>岩石</a:t>
            </a:r>
            <a:r>
              <a:rPr lang="zh-CN" altLang="en-US" sz="2400" b="1" dirty="0">
                <a:latin typeface="+mn-ea"/>
              </a:rPr>
              <a:t>钻爆开挖项目。</a:t>
            </a:r>
            <a:endParaRPr lang="zh-CN" altLang="en-US" b="1" dirty="0">
              <a:latin typeface="Times New Roman" panose="02020603050405020304" pitchFamily="18" charset="0"/>
            </a:endParaRPr>
          </a:p>
        </p:txBody>
      </p:sp>
    </p:spTree>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sp>
        <p:nvSpPr>
          <p:cNvPr id="20483" name="Rectangle 89"/>
          <p:cNvSpPr/>
          <p:nvPr/>
        </p:nvSpPr>
        <p:spPr>
          <a:xfrm>
            <a:off x="748030" y="1748790"/>
            <a:ext cx="7255510" cy="4523105"/>
          </a:xfrm>
          <a:prstGeom prst="rect">
            <a:avLst/>
          </a:prstGeom>
          <a:noFill/>
          <a:ln w="9525">
            <a:noFill/>
          </a:ln>
        </p:spPr>
        <p:txBody>
          <a:bodyPr wrap="square" anchor="ctr">
            <a:spAutoFit/>
          </a:bodyPr>
          <a:lstStyle/>
          <a:p>
            <a:pPr algn="l" eaLnBrk="1" hangingPunct="1">
              <a:lnSpc>
                <a:spcPct val="150000"/>
              </a:lnSpc>
              <a:buFont typeface="Wingdings" panose="05000000000000000000" pitchFamily="2" charset="2"/>
            </a:pPr>
            <a:r>
              <a:rPr lang="en-US" altLang="zh-CN" sz="2400" b="1" dirty="0">
                <a:latin typeface="+mn-ea"/>
                <a:ea typeface="+mn-ea"/>
              </a:rPr>
              <a:t>    2</a:t>
            </a:r>
            <a:r>
              <a:rPr lang="zh-CN" altLang="en-US" sz="2400" b="1" dirty="0">
                <a:latin typeface="+mn-ea"/>
                <a:ea typeface="+mn-ea"/>
              </a:rPr>
              <a:t>、根据城市隧道开挖的特殊性，同时也增加了平洞非爆破开挖、斜井</a:t>
            </a:r>
            <a:r>
              <a:rPr lang="zh-CN" altLang="en-US" sz="2400" b="1" dirty="0">
                <a:latin typeface="+mn-ea"/>
                <a:ea typeface="+mn-ea"/>
                <a:sym typeface="+mn-ea"/>
              </a:rPr>
              <a:t>非爆破开挖、竖井非爆破开挖、洞内地沟非爆破开挖等相应定额，以满足城市岩石隧道施工的需要。</a:t>
            </a:r>
          </a:p>
          <a:p>
            <a:pPr algn="l">
              <a:lnSpc>
                <a:spcPct val="150000"/>
              </a:lnSpc>
              <a:buFont typeface="Wingdings" panose="05000000000000000000" pitchFamily="2" charset="2"/>
            </a:pPr>
            <a:r>
              <a:rPr lang="en-US" altLang="zh-CN" sz="2400" b="1" dirty="0">
                <a:latin typeface="+mn-ea"/>
                <a:ea typeface="+mn-ea"/>
              </a:rPr>
              <a:t>    3、</a:t>
            </a:r>
            <a:r>
              <a:rPr lang="en-US" altLang="zh-CN" sz="2400" b="1" dirty="0">
                <a:latin typeface="+mn-ea"/>
                <a:ea typeface="+mn-ea"/>
                <a:sym typeface="+mn-ea"/>
              </a:rPr>
              <a:t>岩石隧道开挖的爆破材料根据实际施工收集资料，现行定额采用的硝铵炸药和电雷管改为乳化炸药和非电毫秒雷管，考虑光面爆破施工，确定计算导爆索消耗量。</a:t>
            </a:r>
            <a:endParaRPr lang="en-US" altLang="zh-CN" sz="2400" b="1" dirty="0">
              <a:latin typeface="+mn-ea"/>
              <a:ea typeface="+mn-ea"/>
            </a:endParaRPr>
          </a:p>
        </p:txBody>
      </p:sp>
    </p:spTree>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sp>
        <p:nvSpPr>
          <p:cNvPr id="20483" name="Rectangle 89"/>
          <p:cNvSpPr/>
          <p:nvPr/>
        </p:nvSpPr>
        <p:spPr>
          <a:xfrm>
            <a:off x="678180" y="1816418"/>
            <a:ext cx="7255510" cy="3415030"/>
          </a:xfrm>
          <a:prstGeom prst="rect">
            <a:avLst/>
          </a:prstGeom>
          <a:noFill/>
          <a:ln w="9525">
            <a:noFill/>
          </a:ln>
        </p:spPr>
        <p:txBody>
          <a:bodyPr wrap="square" anchor="ctr">
            <a:spAutoFit/>
          </a:bodyPr>
          <a:lstStyle/>
          <a:p>
            <a:pPr indent="444500">
              <a:lnSpc>
                <a:spcPct val="150000"/>
              </a:lnSpc>
            </a:pPr>
            <a:r>
              <a:rPr lang="en-US" altLang="zh-CN" sz="2400" b="1" dirty="0">
                <a:latin typeface="黑体" panose="02010609060101010101" pitchFamily="49" charset="-122"/>
                <a:sym typeface="+mn-ea"/>
              </a:rPr>
              <a:t> 4</a:t>
            </a:r>
            <a:r>
              <a:rPr lang="zh-CN" altLang="en-US" sz="2400" b="1" dirty="0">
                <a:latin typeface="黑体" panose="02010609060101010101" pitchFamily="49" charset="-122"/>
                <a:sym typeface="+mn-ea"/>
              </a:rPr>
              <a:t>、根据当前城市隧道施工情况和要求，改变了现行定额岩石隧道施工长度</a:t>
            </a:r>
            <a:r>
              <a:rPr lang="zh-CN" altLang="en-US" sz="2400" b="1" dirty="0">
                <a:latin typeface="Times New Roman" pitchFamily="18" charset="0"/>
                <a:cs typeface="Times New Roman" pitchFamily="18" charset="0"/>
                <a:sym typeface="+mn-ea"/>
              </a:rPr>
              <a:t>为500m，最大开挖面积为100m</a:t>
            </a:r>
            <a:r>
              <a:rPr lang="zh-CN" altLang="en-US" sz="2400" b="1" baseline="30000" dirty="0">
                <a:latin typeface="Times New Roman" pitchFamily="18" charset="0"/>
                <a:cs typeface="Times New Roman" pitchFamily="18" charset="0"/>
                <a:sym typeface="+mn-ea"/>
              </a:rPr>
              <a:t>2</a:t>
            </a:r>
            <a:r>
              <a:rPr lang="zh-CN" altLang="en-US" sz="2400" b="1" dirty="0">
                <a:latin typeface="Times New Roman" pitchFamily="18" charset="0"/>
                <a:cs typeface="Times New Roman" pitchFamily="18" charset="0"/>
                <a:sym typeface="+mn-ea"/>
              </a:rPr>
              <a:t>的限制。</a:t>
            </a:r>
          </a:p>
          <a:p>
            <a:pPr indent="444500">
              <a:lnSpc>
                <a:spcPct val="150000"/>
              </a:lnSpc>
            </a:pPr>
            <a:r>
              <a:rPr lang="en-US" altLang="zh-CN" sz="2400" b="1" dirty="0">
                <a:latin typeface="黑体" panose="02010609060101010101" pitchFamily="49" charset="-122"/>
                <a:sym typeface="+mn-ea"/>
              </a:rPr>
              <a:t> 5</a:t>
            </a:r>
            <a:r>
              <a:rPr lang="zh-CN" altLang="en-US" sz="2400" b="1" dirty="0">
                <a:latin typeface="黑体" panose="02010609060101010101" pitchFamily="49" charset="-122"/>
                <a:sym typeface="+mn-ea"/>
              </a:rPr>
              <a:t>、</a:t>
            </a:r>
            <a:r>
              <a:rPr lang="zh-CN" altLang="zh-CN" sz="2400" b="1" dirty="0">
                <a:sym typeface="+mn-ea"/>
              </a:rPr>
              <a:t>取消了</a:t>
            </a:r>
            <a:r>
              <a:rPr lang="zh-CN" altLang="en-US" sz="2400" b="1" dirty="0">
                <a:sym typeface="+mn-ea"/>
              </a:rPr>
              <a:t>现行</a:t>
            </a:r>
            <a:r>
              <a:rPr lang="zh-CN" altLang="zh-CN" sz="2400" b="1" dirty="0">
                <a:sym typeface="+mn-ea"/>
              </a:rPr>
              <a:t>定额隧道工程第一章说明第二条内容，因为在岩石隧道工程中，极少或没有发生过断面小于</a:t>
            </a:r>
            <a:r>
              <a:rPr lang="en-US" altLang="zh-CN" sz="2400" b="1" dirty="0">
                <a:sym typeface="+mn-ea"/>
              </a:rPr>
              <a:t>2</a:t>
            </a:r>
            <a:r>
              <a:rPr lang="zh-CN" altLang="zh-CN" sz="2400" b="1" dirty="0">
                <a:sym typeface="+mn-ea"/>
              </a:rPr>
              <a:t>㎡的平洞、斜井和竖井施工。</a:t>
            </a:r>
            <a:endParaRPr lang="en-US" altLang="zh-CN" sz="2400" b="1" dirty="0">
              <a:latin typeface="+mn-ea"/>
              <a:ea typeface="+mn-ea"/>
            </a:endParaRPr>
          </a:p>
        </p:txBody>
      </p:sp>
    </p:spTree>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sp>
        <p:nvSpPr>
          <p:cNvPr id="6" name="Rectangle 89"/>
          <p:cNvSpPr>
            <a:spLocks noChangeArrowheads="1"/>
          </p:cNvSpPr>
          <p:nvPr/>
        </p:nvSpPr>
        <p:spPr bwMode="auto">
          <a:xfrm>
            <a:off x="793750" y="1757363"/>
            <a:ext cx="7813675" cy="4369435"/>
          </a:xfrm>
          <a:prstGeom prst="rect">
            <a:avLst/>
          </a:prstGeom>
          <a:noFill/>
          <a:ln w="9525">
            <a:noFill/>
            <a:miter lim="800000"/>
          </a:ln>
        </p:spPr>
        <p:txBody>
          <a:bodyPr wrap="square" anchor="ctr">
            <a:spAutoFit/>
          </a:bodyPr>
          <a:lstStyle/>
          <a:p>
            <a:pPr marL="0" marR="0" lvl="0" algn="l" defTabSz="914400" rtl="0">
              <a:lnSpc>
                <a:spcPct val="150000"/>
              </a:lnSpc>
              <a:spcBef>
                <a:spcPct val="0"/>
              </a:spcBef>
              <a:spcAft>
                <a:spcPct val="0"/>
              </a:spcAft>
              <a:buClrTx/>
              <a:buSzTx/>
              <a:buFont typeface="Wingdings" panose="05000000000000000000" pitchFamily="2" charset="2"/>
              <a:defRPr/>
            </a:pPr>
            <a:r>
              <a:rPr kumimoji="0" lang="zh-CN" altLang="en-US" sz="2400" b="1" i="0" u="none" strike="noStrike" kern="1200" cap="none" spc="0" normalizeH="0" baseline="0" noProof="0" dirty="0">
                <a:ln>
                  <a:noFill/>
                </a:ln>
                <a:solidFill>
                  <a:schemeClr val="tx1"/>
                </a:solidFill>
                <a:effectLst/>
                <a:uLnTx/>
                <a:uFillTx/>
                <a:latin typeface="+mn-ea"/>
                <a:ea typeface="+mn-ea"/>
                <a:sym typeface="方正小标宋简体" charset="-122"/>
              </a:rPr>
              <a:t>第二章  隧道衬砌</a:t>
            </a:r>
          </a:p>
          <a:p>
            <a:pPr marL="0" marR="0" lvl="0" algn="l" defTabSz="914400" rtl="0">
              <a:lnSpc>
                <a:spcPct val="150000"/>
              </a:lnSpc>
              <a:spcBef>
                <a:spcPct val="0"/>
              </a:spcBef>
              <a:spcAft>
                <a:spcPct val="0"/>
              </a:spcAft>
              <a:buClrTx/>
              <a:buSzTx/>
              <a:buFont typeface="Wingdings" panose="05000000000000000000" pitchFamily="2" charset="2"/>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sym typeface="方正小标宋简体" charset="-122"/>
              </a:rPr>
              <a:t>    1</a:t>
            </a:r>
            <a:r>
              <a:rPr kumimoji="0" lang="zh-CN" altLang="en-US" sz="2400" b="1" i="0" u="none" strike="noStrike" kern="1200" cap="none" spc="0" normalizeH="0" baseline="0" noProof="0" dirty="0">
                <a:ln>
                  <a:noFill/>
                </a:ln>
                <a:solidFill>
                  <a:schemeClr val="tx1"/>
                </a:solidFill>
                <a:effectLst/>
                <a:uLnTx/>
                <a:uFillTx/>
                <a:latin typeface="+mn-ea"/>
                <a:ea typeface="+mn-ea"/>
                <a:cs typeface="+mn-cs"/>
                <a:sym typeface="方正小标宋简体" charset="-122"/>
              </a:rPr>
              <a:t>、</a:t>
            </a:r>
            <a:r>
              <a:rPr kumimoji="0" lang="zh-CN" altLang="en-US" sz="2400" b="1" i="0" u="none" strike="noStrike" kern="1200" cap="none" spc="0" normalizeH="0" baseline="0" dirty="0">
                <a:solidFill>
                  <a:schemeClr val="tx1"/>
                </a:solidFill>
                <a:latin typeface="+mn-ea"/>
                <a:ea typeface="+mn-ea"/>
                <a:cs typeface="+mn-cs"/>
                <a:sym typeface="方正小标宋简体" charset="-122"/>
              </a:rPr>
              <a:t>本章定额中均采用预拌混凝土，</a:t>
            </a:r>
            <a:r>
              <a:rPr lang="zh-CN" altLang="en-US" sz="2400" b="1" dirty="0">
                <a:latin typeface="+mn-ea"/>
                <a:ea typeface="+mn-ea"/>
                <a:sym typeface="+mn-ea"/>
              </a:rPr>
              <a:t>砂浆采用干混砂浆。</a:t>
            </a:r>
            <a:r>
              <a:rPr kumimoji="0" lang="zh-CN" altLang="en-US" sz="2400" b="1" i="0" u="none" strike="noStrike" kern="1200" cap="none" spc="0" normalizeH="0" baseline="0" dirty="0">
                <a:solidFill>
                  <a:schemeClr val="tx1"/>
                </a:solidFill>
                <a:latin typeface="+mn-ea"/>
                <a:ea typeface="+mn-ea"/>
                <a:cs typeface="+mn-cs"/>
                <a:sym typeface="方正小标宋简体" charset="-122"/>
              </a:rPr>
              <a:t>删除混凝土拱部衬砌、混凝土边墙衬砌、混凝土竖井衬砌、拱部、边墙喷射混凝土支护定额。</a:t>
            </a:r>
          </a:p>
          <a:p>
            <a:pPr marL="0" marR="0" lvl="0" algn="l" defTabSz="914400" rtl="0">
              <a:lnSpc>
                <a:spcPct val="150000"/>
              </a:lnSpc>
              <a:spcBef>
                <a:spcPct val="0"/>
              </a:spcBef>
              <a:spcAft>
                <a:spcPct val="0"/>
              </a:spcAft>
              <a:buClrTx/>
              <a:buSzTx/>
              <a:buFont typeface="Wingdings" panose="05000000000000000000" pitchFamily="2" charset="2"/>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sym typeface="方正小标宋简体" charset="-122"/>
              </a:rPr>
              <a:t>    2、</a:t>
            </a:r>
            <a:r>
              <a:rPr kumimoji="0" lang="zh-CN" altLang="en-US" sz="2400" b="1" i="0" u="none" strike="noStrike" kern="1200" cap="none" spc="0" normalizeH="0" baseline="0" dirty="0">
                <a:solidFill>
                  <a:schemeClr val="tx1"/>
                </a:solidFill>
                <a:latin typeface="+mn-ea"/>
                <a:ea typeface="+mn-ea"/>
                <a:cs typeface="+mn-cs"/>
                <a:sym typeface="方正小标宋简体" charset="-122"/>
              </a:rPr>
              <a:t>根据《市政工程消耗量定额》(编号为ZYA1-31-2015)，删除填充压浆、浆砌、干砌块石、洞内材料运输等定额。</a:t>
            </a:r>
          </a:p>
          <a:p>
            <a:pPr marL="0" marR="0" lvl="0" algn="l" defTabSz="914400" rtl="0">
              <a:lnSpc>
                <a:spcPct val="130000"/>
              </a:lnSpc>
              <a:buClrTx/>
              <a:buSzTx/>
              <a:buFont typeface="Wingdings" panose="05000000000000000000" pitchFamily="2" charset="2"/>
              <a:defRPr/>
            </a:pPr>
            <a:endParaRPr kumimoji="0" lang="zh-CN" altLang="en-US" sz="2000" b="1" i="0" u="none" strike="noStrike" kern="1200" cap="none" spc="0" normalizeH="0" baseline="0" dirty="0">
              <a:solidFill>
                <a:schemeClr val="tx1"/>
              </a:solidFill>
              <a:latin typeface="方正小标宋简体" charset="-122"/>
              <a:cs typeface="+mn-cs"/>
              <a:sym typeface="方正小标宋简体" charset="-122"/>
            </a:endParaRPr>
          </a:p>
        </p:txBody>
      </p:sp>
    </p:spTree>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sp>
        <p:nvSpPr>
          <p:cNvPr id="6" name="Rectangle 89"/>
          <p:cNvSpPr>
            <a:spLocks noChangeArrowheads="1"/>
          </p:cNvSpPr>
          <p:nvPr/>
        </p:nvSpPr>
        <p:spPr bwMode="auto">
          <a:xfrm>
            <a:off x="793750" y="1756410"/>
            <a:ext cx="7927975" cy="3969385"/>
          </a:xfrm>
          <a:prstGeom prst="rect">
            <a:avLst/>
          </a:prstGeom>
          <a:noFill/>
          <a:ln w="9525">
            <a:noFill/>
            <a:miter lim="800000"/>
          </a:ln>
        </p:spPr>
        <p:txBody>
          <a:bodyPr wrap="square" anchor="ctr">
            <a:spAutoFit/>
          </a:bodyPr>
          <a:lstStyle/>
          <a:p>
            <a:pPr lvl="0">
              <a:lnSpc>
                <a:spcPct val="150000"/>
              </a:lnSpc>
              <a:buFont typeface="Wingdings" panose="05000000000000000000" pitchFamily="2" charset="2"/>
              <a:defRPr/>
            </a:pPr>
            <a:r>
              <a:rPr kumimoji="0" lang="en-US" altLang="zh-CN" sz="2400" b="1" i="0" u="none" strike="noStrike" kern="1200" cap="none" spc="0" normalizeH="0" baseline="0" dirty="0">
                <a:solidFill>
                  <a:schemeClr val="tx1"/>
                </a:solidFill>
                <a:latin typeface="+mn-ea"/>
                <a:ea typeface="+mn-ea"/>
                <a:cs typeface="+mn-cs"/>
                <a:sym typeface="方正小标宋简体" charset="-122"/>
              </a:rPr>
              <a:t>    3</a:t>
            </a:r>
            <a:r>
              <a:rPr kumimoji="0" lang="zh-CN" altLang="en-US" sz="2400" b="1" i="0" u="none" strike="noStrike" kern="1200" cap="none" spc="0" normalizeH="0" baseline="0" dirty="0" smtClean="0">
                <a:solidFill>
                  <a:schemeClr val="tx1"/>
                </a:solidFill>
                <a:latin typeface="+mn-ea"/>
                <a:ea typeface="+mn-ea"/>
                <a:cs typeface="+mn-cs"/>
                <a:sym typeface="方正小标宋简体" charset="-122"/>
              </a:rPr>
              <a:t>、</a:t>
            </a:r>
            <a:r>
              <a:rPr lang="zh-CN" altLang="en-US" sz="2400" b="1" dirty="0" smtClean="0">
                <a:latin typeface="+mn-ea"/>
              </a:rPr>
              <a:t>新</a:t>
            </a:r>
            <a:r>
              <a:rPr lang="zh-CN" altLang="zh-CN" sz="2400" b="1" dirty="0" smtClean="0">
                <a:latin typeface="+mn-ea"/>
              </a:rPr>
              <a:t>定额</a:t>
            </a:r>
            <a:r>
              <a:rPr lang="zh-CN" altLang="en-US" sz="2400" b="1" dirty="0" smtClean="0">
                <a:latin typeface="+mn-ea"/>
              </a:rPr>
              <a:t>将</a:t>
            </a:r>
            <a:r>
              <a:rPr lang="zh-CN" altLang="zh-CN" sz="2400" b="1" dirty="0" smtClean="0">
                <a:latin typeface="+mn-ea"/>
              </a:rPr>
              <a:t>混凝土构件</a:t>
            </a:r>
            <a:r>
              <a:rPr lang="zh-CN" altLang="en-US" sz="2400" b="1" dirty="0" smtClean="0">
                <a:latin typeface="+mn-ea"/>
              </a:rPr>
              <a:t>与</a:t>
            </a:r>
            <a:r>
              <a:rPr lang="zh-CN" altLang="zh-CN" sz="2400" b="1" dirty="0" smtClean="0">
                <a:latin typeface="+mn-ea"/>
              </a:rPr>
              <a:t>模板</a:t>
            </a:r>
            <a:r>
              <a:rPr lang="zh-CN" altLang="en-US" sz="2400" b="1" dirty="0" smtClean="0">
                <a:latin typeface="+mn-ea"/>
              </a:rPr>
              <a:t>归并，模板工程不单列。</a:t>
            </a:r>
            <a:endParaRPr lang="zh-CN" altLang="en-US" sz="2400" b="1" dirty="0">
              <a:latin typeface="+mn-ea"/>
              <a:ea typeface="+mn-ea"/>
              <a:sym typeface="+mn-ea"/>
            </a:endParaRPr>
          </a:p>
          <a:p>
            <a:pPr marL="0" marR="0" lvl="0" algn="l" defTabSz="914400" rtl="0">
              <a:lnSpc>
                <a:spcPct val="150000"/>
              </a:lnSpc>
              <a:spcBef>
                <a:spcPct val="0"/>
              </a:spcBef>
              <a:spcAft>
                <a:spcPct val="0"/>
              </a:spcAft>
              <a:buClrTx/>
              <a:buSzTx/>
              <a:buFont typeface="Wingdings" panose="05000000000000000000" pitchFamily="2" charset="2"/>
              <a:defRPr/>
            </a:pPr>
            <a:r>
              <a:rPr lang="en-US" altLang="zh-CN" sz="2400" b="1" dirty="0">
                <a:latin typeface="+mn-ea"/>
                <a:ea typeface="+mn-ea"/>
                <a:sym typeface="+mn-ea"/>
              </a:rPr>
              <a:t>    4</a:t>
            </a:r>
            <a:r>
              <a:rPr lang="zh-CN" altLang="en-US" sz="2400" b="1" dirty="0">
                <a:latin typeface="+mn-ea"/>
                <a:ea typeface="+mn-ea"/>
                <a:sym typeface="+mn-ea"/>
              </a:rPr>
              <a:t>、隧道衬砌中的沟道盖板、变形缝、施工缝项目，本章定额未做编制，发生时可执行其他册相应定额子目。</a:t>
            </a:r>
          </a:p>
          <a:p>
            <a:pPr marL="0" marR="0" lvl="0" algn="l" defTabSz="914400" rtl="0" eaLnBrk="1" hangingPunct="1">
              <a:lnSpc>
                <a:spcPct val="150000"/>
              </a:lnSpc>
              <a:spcBef>
                <a:spcPct val="0"/>
              </a:spcBef>
              <a:spcAft>
                <a:spcPct val="0"/>
              </a:spcAft>
              <a:buClrTx/>
              <a:buSzTx/>
              <a:buFont typeface="Wingdings" panose="05000000000000000000" pitchFamily="2" charset="2"/>
              <a:defRPr/>
            </a:pPr>
            <a:r>
              <a:rPr kumimoji="0" lang="en-US" altLang="zh-CN" sz="2400" b="1" i="0" u="none" strike="noStrike" kern="1200" cap="none" spc="0" normalizeH="0" baseline="0" dirty="0">
                <a:solidFill>
                  <a:schemeClr val="tx1"/>
                </a:solidFill>
                <a:latin typeface="+mn-ea"/>
                <a:ea typeface="+mn-ea"/>
                <a:cs typeface="+mn-cs"/>
                <a:sym typeface="方正小标宋简体" charset="-122"/>
              </a:rPr>
              <a:t>    5</a:t>
            </a:r>
            <a:r>
              <a:rPr kumimoji="0" lang="zh-CN" altLang="en-US" sz="2400" b="1" i="0" u="none" strike="noStrike" kern="1200" cap="none" spc="0" normalizeH="0" baseline="0" dirty="0">
                <a:solidFill>
                  <a:schemeClr val="tx1"/>
                </a:solidFill>
                <a:latin typeface="+mn-ea"/>
                <a:ea typeface="+mn-ea"/>
                <a:cs typeface="+mn-cs"/>
                <a:sym typeface="方正小标宋简体" charset="-122"/>
              </a:rPr>
              <a:t>、根据隧道施工方式的不同和施工先进技术的运用，增加了中隔墙、仰拱、钢支撑、混凝土浇筑台车、锚杆的种类和小导管、管棚等子目。</a:t>
            </a:r>
          </a:p>
        </p:txBody>
      </p:sp>
    </p:spTree>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sp>
        <p:nvSpPr>
          <p:cNvPr id="6" name="Rectangle 89"/>
          <p:cNvSpPr>
            <a:spLocks noChangeArrowheads="1"/>
          </p:cNvSpPr>
          <p:nvPr/>
        </p:nvSpPr>
        <p:spPr bwMode="auto">
          <a:xfrm>
            <a:off x="762000" y="1767840"/>
            <a:ext cx="7242810" cy="3322955"/>
          </a:xfrm>
          <a:prstGeom prst="rect">
            <a:avLst/>
          </a:prstGeom>
          <a:noFill/>
          <a:ln w="9525">
            <a:noFill/>
            <a:miter lim="800000"/>
          </a:ln>
        </p:spPr>
        <p:txBody>
          <a:bodyPr wrap="square" anchor="ctr">
            <a:spAutoFit/>
          </a:bodyPr>
          <a:lstStyle/>
          <a:p>
            <a:pPr marL="0" marR="0" lvl="0" algn="l" defTabSz="914400" rtl="0" eaLnBrk="1" hangingPunct="1">
              <a:lnSpc>
                <a:spcPct val="150000"/>
              </a:lnSpc>
              <a:spcBef>
                <a:spcPct val="0"/>
              </a:spcBef>
              <a:spcAft>
                <a:spcPct val="0"/>
              </a:spcAft>
              <a:buClrTx/>
              <a:buSzTx/>
              <a:buFont typeface="Wingdings" panose="05000000000000000000" pitchFamily="2" charset="2"/>
              <a:defRPr/>
            </a:pPr>
            <a:r>
              <a:rPr kumimoji="0" lang="zh-CN" altLang="en-US" sz="2400" b="1" i="0" u="none" strike="noStrike" kern="1200" cap="none" spc="0" normalizeH="0" baseline="0" noProof="0" dirty="0">
                <a:ln>
                  <a:noFill/>
                </a:ln>
                <a:solidFill>
                  <a:schemeClr val="tx1"/>
                </a:solidFill>
                <a:effectLst/>
                <a:uLnTx/>
                <a:uFillTx/>
                <a:latin typeface="+mn-ea"/>
                <a:ea typeface="+mn-ea"/>
                <a:sym typeface="方正小标宋简体" charset="-122"/>
              </a:rPr>
              <a:t>第三章  临时工程</a:t>
            </a:r>
          </a:p>
          <a:p>
            <a:pPr marL="0" marR="0" lvl="0" algn="l" defTabSz="914400" rtl="0" eaLnBrk="1" hangingPunct="1">
              <a:lnSpc>
                <a:spcPct val="150000"/>
              </a:lnSpc>
              <a:spcBef>
                <a:spcPct val="0"/>
              </a:spcBef>
              <a:spcAft>
                <a:spcPct val="0"/>
              </a:spcAft>
              <a:buClrTx/>
              <a:buSzTx/>
              <a:buFont typeface="Wingdings" panose="05000000000000000000" pitchFamily="2" charset="2"/>
              <a:defRPr/>
            </a:pPr>
            <a:r>
              <a:rPr kumimoji="0" sz="2400" b="1" i="0" u="none" strike="noStrike" kern="1200" cap="none" spc="0" normalizeH="0" baseline="0" noProof="0" dirty="0">
                <a:ln>
                  <a:noFill/>
                </a:ln>
                <a:solidFill>
                  <a:schemeClr val="tx1"/>
                </a:solidFill>
                <a:effectLst/>
                <a:uLnTx/>
                <a:uFillTx/>
                <a:latin typeface="+mn-ea"/>
                <a:ea typeface="+mn-ea"/>
                <a:cs typeface="+mn-cs"/>
                <a:sym typeface="方正小标宋简体" charset="-122"/>
              </a:rPr>
              <a:t>    1、</a:t>
            </a:r>
            <a:r>
              <a:rPr kumimoji="0" lang="zh-CN" altLang="en-US" sz="2400" b="1" i="0" u="none" strike="noStrike" kern="1200" cap="none" spc="0" normalizeH="0" baseline="0" dirty="0">
                <a:solidFill>
                  <a:schemeClr val="tx1"/>
                </a:solidFill>
                <a:latin typeface="+mn-ea"/>
                <a:ea typeface="+mn-ea"/>
                <a:cs typeface="+mn-cs"/>
                <a:sym typeface="方正小标宋简体" charset="-122"/>
              </a:rPr>
              <a:t>将现行定额中岩石爆破开挖子目中的通风机</a:t>
            </a:r>
            <a:r>
              <a:rPr kumimoji="0" lang="zh-CN" altLang="en-US" sz="2400" b="1" i="0" u="none" strike="noStrike" kern="1200" cap="none" spc="0" normalizeH="0" baseline="0" dirty="0" smtClean="0">
                <a:solidFill>
                  <a:schemeClr val="tx1"/>
                </a:solidFill>
                <a:latin typeface="+mn-ea"/>
                <a:ea typeface="+mn-ea"/>
                <a:cs typeface="+mn-cs"/>
                <a:sym typeface="方正小标宋简体" charset="-122"/>
              </a:rPr>
              <a:t>械放</a:t>
            </a:r>
            <a:r>
              <a:rPr kumimoji="0" lang="zh-CN" altLang="en-US" sz="2400" b="1" i="0" u="none" strike="noStrike" kern="1200" cap="none" spc="0" normalizeH="0" baseline="0" dirty="0">
                <a:solidFill>
                  <a:schemeClr val="tx1"/>
                </a:solidFill>
                <a:latin typeface="+mn-ea"/>
                <a:ea typeface="+mn-ea"/>
                <a:cs typeface="+mn-cs"/>
                <a:sym typeface="方正小标宋简体" charset="-122"/>
              </a:rPr>
              <a:t>入临时工</a:t>
            </a:r>
            <a:r>
              <a:rPr kumimoji="0" lang="zh-CN" altLang="en-US" sz="2400" b="1" i="0" u="none" strike="noStrike" kern="1200" cap="none" spc="0" normalizeH="0" baseline="0" dirty="0" smtClean="0">
                <a:solidFill>
                  <a:schemeClr val="tx1"/>
                </a:solidFill>
                <a:latin typeface="+mn-ea"/>
                <a:ea typeface="+mn-ea"/>
                <a:cs typeface="+mn-cs"/>
                <a:sym typeface="方正小标宋简体" charset="-122"/>
              </a:rPr>
              <a:t>程中。</a:t>
            </a:r>
            <a:endParaRPr kumimoji="0" lang="zh-CN" altLang="en-US" sz="2400" b="1" i="0" u="none" strike="noStrike" kern="1200" cap="none" spc="0" normalizeH="0" baseline="0" dirty="0">
              <a:solidFill>
                <a:schemeClr val="tx1"/>
              </a:solidFill>
              <a:latin typeface="+mn-ea"/>
              <a:ea typeface="+mn-ea"/>
              <a:cs typeface="+mn-cs"/>
              <a:sym typeface="方正小标宋简体" charset="-122"/>
            </a:endParaRPr>
          </a:p>
          <a:p>
            <a:pPr marL="0" marR="0" lvl="0" algn="l" defTabSz="914400" rtl="0" eaLnBrk="1" hangingPunct="1">
              <a:lnSpc>
                <a:spcPct val="150000"/>
              </a:lnSpc>
              <a:spcBef>
                <a:spcPct val="0"/>
              </a:spcBef>
              <a:spcAft>
                <a:spcPct val="0"/>
              </a:spcAft>
              <a:buClrTx/>
              <a:buSzTx/>
              <a:buFont typeface="Wingdings" panose="05000000000000000000" pitchFamily="2" charset="2"/>
              <a:defRPr/>
            </a:pPr>
            <a:r>
              <a:rPr kumimoji="0" lang="en-US" altLang="zh-CN" sz="2400" b="1" i="0" u="none" strike="noStrike" kern="1200" cap="none" spc="0" normalizeH="0" baseline="0" dirty="0">
                <a:solidFill>
                  <a:schemeClr val="tx1"/>
                </a:solidFill>
                <a:latin typeface="+mn-ea"/>
                <a:ea typeface="+mn-ea"/>
                <a:cs typeface="+mn-cs"/>
                <a:sym typeface="方正小标宋简体" charset="-122"/>
              </a:rPr>
              <a:t>    2</a:t>
            </a:r>
            <a:r>
              <a:rPr kumimoji="0" lang="zh-CN" altLang="en-US" sz="2400" b="1" i="0" u="none" strike="noStrike" kern="1200" cap="none" spc="0" normalizeH="0" baseline="0" dirty="0">
                <a:solidFill>
                  <a:schemeClr val="tx1"/>
                </a:solidFill>
                <a:latin typeface="+mn-ea"/>
                <a:ea typeface="+mn-ea"/>
                <a:cs typeface="+mn-cs"/>
                <a:sym typeface="方正小标宋简体" charset="-122"/>
              </a:rPr>
              <a:t>、为满足施工规模要求，增加了临时工程通风、水管、动力（供电、供风）的规格定额子目。</a:t>
            </a:r>
          </a:p>
          <a:p>
            <a:pPr marL="0" marR="0" lvl="0" algn="l" defTabSz="914400" rtl="0" eaLnBrk="1" hangingPunct="1">
              <a:lnSpc>
                <a:spcPct val="150000"/>
              </a:lnSpc>
              <a:spcBef>
                <a:spcPct val="0"/>
              </a:spcBef>
              <a:spcAft>
                <a:spcPct val="0"/>
              </a:spcAft>
              <a:buClrTx/>
              <a:buSzTx/>
              <a:buFont typeface="Wingdings" panose="05000000000000000000" pitchFamily="2" charset="2"/>
              <a:defRPr/>
            </a:pPr>
            <a:endParaRPr kumimoji="0" lang="zh-CN" altLang="en-US" sz="2000" b="1" i="0" u="none" strike="noStrike" kern="1200" cap="none" spc="0" normalizeH="0" baseline="0" noProof="0" dirty="0">
              <a:ln>
                <a:noFill/>
              </a:ln>
              <a:solidFill>
                <a:schemeClr val="tx1"/>
              </a:solidFill>
              <a:effectLst/>
              <a:uLnTx/>
              <a:uFillTx/>
              <a:latin typeface="方正小标宋简体" charset="-122"/>
              <a:cs typeface="+mn-cs"/>
              <a:sym typeface="方正小标宋简体" charset="-122"/>
            </a:endParaRPr>
          </a:p>
        </p:txBody>
      </p:sp>
    </p:spTree>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sp>
        <p:nvSpPr>
          <p:cNvPr id="6" name="Rectangle 89"/>
          <p:cNvSpPr>
            <a:spLocks noChangeArrowheads="1"/>
          </p:cNvSpPr>
          <p:nvPr/>
        </p:nvSpPr>
        <p:spPr bwMode="auto">
          <a:xfrm>
            <a:off x="929005" y="1865630"/>
            <a:ext cx="7242810" cy="3322955"/>
          </a:xfrm>
          <a:prstGeom prst="rect">
            <a:avLst/>
          </a:prstGeom>
          <a:noFill/>
          <a:ln w="9525">
            <a:noFill/>
            <a:miter lim="800000"/>
          </a:ln>
        </p:spPr>
        <p:txBody>
          <a:bodyPr wrap="square" anchor="ctr">
            <a:spAutoFit/>
          </a:bodyPr>
          <a:lstStyle/>
          <a:p>
            <a:pPr marL="0" marR="0" lvl="0" algn="l" defTabSz="914400" rtl="0">
              <a:lnSpc>
                <a:spcPct val="150000"/>
              </a:lnSpc>
              <a:spcBef>
                <a:spcPct val="0"/>
              </a:spcBef>
              <a:spcAft>
                <a:spcPct val="0"/>
              </a:spcAft>
              <a:buClrTx/>
              <a:buSzTx/>
              <a:buFont typeface="Wingdings" panose="05000000000000000000" pitchFamily="2" charset="2"/>
              <a:defRPr/>
            </a:pPr>
            <a:r>
              <a:rPr kumimoji="0" lang="zh-CN" altLang="en-US" sz="2400" b="1" i="0" u="none" strike="noStrike" kern="1200" cap="none" spc="0" normalizeH="0" baseline="0" noProof="0" dirty="0">
                <a:ln>
                  <a:noFill/>
                </a:ln>
                <a:solidFill>
                  <a:schemeClr val="tx1"/>
                </a:solidFill>
                <a:effectLst/>
                <a:uLnTx/>
                <a:uFillTx/>
                <a:latin typeface="+mn-ea"/>
                <a:ea typeface="+mn-ea"/>
                <a:sym typeface="方正小标宋简体" charset="-122"/>
              </a:rPr>
              <a:t>第四章  盾构掘进</a:t>
            </a:r>
          </a:p>
          <a:p>
            <a:pPr marL="0" marR="0" lvl="0" algn="l" defTabSz="914400" rtl="0">
              <a:lnSpc>
                <a:spcPct val="150000"/>
              </a:lnSpc>
              <a:spcBef>
                <a:spcPct val="0"/>
              </a:spcBef>
              <a:spcAft>
                <a:spcPct val="0"/>
              </a:spcAft>
              <a:buClrTx/>
              <a:buSzTx/>
              <a:buFont typeface="Wingdings" panose="05000000000000000000" pitchFamily="2" charset="2"/>
              <a:defRPr/>
            </a:pPr>
            <a:r>
              <a:rPr kumimoji="0" sz="2400" b="1" i="0" u="none" strike="noStrike" kern="1200" cap="none" spc="0" normalizeH="0" baseline="0" noProof="0" dirty="0">
                <a:ln>
                  <a:noFill/>
                </a:ln>
                <a:solidFill>
                  <a:schemeClr val="tx1"/>
                </a:solidFill>
                <a:effectLst/>
                <a:uLnTx/>
                <a:uFillTx/>
                <a:latin typeface="+mn-ea"/>
                <a:ea typeface="+mn-ea"/>
                <a:cs typeface="+mn-cs"/>
                <a:sym typeface="方正小标宋简体" charset="-122"/>
              </a:rPr>
              <a:t>    1、</a:t>
            </a:r>
            <a:r>
              <a:rPr lang="zh-CN" altLang="en-US" sz="2400" b="1" dirty="0">
                <a:latin typeface="+mn-ea"/>
                <a:ea typeface="+mn-ea"/>
                <a:sym typeface="方正小标宋简体" charset="-122"/>
              </a:rPr>
              <a:t>现行定额</a:t>
            </a:r>
            <a:r>
              <a:rPr kumimoji="0" lang="zh-CN" altLang="en-US" sz="2400" b="1" i="0" u="none" strike="noStrike" kern="1200" cap="none" spc="0" normalizeH="0" baseline="0" dirty="0">
                <a:solidFill>
                  <a:schemeClr val="tx1"/>
                </a:solidFill>
                <a:latin typeface="+mn-ea"/>
                <a:ea typeface="+mn-ea"/>
                <a:cs typeface="+mn-cs"/>
                <a:sym typeface="方正小标宋简体" charset="-122"/>
              </a:rPr>
              <a:t>中盾构法掘进定额、地面以及建筑物监测定额、金属构件制作定额分别单列。本次新编定额将盾构法掘进、地面以及建筑物监测、金属构件制作统一合并成为一个章节。</a:t>
            </a:r>
            <a:endParaRPr kumimoji="0" lang="zh-CN" sz="2400" b="1" i="0" u="none" strike="noStrike" kern="1200" cap="none" spc="0" normalizeH="0" baseline="0" noProof="0" dirty="0">
              <a:ln>
                <a:noFill/>
              </a:ln>
              <a:solidFill>
                <a:schemeClr val="tx1"/>
              </a:solidFill>
              <a:effectLst/>
              <a:uLnTx/>
              <a:uFillTx/>
              <a:latin typeface="+mn-ea"/>
              <a:ea typeface="+mn-ea"/>
              <a:cs typeface="+mn-cs"/>
              <a:sym typeface="方正小标宋简体" charset="-122"/>
            </a:endParaRPr>
          </a:p>
          <a:p>
            <a:pPr marL="0" marR="0" lvl="0" algn="l" defTabSz="914400" rtl="0">
              <a:lnSpc>
                <a:spcPct val="150000"/>
              </a:lnSpc>
              <a:spcBef>
                <a:spcPct val="0"/>
              </a:spcBef>
              <a:spcAft>
                <a:spcPct val="0"/>
              </a:spcAft>
              <a:buClrTx/>
              <a:buSzTx/>
              <a:buFont typeface="Wingdings" panose="05000000000000000000" pitchFamily="2" charset="2"/>
              <a:defRPr/>
            </a:pPr>
            <a:endParaRPr kumimoji="0" lang="zh-CN" altLang="en-US" sz="2000" b="1" i="0" u="none" strike="noStrike" kern="1200" cap="none" spc="0" normalizeH="0" baseline="0" noProof="0" dirty="0">
              <a:ln>
                <a:noFill/>
              </a:ln>
              <a:solidFill>
                <a:schemeClr val="tx1"/>
              </a:solidFill>
              <a:effectLst/>
              <a:uLnTx/>
              <a:uFillTx/>
              <a:latin typeface="方正小标宋简体" charset="-122"/>
              <a:cs typeface="+mn-cs"/>
              <a:sym typeface="方正小标宋简体" charset="-122"/>
            </a:endParaRPr>
          </a:p>
        </p:txBody>
      </p:sp>
    </p:spTree>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sp>
        <p:nvSpPr>
          <p:cNvPr id="6" name="Rectangle 89"/>
          <p:cNvSpPr>
            <a:spLocks noChangeArrowheads="1"/>
          </p:cNvSpPr>
          <p:nvPr/>
        </p:nvSpPr>
        <p:spPr bwMode="auto">
          <a:xfrm>
            <a:off x="929005" y="1997522"/>
            <a:ext cx="7242810" cy="2862322"/>
          </a:xfrm>
          <a:prstGeom prst="rect">
            <a:avLst/>
          </a:prstGeom>
          <a:noFill/>
          <a:ln w="9525">
            <a:noFill/>
            <a:miter lim="800000"/>
          </a:ln>
        </p:spPr>
        <p:txBody>
          <a:bodyPr wrap="square" anchor="ctr">
            <a:spAutoFit/>
          </a:bodyPr>
          <a:lstStyle/>
          <a:p>
            <a:pPr marL="0" marR="0" lvl="0" algn="l" defTabSz="914400" rtl="0">
              <a:lnSpc>
                <a:spcPct val="150000"/>
              </a:lnSpc>
              <a:spcBef>
                <a:spcPct val="0"/>
              </a:spcBef>
              <a:spcAft>
                <a:spcPct val="0"/>
              </a:spcAft>
              <a:buClrTx/>
              <a:buSzTx/>
              <a:buFont typeface="Wingdings" panose="05000000000000000000" pitchFamily="2" charset="2"/>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sym typeface="方正小标宋简体" charset="-122"/>
              </a:rPr>
              <a:t>    2</a:t>
            </a:r>
            <a:r>
              <a:rPr kumimoji="0" lang="zh-CN" altLang="en-US" sz="2400" b="1" i="0" u="none" strike="noStrike" kern="1200" cap="none" spc="0" normalizeH="0" baseline="0" noProof="0" dirty="0">
                <a:ln>
                  <a:noFill/>
                </a:ln>
                <a:solidFill>
                  <a:schemeClr val="tx1"/>
                </a:solidFill>
                <a:effectLst/>
                <a:uLnTx/>
                <a:uFillTx/>
                <a:latin typeface="+mn-ea"/>
                <a:ea typeface="+mn-ea"/>
                <a:cs typeface="+mn-cs"/>
                <a:sym typeface="方正小标宋简体" charset="-122"/>
              </a:rPr>
              <a:t>、</a:t>
            </a:r>
            <a:r>
              <a:rPr kumimoji="0" lang="zh-CN" altLang="en-US" sz="2400" b="1" i="0" u="none" strike="noStrike" kern="1200" cap="none" spc="0" normalizeH="0" baseline="0" dirty="0">
                <a:solidFill>
                  <a:schemeClr val="tx1"/>
                </a:solidFill>
                <a:latin typeface="+mn-ea"/>
                <a:ea typeface="+mn-ea"/>
                <a:cs typeface="+mn-cs"/>
                <a:sym typeface="方正小标宋简体" charset="-122"/>
              </a:rPr>
              <a:t>增加了大尺寸盾构分体吊拆、100T车架安装拆除、15500mm刀盘式泥水平衡盾构掘进定额项目、各种尺寸盾构手孔封堵。裂缝监测孔布置等定额。</a:t>
            </a:r>
            <a:endParaRPr kumimoji="0" sz="2400" b="1" i="0" u="none" strike="noStrike" kern="1200" cap="none" spc="0" normalizeH="0" baseline="0" noProof="0" dirty="0">
              <a:ln>
                <a:noFill/>
              </a:ln>
              <a:solidFill>
                <a:schemeClr val="tx1"/>
              </a:solidFill>
              <a:effectLst/>
              <a:uLnTx/>
              <a:uFillTx/>
              <a:latin typeface="+mn-ea"/>
              <a:ea typeface="+mn-ea"/>
              <a:cs typeface="+mn-cs"/>
              <a:sym typeface="方正小标宋简体" charset="-122"/>
            </a:endParaRPr>
          </a:p>
          <a:p>
            <a:pPr lvl="0">
              <a:lnSpc>
                <a:spcPct val="150000"/>
              </a:lnSpc>
              <a:buFont typeface="Wingdings" panose="05000000000000000000" pitchFamily="2" charset="2"/>
              <a:defRPr/>
            </a:pPr>
            <a:r>
              <a:rPr kumimoji="0" lang="en-US" sz="2400" b="1" i="0" u="none" strike="noStrike" kern="1200" cap="none" spc="0" normalizeH="0" baseline="0" noProof="0" dirty="0">
                <a:ln>
                  <a:noFill/>
                </a:ln>
                <a:solidFill>
                  <a:schemeClr val="tx1"/>
                </a:solidFill>
                <a:effectLst/>
                <a:uLnTx/>
                <a:uFillTx/>
                <a:latin typeface="+mn-ea"/>
                <a:ea typeface="+mn-ea"/>
                <a:cs typeface="+mn-cs"/>
                <a:sym typeface="方正小标宋简体" charset="-122"/>
              </a:rPr>
              <a:t>    3</a:t>
            </a:r>
            <a:r>
              <a:rPr kumimoji="0" lang="zh-CN" altLang="en-US" sz="2400" b="1" i="0" u="none" strike="noStrike" kern="1200" cap="none" spc="0" normalizeH="0" baseline="0" noProof="0" dirty="0">
                <a:ln>
                  <a:noFill/>
                </a:ln>
                <a:solidFill>
                  <a:schemeClr val="tx1"/>
                </a:solidFill>
                <a:effectLst/>
                <a:uLnTx/>
                <a:uFillTx/>
                <a:latin typeface="+mn-ea"/>
                <a:ea typeface="+mn-ea"/>
                <a:cs typeface="+mn-cs"/>
                <a:sym typeface="方正小标宋简体" charset="-122"/>
              </a:rPr>
              <a:t>、</a:t>
            </a:r>
            <a:r>
              <a:rPr kumimoji="0" lang="zh-CN" altLang="en-US" sz="2400" b="1" i="0" u="none" strike="noStrike" kern="1200" cap="none" spc="0" normalizeH="0" baseline="0" dirty="0">
                <a:solidFill>
                  <a:schemeClr val="tx1"/>
                </a:solidFill>
                <a:latin typeface="+mn-ea"/>
                <a:ea typeface="+mn-ea"/>
                <a:cs typeface="+mn-cs"/>
                <a:sym typeface="方正小标宋简体" charset="-122"/>
              </a:rPr>
              <a:t>淘汰了施工工艺</a:t>
            </a:r>
            <a:r>
              <a:rPr lang="zh-CN" altLang="en-US" sz="2400" b="1" dirty="0">
                <a:latin typeface="+mn-ea"/>
                <a:sym typeface="方正小标宋简体" charset="-122"/>
              </a:rPr>
              <a:t>落后的</a:t>
            </a:r>
            <a:r>
              <a:rPr lang="zh-CN" altLang="en-US" sz="2400" b="1" dirty="0">
                <a:latin typeface="+mn-ea"/>
                <a:ea typeface="+mn-ea"/>
                <a:sym typeface="方正小标宋简体" charset="-122"/>
              </a:rPr>
              <a:t>干式出土</a:t>
            </a:r>
            <a:r>
              <a:rPr lang="zh-CN" altLang="en-US" sz="2400" b="1" dirty="0">
                <a:latin typeface="+mn-ea"/>
                <a:sym typeface="方正小标宋简体" charset="-122"/>
              </a:rPr>
              <a:t>盾构掘进</a:t>
            </a:r>
            <a:r>
              <a:rPr kumimoji="0" lang="zh-CN" altLang="en-US" sz="2400" b="1" i="0" u="none" strike="noStrike" kern="1200" cap="none" spc="0" normalizeH="0" baseline="0" dirty="0">
                <a:solidFill>
                  <a:schemeClr val="tx1"/>
                </a:solidFill>
                <a:latin typeface="+mn-ea"/>
                <a:ea typeface="+mn-ea"/>
                <a:cs typeface="+mn-cs"/>
                <a:sym typeface="方正小标宋简体" charset="-122"/>
              </a:rPr>
              <a:t>定额项目。</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sym typeface="方正小标宋简体" charset="-122"/>
            </a:endParaRPr>
          </a:p>
        </p:txBody>
      </p:sp>
    </p:spTree>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928688" y="928688"/>
            <a:ext cx="7793037" cy="695325"/>
          </a:xfrm>
        </p:spPr>
        <p:txBody>
          <a:bodyPr vert="horz" wrap="square" lIns="92075" tIns="46037" rIns="92075" bIns="46037" anchor="ctr"/>
          <a:lstStyle/>
          <a:p>
            <a:pPr marL="571500" indent="-571500">
              <a:buClr>
                <a:schemeClr val="folHlink"/>
              </a:buClr>
              <a:buFont typeface="Wingdings" panose="05000000000000000000" pitchFamily="2" charset="2"/>
              <a:buChar char="u"/>
            </a:pPr>
            <a:r>
              <a:rPr lang="zh-CN" altLang="en-US" sz="3200" b="1" dirty="0">
                <a:latin typeface="+mn-ea"/>
                <a:ea typeface="+mn-ea"/>
              </a:rPr>
              <a:t>四、定额变化情况</a:t>
            </a:r>
          </a:p>
        </p:txBody>
      </p:sp>
      <p:sp>
        <p:nvSpPr>
          <p:cNvPr id="24579" name="Rectangle 89"/>
          <p:cNvSpPr/>
          <p:nvPr/>
        </p:nvSpPr>
        <p:spPr>
          <a:xfrm>
            <a:off x="615950" y="1817053"/>
            <a:ext cx="7912100" cy="3969385"/>
          </a:xfrm>
          <a:prstGeom prst="rect">
            <a:avLst/>
          </a:prstGeom>
          <a:noFill/>
          <a:ln w="9525">
            <a:noFill/>
          </a:ln>
        </p:spPr>
        <p:txBody>
          <a:bodyPr wrap="square" anchor="ctr">
            <a:spAutoFit/>
          </a:bodyPr>
          <a:lstStyle/>
          <a:p>
            <a:pPr>
              <a:lnSpc>
                <a:spcPct val="150000"/>
              </a:lnSpc>
              <a:buFont typeface="Wingdings" panose="05000000000000000000" pitchFamily="2" charset="2"/>
            </a:pPr>
            <a:r>
              <a:rPr lang="zh-CN" altLang="en-US" sz="2400" b="1" noProof="0" dirty="0">
                <a:ln>
                  <a:noFill/>
                </a:ln>
                <a:effectLst/>
                <a:uLnTx/>
                <a:uFillTx/>
                <a:latin typeface="+mn-ea"/>
                <a:ea typeface="+mn-ea"/>
              </a:rPr>
              <a:t>第五章 ~第七章  垂直顶升、隧道沉井、地下混凝土结构</a:t>
            </a:r>
          </a:p>
          <a:p>
            <a:pPr>
              <a:lnSpc>
                <a:spcPct val="150000"/>
              </a:lnSpc>
              <a:buFont typeface="Wingdings" panose="05000000000000000000" pitchFamily="2" charset="2"/>
            </a:pPr>
            <a:r>
              <a:rPr lang="zh-CN" altLang="en-US" sz="2400" b="1" dirty="0">
                <a:latin typeface="+mn-ea"/>
                <a:ea typeface="+mn-ea"/>
              </a:rPr>
              <a:t>    1</a:t>
            </a:r>
            <a:r>
              <a:rPr lang="zh-CN" altLang="en-US" sz="2400" b="1" dirty="0" smtClean="0">
                <a:latin typeface="+mn-ea"/>
                <a:ea typeface="+mn-ea"/>
              </a:rPr>
              <a:t>、</a:t>
            </a:r>
            <a:r>
              <a:rPr lang="zh-CN" altLang="en-US" sz="2400" b="1" dirty="0" smtClean="0">
                <a:latin typeface="+mn-ea"/>
              </a:rPr>
              <a:t>新</a:t>
            </a:r>
            <a:r>
              <a:rPr lang="zh-CN" altLang="zh-CN" sz="2400" b="1" dirty="0" smtClean="0">
                <a:latin typeface="+mn-ea"/>
              </a:rPr>
              <a:t>定额</a:t>
            </a:r>
            <a:r>
              <a:rPr lang="zh-CN" altLang="en-US" sz="2400" b="1" dirty="0" smtClean="0">
                <a:latin typeface="+mn-ea"/>
              </a:rPr>
              <a:t>将</a:t>
            </a:r>
            <a:r>
              <a:rPr lang="zh-CN" altLang="zh-CN" sz="2400" b="1" dirty="0" smtClean="0">
                <a:latin typeface="+mn-ea"/>
              </a:rPr>
              <a:t>混凝土构件</a:t>
            </a:r>
            <a:r>
              <a:rPr lang="zh-CN" altLang="en-US" sz="2400" b="1" dirty="0" smtClean="0">
                <a:latin typeface="+mn-ea"/>
              </a:rPr>
              <a:t>与</a:t>
            </a:r>
            <a:r>
              <a:rPr lang="zh-CN" altLang="zh-CN" sz="2400" b="1" dirty="0" smtClean="0">
                <a:latin typeface="+mn-ea"/>
              </a:rPr>
              <a:t>模板</a:t>
            </a:r>
            <a:r>
              <a:rPr lang="zh-CN" altLang="en-US" sz="2400" b="1" dirty="0" smtClean="0">
                <a:latin typeface="+mn-ea"/>
              </a:rPr>
              <a:t>归并，模板工程不单列。</a:t>
            </a:r>
            <a:endParaRPr lang="zh-CN" altLang="en-US" sz="2400" b="1" dirty="0">
              <a:latin typeface="+mn-ea"/>
              <a:ea typeface="+mn-ea"/>
              <a:sym typeface="+mn-ea"/>
            </a:endParaRPr>
          </a:p>
          <a:p>
            <a:pPr>
              <a:lnSpc>
                <a:spcPct val="150000"/>
              </a:lnSpc>
              <a:buFont typeface="Wingdings" panose="05000000000000000000" pitchFamily="2" charset="2"/>
            </a:pPr>
            <a:r>
              <a:rPr lang="zh-CN" altLang="en-US" sz="2400" b="1" dirty="0">
                <a:latin typeface="+mn-ea"/>
                <a:ea typeface="+mn-ea"/>
                <a:sym typeface="+mn-ea"/>
              </a:rPr>
              <a:t>    2、</a:t>
            </a:r>
            <a:r>
              <a:rPr lang="zh-CN" altLang="en-US" sz="2400" b="1" dirty="0">
                <a:latin typeface="+mn-ea"/>
                <a:ea typeface="+mn-ea"/>
              </a:rPr>
              <a:t>钢筋工程单独成册，</a:t>
            </a:r>
            <a:r>
              <a:rPr lang="zh-CN" altLang="en-US" sz="2400" b="1" dirty="0">
                <a:latin typeface="+mn-ea"/>
                <a:ea typeface="+mn-ea"/>
                <a:sym typeface="+mn-ea"/>
              </a:rPr>
              <a:t>执行第九册</a:t>
            </a:r>
            <a:r>
              <a:rPr lang="en-US" altLang="zh-CN" sz="2400" b="1" dirty="0">
                <a:latin typeface="+mn-ea"/>
                <a:ea typeface="+mn-ea"/>
                <a:sym typeface="+mn-ea"/>
              </a:rPr>
              <a:t>《</a:t>
            </a:r>
            <a:r>
              <a:rPr lang="zh-CN" altLang="en-US" sz="2400" b="1" dirty="0">
                <a:latin typeface="+mn-ea"/>
                <a:ea typeface="+mn-ea"/>
                <a:sym typeface="+mn-ea"/>
              </a:rPr>
              <a:t>钢筋工程</a:t>
            </a:r>
            <a:r>
              <a:rPr lang="en-US" altLang="zh-CN" sz="2400" b="1" dirty="0">
                <a:latin typeface="+mn-ea"/>
                <a:ea typeface="+mn-ea"/>
                <a:sym typeface="+mn-ea"/>
              </a:rPr>
              <a:t>》</a:t>
            </a:r>
            <a:r>
              <a:rPr lang="zh-CN" altLang="en-US" sz="2400" b="1" dirty="0">
                <a:latin typeface="+mn-ea"/>
                <a:ea typeface="+mn-ea"/>
                <a:sym typeface="+mn-ea"/>
              </a:rPr>
              <a:t>相关子目，本册未重复列项。</a:t>
            </a:r>
            <a:r>
              <a:rPr lang="en-US" altLang="x-none" sz="2400" b="1" dirty="0">
                <a:latin typeface="+mn-ea"/>
                <a:ea typeface="+mn-ea"/>
                <a:sym typeface="+mn-ea"/>
              </a:rPr>
              <a:t> </a:t>
            </a:r>
          </a:p>
          <a:p>
            <a:pPr>
              <a:lnSpc>
                <a:spcPct val="150000"/>
              </a:lnSpc>
              <a:buFont typeface="Wingdings" panose="05000000000000000000" pitchFamily="2" charset="2"/>
            </a:pPr>
            <a:r>
              <a:rPr lang="zh-CN" altLang="en-US" sz="2400" b="1" dirty="0">
                <a:latin typeface="+mn-ea"/>
                <a:ea typeface="+mn-ea"/>
                <a:sym typeface="+mn-ea"/>
              </a:rPr>
              <a:t>    3、地下连续墙子目移至17版《湖北省建设工程公共专业消耗量定额及全费用基价表》中 </a:t>
            </a:r>
            <a:endParaRPr lang="zh-CN" altLang="en-US" sz="2400" b="1" dirty="0">
              <a:latin typeface="+mn-ea"/>
              <a:ea typeface="+mn-ea"/>
            </a:endParaRPr>
          </a:p>
        </p:txBody>
      </p:sp>
    </p:spTree>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4071938" y="2071688"/>
            <a:ext cx="4676775" cy="646112"/>
          </a:xfrm>
          <a:prstGeom prst="rect">
            <a:avLst/>
          </a:prstGeom>
          <a:noFill/>
          <a:ln w="9525">
            <a:noFill/>
            <a:miter lim="800000"/>
            <a:headEnd/>
            <a:tailEnd/>
          </a:ln>
        </p:spPr>
        <p:txBody>
          <a:bodyPr>
            <a:spAutoFit/>
          </a:bodyPr>
          <a:lstStyle/>
          <a:p>
            <a:r>
              <a:rPr lang="zh-CN" altLang="zh-CN" sz="3600" b="1">
                <a:solidFill>
                  <a:srgbClr val="000000"/>
                </a:solidFill>
                <a:ea typeface="方正小标宋简体" charset="-122"/>
              </a:rPr>
              <a:t>第</a:t>
            </a:r>
            <a:r>
              <a:rPr lang="zh-CN" altLang="en-US" sz="3600" b="1">
                <a:solidFill>
                  <a:srgbClr val="000000"/>
                </a:solidFill>
                <a:ea typeface="方正小标宋简体" charset="-122"/>
              </a:rPr>
              <a:t>五</a:t>
            </a:r>
            <a:r>
              <a:rPr lang="zh-CN" altLang="zh-CN" sz="3600" b="1">
                <a:solidFill>
                  <a:srgbClr val="000000"/>
                </a:solidFill>
                <a:ea typeface="方正小标宋简体" charset="-122"/>
              </a:rPr>
              <a:t>册</a:t>
            </a:r>
            <a:r>
              <a:rPr lang="en-US" altLang="zh-CN" sz="3600" b="1">
                <a:solidFill>
                  <a:srgbClr val="000000"/>
                </a:solidFill>
                <a:ea typeface="方正小标宋简体" charset="-122"/>
              </a:rPr>
              <a:t>  </a:t>
            </a:r>
            <a:r>
              <a:rPr lang="zh-CN" altLang="en-US" sz="3600" b="1">
                <a:solidFill>
                  <a:srgbClr val="000000"/>
                </a:solidFill>
                <a:ea typeface="方正小标宋简体" charset="-122"/>
              </a:rPr>
              <a:t>市政管网</a:t>
            </a:r>
            <a:r>
              <a:rPr lang="zh-CN" altLang="zh-CN" sz="3600" b="1">
                <a:solidFill>
                  <a:srgbClr val="000000"/>
                </a:solidFill>
                <a:ea typeface="方正小标宋简体" charset="-122"/>
              </a:rPr>
              <a:t>工程</a:t>
            </a:r>
          </a:p>
        </p:txBody>
      </p:sp>
      <p:sp>
        <p:nvSpPr>
          <p:cNvPr id="14339" name="Rectangle 4"/>
          <p:cNvSpPr>
            <a:spLocks noChangeArrowheads="1"/>
          </p:cNvSpPr>
          <p:nvPr/>
        </p:nvSpPr>
        <p:spPr bwMode="auto">
          <a:xfrm>
            <a:off x="5300663" y="3149600"/>
            <a:ext cx="3167062" cy="641350"/>
          </a:xfrm>
          <a:prstGeom prst="rect">
            <a:avLst/>
          </a:prstGeom>
          <a:noFill/>
          <a:ln w="9525">
            <a:noFill/>
            <a:miter lim="800000"/>
            <a:headEnd/>
            <a:tailEnd/>
          </a:ln>
        </p:spPr>
        <p:txBody>
          <a:bodyPr>
            <a:spAutoFit/>
          </a:bodyPr>
          <a:lstStyle/>
          <a:p>
            <a:r>
              <a:rPr lang="zh-CN" altLang="en-US" sz="3600" b="1">
                <a:solidFill>
                  <a:srgbClr val="000000"/>
                </a:solidFill>
                <a:ea typeface="方正小标宋简体" charset="-122"/>
              </a:rPr>
              <a:t>宣贯交底资料</a:t>
            </a:r>
            <a:endParaRPr lang="zh-CN" altLang="en-US">
              <a:ea typeface="方正小标宋简体" charset="-122"/>
            </a:endParaRPr>
          </a:p>
        </p:txBody>
      </p:sp>
      <p:sp>
        <p:nvSpPr>
          <p:cNvPr id="5" name="Rectangle 2"/>
          <p:cNvSpPr txBox="1">
            <a:spLocks noChangeArrowheads="1"/>
          </p:cNvSpPr>
          <p:nvPr/>
        </p:nvSpPr>
        <p:spPr>
          <a:xfrm>
            <a:off x="857250" y="981075"/>
            <a:ext cx="8286750" cy="695325"/>
          </a:xfrm>
          <a:prstGeom prst="rect">
            <a:avLst/>
          </a:prstGeom>
          <a:noFill/>
          <a:ln w="9525">
            <a:noFill/>
          </a:ln>
        </p:spPr>
        <p:txBody>
          <a:bodyPr lIns="92075" tIns="46037" rIns="92075" bIns="46037" anchor="ctr"/>
          <a:lstStyle/>
          <a:p>
            <a:pPr marL="571500" indent="-571500" algn="ctr" eaLnBrk="1" hangingPunct="1">
              <a:buClr>
                <a:srgbClr val="00B050"/>
              </a:buClr>
              <a:buFont typeface="Wingdings" pitchFamily="2" charset="2"/>
              <a:buChar char="n"/>
              <a:defRPr/>
            </a:pPr>
            <a:r>
              <a:rPr lang="en-US" altLang="zh-CN" sz="2800" b="1" kern="0" dirty="0">
                <a:latin typeface="宋体" pitchFamily="2" charset="-122"/>
                <a:cs typeface="+mj-cs"/>
              </a:rPr>
              <a:t>《</a:t>
            </a:r>
            <a:r>
              <a:rPr lang="zh-CN" altLang="en-US" sz="2800" b="1" kern="0" dirty="0">
                <a:latin typeface="宋体" pitchFamily="2" charset="-122"/>
                <a:cs typeface="+mj-cs"/>
              </a:rPr>
              <a:t>湖北省市政工程消耗量定额及全费用基价表</a:t>
            </a:r>
            <a:r>
              <a:rPr lang="en-US" altLang="zh-CN" sz="2800" b="1" kern="0" dirty="0">
                <a:latin typeface="宋体" pitchFamily="2" charset="-122"/>
                <a:cs typeface="+mj-cs"/>
              </a:rPr>
              <a:t>》</a:t>
            </a:r>
            <a:endParaRPr lang="zh-CN" altLang="en-US" sz="2800" b="1" kern="0" dirty="0">
              <a:latin typeface="宋体" pitchFamily="2" charset="-122"/>
              <a:cs typeface="+mj-cs"/>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21" name="文本框 1"/>
          <p:cNvSpPr txBox="1"/>
          <p:nvPr/>
        </p:nvSpPr>
        <p:spPr>
          <a:xfrm>
            <a:off x="500034" y="2357430"/>
            <a:ext cx="8286750" cy="2715615"/>
          </a:xfrm>
          <a:prstGeom prst="rect">
            <a:avLst/>
          </a:prstGeom>
          <a:noFill/>
          <a:ln w="9525">
            <a:noFill/>
          </a:ln>
        </p:spPr>
        <p:txBody>
          <a:bodyPr wrap="square">
            <a:spAutoFit/>
          </a:bodyPr>
          <a:lstStyle/>
          <a:p>
            <a:pPr indent="612140">
              <a:lnSpc>
                <a:spcPct val="150000"/>
              </a:lnSpc>
              <a:spcBef>
                <a:spcPts val="0"/>
              </a:spcBef>
              <a:spcAft>
                <a:spcPts val="0"/>
              </a:spcAft>
              <a:buClr>
                <a:srgbClr val="00B050"/>
              </a:buClr>
              <a:buFont typeface="Arial" pitchFamily="34" charset="0"/>
              <a:buChar char="•"/>
            </a:pPr>
            <a:r>
              <a:rPr lang="zh-CN" altLang="en-US" sz="2400" b="1" dirty="0">
                <a:latin typeface="宋体" pitchFamily="2" charset="-122"/>
                <a:sym typeface="+mn-ea"/>
              </a:rPr>
              <a:t>（2）引用</a:t>
            </a:r>
            <a:r>
              <a:rPr lang="zh-CN" altLang="en-US" sz="2400" b="1" dirty="0">
                <a:latin typeface="宋体" pitchFamily="2" charset="-122"/>
              </a:rPr>
              <a:t>现行</a:t>
            </a:r>
            <a:r>
              <a:rPr lang="zh-CN" altLang="en-US" sz="2400" b="1" dirty="0">
                <a:latin typeface="宋体" pitchFamily="2" charset="-122"/>
                <a:sym typeface="+mn-ea"/>
              </a:rPr>
              <a:t>湖北省市政定额和其它省各专业定额，人工、材料、施工机具台班的消耗量按47号文规定调整，保持与</a:t>
            </a:r>
            <a:r>
              <a:rPr lang="zh-CN" altLang="en-US" sz="2400" b="1" dirty="0">
                <a:latin typeface="宋体" pitchFamily="2" charset="-122"/>
              </a:rPr>
              <a:t>《市政工程消耗量定额》（编号为ZYA1-31-2015 ）</a:t>
            </a:r>
            <a:r>
              <a:rPr lang="zh-CN" altLang="en-US" sz="2400" b="1" dirty="0">
                <a:latin typeface="宋体" pitchFamily="2" charset="-122"/>
                <a:sym typeface="+mn-ea"/>
              </a:rPr>
              <a:t>水平相当。</a:t>
            </a:r>
            <a:endParaRPr lang="zh-CN" altLang="en-US" sz="2400" b="1" dirty="0">
              <a:latin typeface="宋体" pitchFamily="2" charset="-122"/>
            </a:endParaRPr>
          </a:p>
          <a:p>
            <a:pPr indent="611505">
              <a:lnSpc>
                <a:spcPct val="150000"/>
              </a:lnSpc>
            </a:pPr>
            <a:endParaRPr lang="zh-CN" altLang="en-US" sz="2000" b="1" dirty="0">
              <a:latin typeface="仿宋_GB2312" panose="02010609030101010101" charset="-122"/>
              <a:ea typeface="仿宋_GB2312" panose="02010609030101010101" charset="-122"/>
            </a:endParaRPr>
          </a:p>
        </p:txBody>
      </p:sp>
      <p:sp>
        <p:nvSpPr>
          <p:cNvPr id="4" name="Rectangle 2"/>
          <p:cNvSpPr txBox="1">
            <a:spLocks noChangeArrowheads="1"/>
          </p:cNvSpPr>
          <p:nvPr/>
        </p:nvSpPr>
        <p:spPr>
          <a:xfrm>
            <a:off x="1000100" y="857232"/>
            <a:ext cx="8324428"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latin typeface="+mn-ea"/>
                <a:ea typeface="+mn-ea"/>
              </a:rPr>
              <a:t>一、概况</a:t>
            </a:r>
          </a:p>
        </p:txBody>
      </p:sp>
      <p:sp>
        <p:nvSpPr>
          <p:cNvPr id="16387" name="Rectangle 89"/>
          <p:cNvSpPr>
            <a:spLocks noChangeArrowheads="1"/>
          </p:cNvSpPr>
          <p:nvPr/>
        </p:nvSpPr>
        <p:spPr bwMode="auto">
          <a:xfrm>
            <a:off x="571500" y="2056636"/>
            <a:ext cx="8572500" cy="4524315"/>
          </a:xfrm>
          <a:prstGeom prst="rect">
            <a:avLst/>
          </a:prstGeom>
          <a:noFill/>
          <a:ln w="9525">
            <a:noFill/>
            <a:miter lim="800000"/>
            <a:headEnd/>
            <a:tailEnd/>
          </a:ln>
        </p:spPr>
        <p:txBody>
          <a:bodyPr wrap="square" anchor="ctr">
            <a:spAutoFit/>
          </a:bodyPr>
          <a:lstStyle/>
          <a:p>
            <a:pPr indent="266700">
              <a:lnSpc>
                <a:spcPct val="150000"/>
              </a:lnSpc>
              <a:defRPr/>
            </a:pPr>
            <a:r>
              <a:rPr lang="en-US" altLang="zh-CN" sz="2400" b="1" dirty="0">
                <a:latin typeface="+mn-ea"/>
                <a:ea typeface="+mn-ea"/>
                <a:cs typeface="Times New Roman" pitchFamily="18" charset="0"/>
              </a:rPr>
              <a:t>  </a:t>
            </a:r>
            <a:r>
              <a:rPr lang="zh-CN" altLang="zh-CN" sz="2400" b="1" dirty="0">
                <a:latin typeface="+mn-ea"/>
              </a:rPr>
              <a:t>《湖北省市政工程消耗量定额及全费用基价表》（</a:t>
            </a:r>
            <a:r>
              <a:rPr lang="en-US" altLang="zh-CN" sz="2400" b="1" dirty="0">
                <a:latin typeface="+mn-ea"/>
              </a:rPr>
              <a:t>2018</a:t>
            </a:r>
            <a:r>
              <a:rPr lang="zh-CN" altLang="zh-CN" sz="2400" b="1" dirty="0">
                <a:latin typeface="+mn-ea"/>
              </a:rPr>
              <a:t>年）“</a:t>
            </a:r>
            <a:r>
              <a:rPr lang="zh-CN" altLang="en-US" sz="2400" b="1" dirty="0">
                <a:latin typeface="+mn-ea"/>
              </a:rPr>
              <a:t>市政管网</a:t>
            </a:r>
            <a:r>
              <a:rPr lang="zh-CN" altLang="zh-CN" sz="2400" b="1" dirty="0">
                <a:latin typeface="+mn-ea"/>
              </a:rPr>
              <a:t>工程”册是按照《市政工程工程量计算规范》（</a:t>
            </a:r>
            <a:r>
              <a:rPr lang="en-US" altLang="zh-CN" sz="2400" b="1" dirty="0">
                <a:latin typeface="+mn-ea"/>
              </a:rPr>
              <a:t>GB50857-2013</a:t>
            </a:r>
            <a:r>
              <a:rPr lang="zh-CN" altLang="zh-CN" sz="2400" b="1" dirty="0">
                <a:latin typeface="+mn-ea"/>
              </a:rPr>
              <a:t>）的有关要求，在《市政工程消耗量定额》（</a:t>
            </a:r>
            <a:r>
              <a:rPr lang="en-US" altLang="zh-CN" sz="2400" b="1" dirty="0">
                <a:latin typeface="+mn-ea"/>
              </a:rPr>
              <a:t>ZYA 1-31-2015</a:t>
            </a:r>
            <a:r>
              <a:rPr lang="zh-CN" altLang="zh-CN" sz="2400" b="1" dirty="0">
                <a:latin typeface="+mn-ea"/>
              </a:rPr>
              <a:t>）、《湖北省市政工程消耗量定额及统一基价表》（</a:t>
            </a:r>
            <a:r>
              <a:rPr lang="en-US" altLang="zh-CN" sz="2400" b="1" dirty="0">
                <a:latin typeface="+mn-ea"/>
              </a:rPr>
              <a:t>2008</a:t>
            </a:r>
            <a:r>
              <a:rPr lang="zh-CN" altLang="zh-CN" sz="2400" b="1" dirty="0">
                <a:latin typeface="+mn-ea"/>
              </a:rPr>
              <a:t>年）的基础上，结合本省实际情况进行修编的。</a:t>
            </a:r>
            <a:endParaRPr lang="en-US" altLang="zh-CN" sz="2400" b="1" dirty="0">
              <a:latin typeface="+mn-ea"/>
            </a:endParaRPr>
          </a:p>
          <a:p>
            <a:pPr indent="266700">
              <a:lnSpc>
                <a:spcPct val="150000"/>
              </a:lnSpc>
              <a:defRPr/>
            </a:pPr>
            <a:r>
              <a:rPr lang="en-US" altLang="zh-CN" sz="2400" b="1" dirty="0">
                <a:latin typeface="+mn-ea"/>
                <a:ea typeface="+mn-ea"/>
                <a:cs typeface="Times New Roman" pitchFamily="18" charset="0"/>
              </a:rPr>
              <a:t>   </a:t>
            </a:r>
            <a:r>
              <a:rPr lang="zh-CN" sz="2400" b="1" dirty="0">
                <a:latin typeface="+mn-ea"/>
                <a:ea typeface="+mn-ea"/>
                <a:cs typeface="Times New Roman" pitchFamily="18" charset="0"/>
              </a:rPr>
              <a:t>本册定额包括管道（渠）基础及渠道（方沟）、管道铺设、管件、阀门及附件安装、顶管工程、管道附属构筑物、管道试验及其他、措施项目，共七章</a:t>
            </a:r>
            <a:r>
              <a:rPr lang="en-US" altLang="zh-CN" sz="2400" b="1" dirty="0">
                <a:latin typeface="+mn-ea"/>
                <a:ea typeface="+mn-ea"/>
                <a:cs typeface="Times New Roman" pitchFamily="18" charset="0"/>
              </a:rPr>
              <a:t>42</a:t>
            </a:r>
            <a:r>
              <a:rPr lang="zh-CN" altLang="en-US" sz="2400" b="1" dirty="0">
                <a:latin typeface="+mn-ea"/>
                <a:ea typeface="+mn-ea"/>
                <a:cs typeface="Times New Roman" pitchFamily="18" charset="0"/>
              </a:rPr>
              <a:t>节</a:t>
            </a:r>
            <a:r>
              <a:rPr lang="en-US" altLang="zh-CN" sz="2400" b="1" dirty="0">
                <a:latin typeface="+mn-ea"/>
                <a:ea typeface="+mn-ea"/>
                <a:cs typeface="Times New Roman" pitchFamily="18" charset="0"/>
              </a:rPr>
              <a:t>2643</a:t>
            </a:r>
            <a:r>
              <a:rPr lang="zh-CN" altLang="en-US" sz="2400" b="1" dirty="0">
                <a:latin typeface="+mn-ea"/>
                <a:ea typeface="+mn-ea"/>
                <a:cs typeface="Times New Roman" pitchFamily="18" charset="0"/>
              </a:rPr>
              <a:t>个子目。</a:t>
            </a:r>
          </a:p>
        </p:txBody>
      </p:sp>
    </p:spTree>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eaLnBrk="1" hangingPunct="1">
              <a:buClr>
                <a:schemeClr val="folHlink"/>
              </a:buClr>
              <a:buFont typeface="Wingdings" pitchFamily="2" charset="2"/>
              <a:buChar char="n"/>
            </a:pPr>
            <a:r>
              <a:rPr lang="zh-CN" altLang="en-US" sz="3200" b="1" dirty="0">
                <a:ea typeface="宋体" pitchFamily="2" charset="-122"/>
              </a:rPr>
              <a:t>二、定额内容</a:t>
            </a:r>
          </a:p>
        </p:txBody>
      </p:sp>
      <p:graphicFrame>
        <p:nvGraphicFramePr>
          <p:cNvPr id="7" name="表格 6"/>
          <p:cNvGraphicFramePr>
            <a:graphicFrameLocks noGrp="1"/>
          </p:cNvGraphicFramePr>
          <p:nvPr/>
        </p:nvGraphicFramePr>
        <p:xfrm>
          <a:off x="1214438" y="2357438"/>
          <a:ext cx="6858000" cy="3573467"/>
        </p:xfrm>
        <a:graphic>
          <a:graphicData uri="http://schemas.openxmlformats.org/drawingml/2006/table">
            <a:tbl>
              <a:tblPr/>
              <a:tblGrid>
                <a:gridCol w="711200">
                  <a:extLst>
                    <a:ext uri="{9D8B030D-6E8A-4147-A177-3AD203B41FA5}">
                      <a16:colId xmlns:a16="http://schemas.microsoft.com/office/drawing/2014/main" xmlns="" val="20000"/>
                    </a:ext>
                  </a:extLst>
                </a:gridCol>
                <a:gridCol w="4306887">
                  <a:extLst>
                    <a:ext uri="{9D8B030D-6E8A-4147-A177-3AD203B41FA5}">
                      <a16:colId xmlns:a16="http://schemas.microsoft.com/office/drawing/2014/main" xmlns="" val="20001"/>
                    </a:ext>
                  </a:extLst>
                </a:gridCol>
                <a:gridCol w="1839913">
                  <a:extLst>
                    <a:ext uri="{9D8B030D-6E8A-4147-A177-3AD203B41FA5}">
                      <a16:colId xmlns:a16="http://schemas.microsoft.com/office/drawing/2014/main" xmlns="" val="20002"/>
                    </a:ext>
                  </a:extLst>
                </a:gridCol>
              </a:tblGrid>
              <a:tr h="385763">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sz="2000" b="1" i="0" u="none" strike="noStrike" cap="none" normalizeH="0" baseline="0" dirty="0">
                          <a:ln>
                            <a:noFill/>
                          </a:ln>
                          <a:solidFill>
                            <a:schemeClr val="tx1"/>
                          </a:solidFill>
                          <a:effectLst/>
                          <a:latin typeface="宋体" pitchFamily="2" charset="-122"/>
                          <a:ea typeface="宋体" pitchFamily="2" charset="-122"/>
                          <a:sym typeface="方正小标宋简体" charset="-122"/>
                        </a:rPr>
                        <a:t>章</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DADFF"/>
                    </a:solidFill>
                  </a:tcPr>
                </a:tc>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sz="2000" b="1" i="0" u="none" strike="noStrike" cap="none" normalizeH="0" baseline="0" dirty="0">
                          <a:ln>
                            <a:noFill/>
                          </a:ln>
                          <a:solidFill>
                            <a:schemeClr val="tx1"/>
                          </a:solidFill>
                          <a:effectLst/>
                          <a:latin typeface="宋体" pitchFamily="2" charset="-122"/>
                          <a:ea typeface="宋体" pitchFamily="2" charset="-122"/>
                          <a:sym typeface="方正小标宋简体" charset="-122"/>
                        </a:rPr>
                        <a:t>名称</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DADFF"/>
                    </a:solidFill>
                  </a:tcPr>
                </a:tc>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altLang="en-US" sz="2000" b="1" i="0" u="none" strike="noStrike" cap="none" normalizeH="0" baseline="0" dirty="0">
                          <a:ln>
                            <a:noFill/>
                          </a:ln>
                          <a:solidFill>
                            <a:schemeClr val="tx1"/>
                          </a:solidFill>
                          <a:effectLst/>
                          <a:latin typeface="宋体" pitchFamily="2" charset="-122"/>
                          <a:ea typeface="宋体" pitchFamily="2" charset="-122"/>
                          <a:sym typeface="方正小标宋简体" charset="-122"/>
                        </a:rPr>
                        <a:t>新</a:t>
                      </a:r>
                      <a:r>
                        <a:rPr kumimoji="0" lang="zh-CN" sz="2000" b="1" i="0" u="none" strike="noStrike" cap="none" normalizeH="0" baseline="0" dirty="0">
                          <a:ln>
                            <a:noFill/>
                          </a:ln>
                          <a:solidFill>
                            <a:schemeClr val="tx1"/>
                          </a:solidFill>
                          <a:effectLst/>
                          <a:latin typeface="宋体" pitchFamily="2" charset="-122"/>
                          <a:ea typeface="宋体" pitchFamily="2" charset="-122"/>
                          <a:sym typeface="方正小标宋简体" charset="-122"/>
                        </a:rPr>
                        <a:t>定额</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ADADFF"/>
                    </a:solidFill>
                  </a:tcPr>
                </a:tc>
                <a:extLst>
                  <a:ext uri="{0D108BD9-81ED-4DB2-BD59-A6C34878D82A}">
                    <a16:rowId xmlns:a16="http://schemas.microsoft.com/office/drawing/2014/main" xmlns="" val="10000"/>
                  </a:ext>
                </a:extLst>
              </a:tr>
              <a:tr h="385763">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一</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l"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管道（渠）基础及渠道（方沟）</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en-US"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75</a:t>
                      </a:r>
                      <a:endPar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1"/>
                  </a:ext>
                </a:extLst>
              </a:tr>
              <a:tr h="411163">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2000" b="1" i="0" u="none" strike="noStrike" cap="none" normalizeH="0" baseline="0">
                          <a:ln>
                            <a:noFill/>
                          </a:ln>
                          <a:solidFill>
                            <a:schemeClr val="tx1"/>
                          </a:solidFill>
                          <a:effectLst/>
                          <a:latin typeface="宋体" pitchFamily="2" charset="-122"/>
                          <a:ea typeface="仿宋_GB2312" pitchFamily="49" charset="-122"/>
                          <a:sym typeface="方正小标宋简体" charset="-122"/>
                        </a:rPr>
                        <a:t>二</a:t>
                      </a:r>
                      <a:endParaRPr kumimoji="0" 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2000" b="1" i="0" u="none" strike="noStrike" cap="none" normalizeH="0" baseline="0">
                          <a:ln>
                            <a:noFill/>
                          </a:ln>
                          <a:solidFill>
                            <a:schemeClr val="tx1"/>
                          </a:solidFill>
                          <a:effectLst/>
                          <a:latin typeface="宋体" pitchFamily="2" charset="-122"/>
                          <a:ea typeface="仿宋_GB2312" pitchFamily="49" charset="-122"/>
                          <a:sym typeface="方正小标宋简体" charset="-122"/>
                        </a:rPr>
                        <a:t>管道铺设</a:t>
                      </a:r>
                      <a:endParaRPr kumimoji="0" 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rPr>
                        <a:t>632</a:t>
                      </a:r>
                      <a:endParaRPr kumimoji="0" lang="zh-CN" alt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85763">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三</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l"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管件、阀门及附件安装</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en-US"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997</a:t>
                      </a:r>
                      <a:endPar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3"/>
                  </a:ext>
                </a:extLst>
              </a:tr>
              <a:tr h="411163">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2000" b="1" i="0" u="none" strike="noStrike" cap="none" normalizeH="0" baseline="0">
                          <a:ln>
                            <a:noFill/>
                          </a:ln>
                          <a:solidFill>
                            <a:schemeClr val="tx1"/>
                          </a:solidFill>
                          <a:effectLst/>
                          <a:latin typeface="宋体" pitchFamily="2" charset="-122"/>
                          <a:ea typeface="仿宋_GB2312" pitchFamily="49" charset="-122"/>
                          <a:sym typeface="方正小标宋简体" charset="-122"/>
                        </a:rPr>
                        <a:t>四</a:t>
                      </a:r>
                      <a:endParaRPr kumimoji="0" 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2000" b="1" i="0" u="none" strike="noStrike" cap="none" normalizeH="0" baseline="0">
                          <a:ln>
                            <a:noFill/>
                          </a:ln>
                          <a:solidFill>
                            <a:schemeClr val="tx1"/>
                          </a:solidFill>
                          <a:effectLst/>
                          <a:latin typeface="宋体" pitchFamily="2" charset="-122"/>
                          <a:ea typeface="仿宋_GB2312" pitchFamily="49" charset="-122"/>
                          <a:sym typeface="方正小标宋简体" charset="-122"/>
                        </a:rPr>
                        <a:t>顶管工程</a:t>
                      </a:r>
                      <a:endParaRPr kumimoji="0" 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rPr>
                        <a:t>149</a:t>
                      </a:r>
                      <a:endParaRPr kumimoji="0" lang="zh-CN" alt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385763">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五</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l"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管道附属构筑物</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en-US"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553</a:t>
                      </a:r>
                      <a:endPar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5"/>
                  </a:ext>
                </a:extLst>
              </a:tr>
              <a:tr h="411163">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2000" b="1" i="0" u="none" strike="noStrike" cap="none" normalizeH="0" baseline="0">
                          <a:ln>
                            <a:noFill/>
                          </a:ln>
                          <a:solidFill>
                            <a:schemeClr val="tx1"/>
                          </a:solidFill>
                          <a:effectLst/>
                          <a:latin typeface="宋体" pitchFamily="2" charset="-122"/>
                          <a:ea typeface="仿宋_GB2312" pitchFamily="49" charset="-122"/>
                          <a:sym typeface="方正小标宋简体" charset="-122"/>
                        </a:rPr>
                        <a:t>六</a:t>
                      </a:r>
                      <a:endParaRPr kumimoji="0" 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2000" b="1" i="0" u="none" strike="noStrike" cap="none" normalizeH="0" baseline="0">
                          <a:ln>
                            <a:noFill/>
                          </a:ln>
                          <a:solidFill>
                            <a:schemeClr val="tx1"/>
                          </a:solidFill>
                          <a:effectLst/>
                          <a:latin typeface="宋体" pitchFamily="2" charset="-122"/>
                          <a:ea typeface="仿宋_GB2312" pitchFamily="49" charset="-122"/>
                          <a:sym typeface="方正小标宋简体" charset="-122"/>
                        </a:rPr>
                        <a:t>管道试验及其他</a:t>
                      </a:r>
                      <a:endParaRPr kumimoji="0" 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rPr>
                        <a:t>211</a:t>
                      </a:r>
                      <a:endParaRPr kumimoji="0" lang="zh-CN" alt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6"/>
                  </a:ext>
                </a:extLst>
              </a:tr>
              <a:tr h="385763">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七</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l"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措施项目</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0" rtl="0" eaLnBrk="0" fontAlgn="base" latinLnBrk="0" hangingPunct="0">
                        <a:lnSpc>
                          <a:spcPct val="100000"/>
                        </a:lnSpc>
                        <a:spcBef>
                          <a:spcPct val="20000"/>
                        </a:spcBef>
                        <a:spcAft>
                          <a:spcPct val="0"/>
                        </a:spcAft>
                        <a:buClr>
                          <a:schemeClr val="folHlink"/>
                        </a:buClr>
                        <a:buSzPct val="60000"/>
                        <a:buFont typeface="Wingdings" pitchFamily="2" charset="2"/>
                        <a:buNone/>
                        <a:tabLst/>
                      </a:pPr>
                      <a:r>
                        <a:rPr kumimoji="0" lang="en-US"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rPr>
                        <a:t>26</a:t>
                      </a:r>
                      <a:endParaRPr kumimoji="0" lang="zh-CN" altLang="zh-CN" sz="2000" b="1" i="0" u="none" strike="noStrike" cap="none" normalizeH="0" baseline="0">
                        <a:ln>
                          <a:noFill/>
                        </a:ln>
                        <a:solidFill>
                          <a:schemeClr val="tx1"/>
                        </a:solidFill>
                        <a:effectLst/>
                        <a:latin typeface="宋体" pitchFamily="2" charset="-122"/>
                        <a:ea typeface="宋体" pitchFamily="2" charset="-122"/>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7"/>
                  </a:ext>
                </a:extLst>
              </a:tr>
              <a:tr h="411163">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2000" b="1" i="0" u="none" strike="noStrike" cap="none" normalizeH="0" baseline="0">
                          <a:ln>
                            <a:noFill/>
                          </a:ln>
                          <a:solidFill>
                            <a:schemeClr val="tx1"/>
                          </a:solidFill>
                          <a:effectLst/>
                          <a:latin typeface="宋体" pitchFamily="2" charset="-122"/>
                          <a:ea typeface="仿宋_GB2312" pitchFamily="49" charset="-122"/>
                          <a:sym typeface="方正小标宋简体" charset="-122"/>
                        </a:rPr>
                        <a:t>　</a:t>
                      </a:r>
                      <a:endParaRPr kumimoji="0" 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2000" b="1" i="0" u="none" strike="noStrike" cap="none" normalizeH="0" baseline="0">
                          <a:ln>
                            <a:noFill/>
                          </a:ln>
                          <a:solidFill>
                            <a:schemeClr val="tx1"/>
                          </a:solidFill>
                          <a:effectLst/>
                          <a:latin typeface="宋体" pitchFamily="2" charset="-122"/>
                          <a:ea typeface="仿宋_GB2312" pitchFamily="49" charset="-122"/>
                          <a:sym typeface="方正小标宋简体" charset="-122"/>
                        </a:rPr>
                        <a:t>合计</a:t>
                      </a:r>
                      <a:endParaRPr kumimoji="0" lang="zh-CN" sz="20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宋体" pitchFamily="2" charset="-122"/>
                          <a:ea typeface="宋体" pitchFamily="2" charset="-122"/>
                          <a:cs typeface="Times New Roman" pitchFamily="18" charset="0"/>
                          <a:sym typeface="方正小标宋简体" charset="-122"/>
                        </a:rPr>
                        <a:t>2643</a:t>
                      </a:r>
                      <a:endParaRPr kumimoji="0" lang="zh-CN" altLang="zh-CN" sz="2000" b="1" i="0" u="none" strike="noStrike" cap="none" normalizeH="0" baseline="0" dirty="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8"/>
                  </a:ext>
                </a:extLst>
              </a:tr>
            </a:tbl>
          </a:graphicData>
        </a:graphic>
      </p:graphicFrame>
    </p:spTree>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sym typeface="方正小标宋简体" charset="-122"/>
              </a:rPr>
              <a:t>三、适用范围、与各册的界限划分</a:t>
            </a:r>
          </a:p>
        </p:txBody>
      </p:sp>
      <p:sp>
        <p:nvSpPr>
          <p:cNvPr id="19459" name="Rectangle 1"/>
          <p:cNvSpPr>
            <a:spLocks noChangeArrowheads="1"/>
          </p:cNvSpPr>
          <p:nvPr/>
        </p:nvSpPr>
        <p:spPr bwMode="auto">
          <a:xfrm>
            <a:off x="1000125" y="2000250"/>
            <a:ext cx="7358063" cy="2678113"/>
          </a:xfrm>
          <a:prstGeom prst="rect">
            <a:avLst/>
          </a:prstGeom>
          <a:noFill/>
          <a:ln w="9525">
            <a:noFill/>
            <a:miter lim="800000"/>
            <a:headEnd/>
            <a:tailEnd/>
          </a:ln>
        </p:spPr>
        <p:txBody>
          <a:bodyPr anchor="ctr">
            <a:spAutoFit/>
          </a:bodyPr>
          <a:lstStyle/>
          <a:p>
            <a:pPr indent="266700">
              <a:lnSpc>
                <a:spcPct val="150000"/>
              </a:lnSpc>
              <a:buClr>
                <a:srgbClr val="00B050"/>
              </a:buClr>
              <a:buFont typeface="Wingdings" pitchFamily="2" charset="2"/>
              <a:buChar char="u"/>
              <a:defRPr/>
            </a:pPr>
            <a:r>
              <a:rPr lang="zh-CN" sz="2400" b="1" dirty="0">
                <a:latin typeface="+mn-ea"/>
                <a:ea typeface="+mn-ea"/>
                <a:cs typeface="Times New Roman" pitchFamily="18" charset="0"/>
              </a:rPr>
              <a:t>（一）适用范围</a:t>
            </a:r>
          </a:p>
          <a:p>
            <a:pPr indent="266700">
              <a:lnSpc>
                <a:spcPct val="150000"/>
              </a:lnSpc>
              <a:defRPr/>
            </a:pPr>
            <a:r>
              <a:rPr lang="zh-CN" sz="2400" b="1" dirty="0">
                <a:latin typeface="+mn-ea"/>
                <a:ea typeface="+mn-ea"/>
                <a:cs typeface="Times New Roman" pitchFamily="18" charset="0"/>
              </a:rPr>
              <a:t>本册定额适用于城镇范围内的新建、改建、扩建的市政给水、排水、燃气、集中供热、管道附属构筑物工程。</a:t>
            </a:r>
            <a:endParaRPr lang="en-US" altLang="zh-CN" sz="2400" b="1" dirty="0">
              <a:latin typeface="+mn-ea"/>
              <a:ea typeface="+mn-ea"/>
              <a:cs typeface="Times New Roman" pitchFamily="18" charset="0"/>
            </a:endParaRPr>
          </a:p>
          <a:p>
            <a:pPr indent="266700">
              <a:lnSpc>
                <a:spcPct val="120000"/>
              </a:lnSpc>
              <a:defRPr/>
            </a:pPr>
            <a:endParaRPr lang="zh-CN" altLang="zh-CN" b="1" dirty="0">
              <a:latin typeface="+mn-ea"/>
              <a:ea typeface="+mn-ea"/>
              <a:cs typeface="Times New Roman" pitchFamily="18" charset="0"/>
            </a:endParaRPr>
          </a:p>
        </p:txBody>
      </p:sp>
    </p:spTree>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graphicFrame>
        <p:nvGraphicFramePr>
          <p:cNvPr id="7" name="表格 6"/>
          <p:cNvGraphicFramePr>
            <a:graphicFrameLocks noGrp="1"/>
          </p:cNvGraphicFramePr>
          <p:nvPr/>
        </p:nvGraphicFramePr>
        <p:xfrm>
          <a:off x="1143000" y="2786063"/>
          <a:ext cx="6929438" cy="3571875"/>
        </p:xfrm>
        <a:graphic>
          <a:graphicData uri="http://schemas.openxmlformats.org/drawingml/2006/table">
            <a:tbl>
              <a:tblPr>
                <a:tableStyleId>{2D5ABB26-0587-4C30-8999-92F81FD0307C}</a:tableStyleId>
              </a:tblPr>
              <a:tblGrid>
                <a:gridCol w="466725">
                  <a:extLst>
                    <a:ext uri="{9D8B030D-6E8A-4147-A177-3AD203B41FA5}">
                      <a16:colId xmlns:a16="http://schemas.microsoft.com/office/drawing/2014/main" xmlns="" val="20000"/>
                    </a:ext>
                  </a:extLst>
                </a:gridCol>
                <a:gridCol w="3176588">
                  <a:extLst>
                    <a:ext uri="{9D8B030D-6E8A-4147-A177-3AD203B41FA5}">
                      <a16:colId xmlns:a16="http://schemas.microsoft.com/office/drawing/2014/main" xmlns="" val="20001"/>
                    </a:ext>
                  </a:extLst>
                </a:gridCol>
                <a:gridCol w="1071562">
                  <a:extLst>
                    <a:ext uri="{9D8B030D-6E8A-4147-A177-3AD203B41FA5}">
                      <a16:colId xmlns:a16="http://schemas.microsoft.com/office/drawing/2014/main" xmlns="" val="20002"/>
                    </a:ext>
                  </a:extLst>
                </a:gridCol>
                <a:gridCol w="1071563">
                  <a:extLst>
                    <a:ext uri="{9D8B030D-6E8A-4147-A177-3AD203B41FA5}">
                      <a16:colId xmlns:a16="http://schemas.microsoft.com/office/drawing/2014/main" xmlns="" val="20003"/>
                    </a:ext>
                  </a:extLst>
                </a:gridCol>
                <a:gridCol w="1143000">
                  <a:extLst>
                    <a:ext uri="{9D8B030D-6E8A-4147-A177-3AD203B41FA5}">
                      <a16:colId xmlns:a16="http://schemas.microsoft.com/office/drawing/2014/main" xmlns="" val="20004"/>
                    </a:ext>
                  </a:extLst>
                </a:gridCol>
              </a:tblGrid>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dirty="0">
                          <a:ln>
                            <a:noFill/>
                          </a:ln>
                          <a:effectLst/>
                          <a:sym typeface="方正小标宋简体" charset="-122"/>
                        </a:rPr>
                        <a:t>章</a:t>
                      </a:r>
                      <a:endParaRPr kumimoji="0" lang="zh-CN"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名称</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u="none" strike="noStrike" cap="none" normalizeH="0" baseline="0" dirty="0">
                          <a:ln>
                            <a:noFill/>
                          </a:ln>
                          <a:effectLst/>
                          <a:sym typeface="方正小标宋简体" charset="-122"/>
                        </a:rPr>
                        <a:t>现行</a:t>
                      </a:r>
                      <a:r>
                        <a:rPr kumimoji="0" lang="zh-CN" sz="1800" b="1" u="none" strike="noStrike" cap="none" normalizeH="0" baseline="0" dirty="0">
                          <a:ln>
                            <a:noFill/>
                          </a:ln>
                          <a:effectLst/>
                          <a:sym typeface="方正小标宋简体" charset="-122"/>
                        </a:rPr>
                        <a:t>定额</a:t>
                      </a:r>
                      <a:endParaRPr kumimoji="0" lang="zh-CN"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u="none" strike="noStrike" cap="none" normalizeH="0" baseline="0" dirty="0">
                          <a:ln>
                            <a:noFill/>
                          </a:ln>
                          <a:effectLst/>
                          <a:sym typeface="方正小标宋简体" charset="-122"/>
                        </a:rPr>
                        <a:t>新</a:t>
                      </a:r>
                      <a:r>
                        <a:rPr kumimoji="0" lang="zh-CN" sz="1800" b="1" u="none" strike="noStrike" cap="none" normalizeH="0" baseline="0" dirty="0">
                          <a:ln>
                            <a:noFill/>
                          </a:ln>
                          <a:effectLst/>
                          <a:sym typeface="方正小标宋简体" charset="-122"/>
                        </a:rPr>
                        <a:t>定额</a:t>
                      </a:r>
                      <a:endParaRPr kumimoji="0" lang="zh-CN"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增减子目</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一</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dirty="0">
                          <a:ln>
                            <a:noFill/>
                          </a:ln>
                          <a:effectLst/>
                          <a:sym typeface="方正小标宋简体" charset="-122"/>
                        </a:rPr>
                        <a:t>管道（渠）基础及渠道（方沟）</a:t>
                      </a:r>
                      <a:endParaRPr kumimoji="0" lang="zh-CN"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81</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75</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-6</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二</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管道铺设</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1007</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632</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-375</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三</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管件、阀门及附件安装</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846</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997</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151</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四</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顶管工程</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186</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149</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-37</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五</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管道附属构筑物</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1014</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553</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-461</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六</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管道试验及其他</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329</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211</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-118</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七</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措施项目</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11</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26</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15</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　</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25000"/>
                        </a:lnSpc>
                        <a:spcBef>
                          <a:spcPct val="0"/>
                        </a:spcBef>
                        <a:spcAft>
                          <a:spcPct val="0"/>
                        </a:spcAft>
                        <a:buClrTx/>
                        <a:buSzTx/>
                        <a:buFontTx/>
                        <a:buNone/>
                        <a:tabLst/>
                      </a:pPr>
                      <a:r>
                        <a:rPr kumimoji="0" lang="zh-CN" sz="1800" b="1" u="none" strike="noStrike" cap="none" normalizeH="0" baseline="0">
                          <a:ln>
                            <a:noFill/>
                          </a:ln>
                          <a:effectLst/>
                          <a:sym typeface="方正小标宋简体" charset="-122"/>
                        </a:rPr>
                        <a:t>合计</a:t>
                      </a:r>
                      <a:endParaRPr kumimoji="0" 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3474</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a:ln>
                            <a:noFill/>
                          </a:ln>
                          <a:effectLst/>
                          <a:sym typeface="方正小标宋简体" charset="-122"/>
                        </a:rPr>
                        <a:t>2643</a:t>
                      </a:r>
                      <a:endParaRPr kumimoji="0" lang="zh-CN" altLang="zh-CN" sz="1800" b="1" i="0" u="none" strike="noStrike" cap="none" normalizeH="0" baseline="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en-US" altLang="zh-CN" sz="1800" b="1" u="none" strike="noStrike" cap="none" normalizeH="0" baseline="0" dirty="0">
                          <a:ln>
                            <a:noFill/>
                          </a:ln>
                          <a:effectLst/>
                          <a:sym typeface="方正小标宋简体" charset="-122"/>
                        </a:rPr>
                        <a:t>-831</a:t>
                      </a:r>
                      <a:endParaRPr kumimoji="0" lang="zh-CN" altLang="zh-CN" sz="1800" b="1" i="0" u="none" strike="noStrike" cap="none" normalizeH="0" baseline="0" dirty="0">
                        <a:ln>
                          <a:noFill/>
                        </a:ln>
                        <a:solidFill>
                          <a:schemeClr val="tx1"/>
                        </a:solidFill>
                        <a:effectLst/>
                        <a:latin typeface="宋体" pitchFamily="2" charset="-122"/>
                        <a:ea typeface="宋体" pitchFamily="2" charset="-122"/>
                        <a:cs typeface="Times New Roman" pitchFamily="18" charset="0"/>
                        <a:sym typeface="方正小标宋简体" charset="-122"/>
                      </a:endParaRPr>
                    </a:p>
                  </a:txBody>
                  <a:tcPr marL="68580" marR="6858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
        <p:nvSpPr>
          <p:cNvPr id="21569" name="Rectangle 1"/>
          <p:cNvSpPr>
            <a:spLocks noChangeArrowheads="1"/>
          </p:cNvSpPr>
          <p:nvPr/>
        </p:nvSpPr>
        <p:spPr bwMode="auto">
          <a:xfrm>
            <a:off x="642938" y="2000250"/>
            <a:ext cx="7358062" cy="581025"/>
          </a:xfrm>
          <a:prstGeom prst="rect">
            <a:avLst/>
          </a:prstGeom>
          <a:noFill/>
          <a:ln w="9525">
            <a:noFill/>
            <a:miter lim="800000"/>
            <a:headEnd/>
            <a:tailEnd/>
          </a:ln>
        </p:spPr>
        <p:txBody>
          <a:bodyPr anchor="ctr">
            <a:spAutoFit/>
          </a:bodyPr>
          <a:lstStyle/>
          <a:p>
            <a:pPr indent="266700">
              <a:lnSpc>
                <a:spcPct val="150000"/>
              </a:lnSpc>
              <a:buClr>
                <a:srgbClr val="00B050"/>
              </a:buClr>
              <a:buFont typeface="Wingdings" pitchFamily="2" charset="2"/>
              <a:buChar char="n"/>
            </a:pPr>
            <a:r>
              <a:rPr lang="zh-CN" sz="2400" b="1" dirty="0">
                <a:latin typeface="黑体" pitchFamily="49" charset="-122"/>
                <a:ea typeface="黑体" pitchFamily="49" charset="-122"/>
                <a:cs typeface="Times New Roman" pitchFamily="18" charset="0"/>
              </a:rPr>
              <a:t>（一）</a:t>
            </a:r>
            <a:r>
              <a:rPr lang="zh-CN" altLang="en-US" sz="2400" b="1" dirty="0">
                <a:latin typeface="黑体" pitchFamily="49" charset="-122"/>
                <a:ea typeface="黑体" pitchFamily="49" charset="-122"/>
                <a:cs typeface="Times New Roman" pitchFamily="18" charset="0"/>
              </a:rPr>
              <a:t>定额子目数变化</a:t>
            </a:r>
            <a:endParaRPr lang="zh-CN" b="1" dirty="0">
              <a:latin typeface="黑体" pitchFamily="49" charset="-122"/>
              <a:ea typeface="黑体" pitchFamily="49" charset="-122"/>
              <a:cs typeface="Times New Roman" pitchFamily="18" charset="0"/>
            </a:endParaRPr>
          </a:p>
        </p:txBody>
      </p:sp>
    </p:spTree>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22531" name="Rectangle 89"/>
          <p:cNvSpPr>
            <a:spLocks noChangeArrowheads="1"/>
          </p:cNvSpPr>
          <p:nvPr/>
        </p:nvSpPr>
        <p:spPr bwMode="auto">
          <a:xfrm>
            <a:off x="857250" y="2714625"/>
            <a:ext cx="7143750" cy="3133725"/>
          </a:xfrm>
          <a:prstGeom prst="rect">
            <a:avLst/>
          </a:prstGeom>
          <a:noFill/>
          <a:ln w="9525">
            <a:noFill/>
            <a:miter lim="800000"/>
            <a:headEnd/>
            <a:tailEnd/>
          </a:ln>
        </p:spPr>
        <p:txBody>
          <a:bodyPr anchor="ctr">
            <a:spAutoFit/>
          </a:bodyPr>
          <a:lstStyle/>
          <a:p>
            <a:pPr indent="266700">
              <a:lnSpc>
                <a:spcPct val="140000"/>
              </a:lnSpc>
              <a:buClr>
                <a:srgbClr val="00B050"/>
              </a:buClr>
            </a:pPr>
            <a:r>
              <a:rPr lang="zh-CN" altLang="en-US" sz="2400" b="1" dirty="0">
                <a:latin typeface="宋体" pitchFamily="2" charset="-122"/>
                <a:cs typeface="Times New Roman" pitchFamily="18" charset="0"/>
              </a:rPr>
              <a:t>第一章</a:t>
            </a:r>
            <a:r>
              <a:rPr lang="en-US" altLang="zh-CN" sz="2400" b="1" dirty="0">
                <a:latin typeface="宋体" pitchFamily="2" charset="-122"/>
                <a:cs typeface="Times New Roman" pitchFamily="18" charset="0"/>
              </a:rPr>
              <a:t> </a:t>
            </a:r>
            <a:r>
              <a:rPr lang="zh-CN" altLang="en-US" sz="2400" b="1" dirty="0">
                <a:latin typeface="宋体" pitchFamily="2" charset="-122"/>
                <a:cs typeface="Times New Roman" pitchFamily="18" charset="0"/>
              </a:rPr>
              <a:t>管道（渠）基础及渠道（方沟）</a:t>
            </a:r>
            <a:endParaRPr lang="en-US" altLang="zh-CN" sz="2400" b="1" dirty="0">
              <a:latin typeface="宋体" pitchFamily="2" charset="-122"/>
              <a:cs typeface="Times New Roman" pitchFamily="18" charset="0"/>
            </a:endParaRPr>
          </a:p>
          <a:p>
            <a:pPr indent="266700"/>
            <a:endParaRPr lang="en-US" altLang="zh-CN" b="1" dirty="0">
              <a:latin typeface="宋体" pitchFamily="2" charset="-122"/>
              <a:ea typeface="仿宋_GB2312" pitchFamily="49" charset="-122"/>
              <a:cs typeface="Times New Roman" pitchFamily="18" charset="0"/>
            </a:endParaRPr>
          </a:p>
          <a:p>
            <a:pPr indent="266700">
              <a:lnSpc>
                <a:spcPct val="150000"/>
              </a:lnSpc>
              <a:buClr>
                <a:srgbClr val="00B050"/>
              </a:buClr>
              <a:buFont typeface="Arial" pitchFamily="34" charset="0"/>
              <a:buChar char="•"/>
            </a:pPr>
            <a:r>
              <a:rPr lang="en-US" altLang="zh-CN" sz="2400" b="1" dirty="0">
                <a:latin typeface="宋体" pitchFamily="2" charset="-122"/>
                <a:ea typeface="仿宋_GB2312" pitchFamily="49" charset="-122"/>
                <a:cs typeface="Times New Roman" pitchFamily="18" charset="0"/>
              </a:rPr>
              <a:t>1</a:t>
            </a:r>
            <a:r>
              <a:rPr lang="zh-CN" altLang="en-US" sz="2400" b="1" dirty="0">
                <a:latin typeface="宋体" pitchFamily="2" charset="-122"/>
                <a:ea typeface="仿宋_GB2312" pitchFamily="49" charset="-122"/>
                <a:cs typeface="Times New Roman" pitchFamily="18" charset="0"/>
              </a:rPr>
              <a:t>、</a:t>
            </a:r>
            <a:r>
              <a:rPr lang="zh-CN" altLang="en-US" sz="2400" b="1" dirty="0">
                <a:latin typeface="宋体" pitchFamily="2" charset="-122"/>
                <a:cs typeface="Times New Roman" pitchFamily="18" charset="0"/>
              </a:rPr>
              <a:t>本章定额中混凝土均采用预拌混凝土，砂浆采用干混砂浆。</a:t>
            </a:r>
            <a:endParaRPr lang="en-US" altLang="zh-CN" sz="2400" b="1" dirty="0">
              <a:latin typeface="宋体" pitchFamily="2" charset="-122"/>
              <a:cs typeface="Times New Roman" pitchFamily="18" charset="0"/>
            </a:endParaRPr>
          </a:p>
          <a:p>
            <a:pPr indent="266700">
              <a:lnSpc>
                <a:spcPct val="150000"/>
              </a:lnSpc>
              <a:buClr>
                <a:srgbClr val="00B050"/>
              </a:buClr>
              <a:buFont typeface="Arial" pitchFamily="34" charset="0"/>
              <a:buChar char="•"/>
            </a:pPr>
            <a:r>
              <a:rPr lang="en-US" altLang="zh-CN" sz="2400" b="1" dirty="0">
                <a:latin typeface="宋体" pitchFamily="2" charset="-122"/>
                <a:cs typeface="Times New Roman" pitchFamily="18" charset="0"/>
              </a:rPr>
              <a:t>2</a:t>
            </a:r>
            <a:r>
              <a:rPr lang="zh-CN" altLang="en-US" sz="2400" b="1" dirty="0">
                <a:latin typeface="宋体" pitchFamily="2" charset="-122"/>
                <a:cs typeface="Times New Roman" pitchFamily="18" charset="0"/>
              </a:rPr>
              <a:t>、沟槽回填砂由第二册</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道路工程</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移至本册第一章第一节。</a:t>
            </a:r>
          </a:p>
        </p:txBody>
      </p:sp>
      <p:sp>
        <p:nvSpPr>
          <p:cNvPr id="22532" name="Rectangle 1"/>
          <p:cNvSpPr>
            <a:spLocks noChangeArrowheads="1"/>
          </p:cNvSpPr>
          <p:nvPr/>
        </p:nvSpPr>
        <p:spPr bwMode="auto">
          <a:xfrm>
            <a:off x="571500" y="1928813"/>
            <a:ext cx="7358063" cy="581025"/>
          </a:xfrm>
          <a:prstGeom prst="rect">
            <a:avLst/>
          </a:prstGeom>
          <a:noFill/>
          <a:ln w="9525">
            <a:noFill/>
            <a:miter lim="800000"/>
            <a:headEnd/>
            <a:tailEnd/>
          </a:ln>
        </p:spPr>
        <p:txBody>
          <a:bodyPr anchor="ctr">
            <a:spAutoFit/>
          </a:bodyPr>
          <a:lstStyle/>
          <a:p>
            <a:pPr indent="266700">
              <a:lnSpc>
                <a:spcPct val="150000"/>
              </a:lnSpc>
              <a:buClr>
                <a:srgbClr val="00B050"/>
              </a:buClr>
              <a:buFont typeface="Wingdings" pitchFamily="2" charset="2"/>
              <a:buChar char="n"/>
            </a:pPr>
            <a:r>
              <a:rPr lang="zh-CN" sz="2400" b="1" dirty="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二</a:t>
            </a:r>
            <a:r>
              <a:rPr lang="zh-CN" sz="2400" b="1" dirty="0">
                <a:latin typeface="黑体" pitchFamily="49" charset="-122"/>
                <a:ea typeface="黑体" pitchFamily="49" charset="-122"/>
                <a:cs typeface="Times New Roman" pitchFamily="18" charset="0"/>
              </a:rPr>
              <a:t>）</a:t>
            </a:r>
            <a:r>
              <a:rPr lang="zh-CN" altLang="en-US" sz="2400" b="1" dirty="0">
                <a:latin typeface="黑体" pitchFamily="49" charset="-122"/>
                <a:ea typeface="黑体" pitchFamily="49" charset="-122"/>
                <a:cs typeface="Times New Roman" pitchFamily="18" charset="0"/>
              </a:rPr>
              <a:t>项目设置变化</a:t>
            </a:r>
            <a:endParaRPr lang="zh-CN" b="1" dirty="0">
              <a:latin typeface="黑体" pitchFamily="49" charset="-122"/>
              <a:ea typeface="黑体" pitchFamily="49" charset="-122"/>
              <a:cs typeface="Times New Roman" pitchFamily="18" charset="0"/>
            </a:endParaRPr>
          </a:p>
        </p:txBody>
      </p:sp>
    </p:spTree>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6" name="Rectangle 89"/>
          <p:cNvSpPr>
            <a:spLocks noChangeArrowheads="1"/>
          </p:cNvSpPr>
          <p:nvPr/>
        </p:nvSpPr>
        <p:spPr bwMode="auto">
          <a:xfrm>
            <a:off x="642938" y="2187575"/>
            <a:ext cx="7929562" cy="4524375"/>
          </a:xfrm>
          <a:prstGeom prst="rect">
            <a:avLst/>
          </a:prstGeom>
          <a:noFill/>
          <a:ln w="9525">
            <a:noFill/>
            <a:miter lim="800000"/>
            <a:headEnd/>
            <a:tailEnd/>
          </a:ln>
        </p:spPr>
        <p:txBody>
          <a:bodyPr anchor="ctr">
            <a:spAutoFit/>
          </a:bodyPr>
          <a:lstStyle/>
          <a:p>
            <a:pPr indent="266700">
              <a:lnSpc>
                <a:spcPct val="150000"/>
              </a:lnSpc>
              <a:buClr>
                <a:srgbClr val="00B050"/>
              </a:buClr>
              <a:defRPr/>
            </a:pPr>
            <a:r>
              <a:rPr lang="zh-CN" altLang="en-US" sz="2400" b="1" dirty="0">
                <a:latin typeface="宋体" pitchFamily="2" charset="-122"/>
                <a:cs typeface="Times New Roman" pitchFamily="18" charset="0"/>
              </a:rPr>
              <a:t>第二章 管道铺设</a:t>
            </a:r>
            <a:endParaRPr lang="en-US" altLang="zh-CN" sz="2400" b="1" dirty="0">
              <a:latin typeface="宋体" pitchFamily="2" charset="-122"/>
              <a:cs typeface="Times New Roman" pitchFamily="18" charset="0"/>
            </a:endParaRPr>
          </a:p>
          <a:p>
            <a:pPr>
              <a:lnSpc>
                <a:spcPct val="150000"/>
              </a:lnSpc>
              <a:buClr>
                <a:srgbClr val="00B050"/>
              </a:buClr>
              <a:buFont typeface="Arial" pitchFamily="34" charset="0"/>
              <a:buChar char="•"/>
              <a:defRPr/>
            </a:pPr>
            <a:r>
              <a:rPr lang="en-US" sz="2400" b="1" dirty="0">
                <a:latin typeface="+mn-ea"/>
                <a:ea typeface="+mn-ea"/>
              </a:rPr>
              <a:t>1</a:t>
            </a:r>
            <a:r>
              <a:rPr lang="zh-CN" altLang="en-US" sz="2400" b="1" dirty="0">
                <a:latin typeface="+mn-ea"/>
                <a:ea typeface="+mn-ea"/>
              </a:rPr>
              <a:t>、删除淘汰的定额项目及国家已明确禁止的技术和材料，包括：陶土管铺设、陶土管水泥砂浆接口、使用青铅、石棉水泥材料的管道接口、排水管道混凝土套环接口等。</a:t>
            </a:r>
            <a:endParaRPr lang="en-US" altLang="zh-CN" sz="2400" b="1" dirty="0">
              <a:latin typeface="+mn-ea"/>
              <a:ea typeface="+mn-ea"/>
            </a:endParaRPr>
          </a:p>
          <a:p>
            <a:pPr>
              <a:lnSpc>
                <a:spcPct val="150000"/>
              </a:lnSpc>
              <a:buClr>
                <a:srgbClr val="92D050"/>
              </a:buClr>
              <a:buFont typeface="Arial" pitchFamily="34" charset="0"/>
              <a:buChar char="•"/>
              <a:defRPr/>
            </a:pPr>
            <a:r>
              <a:rPr lang="en-US" altLang="zh-CN" sz="2400" b="1" dirty="0"/>
              <a:t>2</a:t>
            </a:r>
            <a:r>
              <a:rPr lang="zh-CN" altLang="en-US" sz="2400" b="1" dirty="0"/>
              <a:t>、混凝土管敷设管径增至管径</a:t>
            </a:r>
            <a:r>
              <a:rPr lang="en-US" sz="2400" b="1" dirty="0"/>
              <a:t>DN3000mm</a:t>
            </a:r>
            <a:r>
              <a:rPr lang="zh-CN" altLang="en-US" sz="2400" b="1" dirty="0"/>
              <a:t>；</a:t>
            </a:r>
            <a:endParaRPr lang="en-US" altLang="zh-CN" sz="2400" b="1" dirty="0"/>
          </a:p>
          <a:p>
            <a:pPr>
              <a:lnSpc>
                <a:spcPct val="150000"/>
              </a:lnSpc>
              <a:buClr>
                <a:srgbClr val="92D050"/>
              </a:buClr>
              <a:buFont typeface="Arial" pitchFamily="34" charset="0"/>
              <a:buChar char="•"/>
              <a:defRPr/>
            </a:pPr>
            <a:r>
              <a:rPr lang="en-US" altLang="zh-CN" sz="2400" b="1" dirty="0"/>
              <a:t>3</a:t>
            </a:r>
            <a:r>
              <a:rPr lang="zh-CN" altLang="en-US" sz="2400" b="1" dirty="0"/>
              <a:t>、钢管管道及管径新增氩电联焊敷设；</a:t>
            </a:r>
            <a:endParaRPr lang="zh-CN" altLang="en-US" sz="2400" b="1" dirty="0">
              <a:latin typeface="+mn-ea"/>
            </a:endParaRPr>
          </a:p>
          <a:p>
            <a:pPr>
              <a:lnSpc>
                <a:spcPct val="150000"/>
              </a:lnSpc>
              <a:buClr>
                <a:srgbClr val="92D050"/>
              </a:buClr>
              <a:buFont typeface="Arial" pitchFamily="34" charset="0"/>
              <a:buChar char="•"/>
              <a:defRPr/>
            </a:pPr>
            <a:endParaRPr lang="en-US" altLang="zh-CN" sz="2400" b="1" dirty="0"/>
          </a:p>
          <a:p>
            <a:pPr>
              <a:lnSpc>
                <a:spcPct val="150000"/>
              </a:lnSpc>
              <a:buClr>
                <a:srgbClr val="00B050"/>
              </a:buClr>
              <a:buFont typeface="Arial" pitchFamily="34" charset="0"/>
              <a:buChar char="•"/>
              <a:defRPr/>
            </a:pPr>
            <a:endParaRPr lang="zh-CN" altLang="en-US" sz="2400" b="1" dirty="0">
              <a:latin typeface="+mn-ea"/>
              <a:ea typeface="+mn-ea"/>
            </a:endParaRPr>
          </a:p>
        </p:txBody>
      </p:sp>
    </p:spTree>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6" name="Rectangle 89"/>
          <p:cNvSpPr>
            <a:spLocks noChangeArrowheads="1"/>
          </p:cNvSpPr>
          <p:nvPr/>
        </p:nvSpPr>
        <p:spPr bwMode="auto">
          <a:xfrm>
            <a:off x="500063" y="1928813"/>
            <a:ext cx="7929562" cy="3416300"/>
          </a:xfrm>
          <a:prstGeom prst="rect">
            <a:avLst/>
          </a:prstGeom>
          <a:noFill/>
          <a:ln w="9525">
            <a:noFill/>
            <a:miter lim="800000"/>
            <a:headEnd/>
            <a:tailEnd/>
          </a:ln>
        </p:spPr>
        <p:txBody>
          <a:bodyPr anchor="ctr">
            <a:spAutoFit/>
          </a:bodyPr>
          <a:lstStyle/>
          <a:p>
            <a:pPr>
              <a:lnSpc>
                <a:spcPct val="150000"/>
              </a:lnSpc>
              <a:buClr>
                <a:srgbClr val="00B050"/>
              </a:buClr>
              <a:defRPr/>
            </a:pPr>
            <a:r>
              <a:rPr lang="zh-CN" altLang="en-US" sz="2400" b="1" dirty="0">
                <a:latin typeface="宋体" pitchFamily="2" charset="-122"/>
                <a:cs typeface="Times New Roman" pitchFamily="18" charset="0"/>
              </a:rPr>
              <a:t>第二章 管道铺设</a:t>
            </a:r>
            <a:endParaRPr lang="en-US" altLang="zh-CN" sz="2400" b="1" dirty="0">
              <a:latin typeface="宋体" pitchFamily="2" charset="-122"/>
              <a:cs typeface="Times New Roman" pitchFamily="18" charset="0"/>
            </a:endParaRPr>
          </a:p>
          <a:p>
            <a:pPr>
              <a:lnSpc>
                <a:spcPct val="150000"/>
              </a:lnSpc>
              <a:buClr>
                <a:srgbClr val="00B050"/>
              </a:buClr>
              <a:buFont typeface="Arial" pitchFamily="34" charset="0"/>
              <a:buChar char="•"/>
              <a:defRPr/>
            </a:pPr>
            <a:r>
              <a:rPr lang="en-US" altLang="zh-CN" sz="2400" b="1" dirty="0">
                <a:latin typeface="+mn-ea"/>
                <a:ea typeface="+mn-ea"/>
              </a:rPr>
              <a:t>4</a:t>
            </a:r>
            <a:r>
              <a:rPr lang="zh-CN" altLang="en-US" sz="2400" b="1" dirty="0">
                <a:latin typeface="+mn-ea"/>
                <a:ea typeface="+mn-ea"/>
              </a:rPr>
              <a:t>、直埋式预制保温管新增至管径</a:t>
            </a:r>
            <a:r>
              <a:rPr lang="en-US" sz="2400" b="1" dirty="0">
                <a:latin typeface="+mn-ea"/>
                <a:ea typeface="+mn-ea"/>
              </a:rPr>
              <a:t>DN1200</a:t>
            </a:r>
            <a:r>
              <a:rPr lang="zh-CN" altLang="en-US" sz="2400" b="1" dirty="0">
                <a:latin typeface="+mn-ea"/>
                <a:ea typeface="+mn-ea"/>
              </a:rPr>
              <a:t>；</a:t>
            </a:r>
            <a:endParaRPr lang="en-US" altLang="zh-CN" sz="2400" b="1" dirty="0">
              <a:latin typeface="+mn-ea"/>
              <a:ea typeface="+mn-ea"/>
            </a:endParaRPr>
          </a:p>
          <a:p>
            <a:pPr>
              <a:lnSpc>
                <a:spcPct val="150000"/>
              </a:lnSpc>
              <a:buClr>
                <a:srgbClr val="00B050"/>
              </a:buClr>
              <a:buFont typeface="Arial" pitchFamily="34" charset="0"/>
              <a:buChar char="•"/>
              <a:defRPr/>
            </a:pPr>
            <a:r>
              <a:rPr lang="en-US" altLang="zh-CN" sz="2400" b="1" dirty="0">
                <a:latin typeface="+mn-ea"/>
                <a:ea typeface="+mn-ea"/>
              </a:rPr>
              <a:t>5</a:t>
            </a:r>
            <a:r>
              <a:rPr lang="zh-CN" altLang="en-US" sz="2400" b="1" dirty="0">
                <a:latin typeface="+mn-ea"/>
                <a:ea typeface="+mn-ea"/>
              </a:rPr>
              <a:t>、新增玻璃钢夹砂管安装、燃气塑料管安装（全自动焊机对接熔接）；</a:t>
            </a:r>
            <a:endParaRPr lang="en-US" altLang="zh-CN" sz="2400" b="1" dirty="0">
              <a:latin typeface="+mn-ea"/>
              <a:ea typeface="+mn-ea"/>
            </a:endParaRPr>
          </a:p>
          <a:p>
            <a:pPr>
              <a:lnSpc>
                <a:spcPct val="150000"/>
              </a:lnSpc>
              <a:buClr>
                <a:srgbClr val="00B050"/>
              </a:buClr>
              <a:buFont typeface="Arial" pitchFamily="34" charset="0"/>
              <a:buChar char="•"/>
              <a:defRPr/>
            </a:pPr>
            <a:r>
              <a:rPr lang="en-US" altLang="zh-CN" sz="2400" b="1" dirty="0">
                <a:latin typeface="+mn-ea"/>
                <a:ea typeface="+mn-ea"/>
              </a:rPr>
              <a:t>6</a:t>
            </a:r>
            <a:r>
              <a:rPr lang="zh-CN" altLang="en-US" sz="2400" b="1" dirty="0">
                <a:latin typeface="+mn-ea"/>
                <a:ea typeface="+mn-ea"/>
              </a:rPr>
              <a:t>、碳钢管由公称直径改为管外经</a:t>
            </a:r>
            <a:r>
              <a:rPr lang="en-US" altLang="zh-CN" sz="2400" b="1" dirty="0">
                <a:latin typeface="+mn-ea"/>
                <a:ea typeface="+mn-ea"/>
              </a:rPr>
              <a:t>×</a:t>
            </a:r>
            <a:r>
              <a:rPr lang="zh-CN" altLang="en-US" sz="2400" b="1" dirty="0">
                <a:latin typeface="+mn-ea"/>
                <a:ea typeface="+mn-ea"/>
              </a:rPr>
              <a:t>壁厚形式，并增加了相应子目；</a:t>
            </a:r>
            <a:endParaRPr lang="en-US" sz="2400" b="1" dirty="0">
              <a:latin typeface="+mn-ea"/>
              <a:ea typeface="+mn-ea"/>
            </a:endParaRPr>
          </a:p>
        </p:txBody>
      </p:sp>
    </p:spTree>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25603" name="Rectangle 89"/>
          <p:cNvSpPr>
            <a:spLocks noChangeArrowheads="1"/>
          </p:cNvSpPr>
          <p:nvPr/>
        </p:nvSpPr>
        <p:spPr bwMode="auto">
          <a:xfrm>
            <a:off x="500063" y="2008853"/>
            <a:ext cx="8001000" cy="532069"/>
          </a:xfrm>
          <a:prstGeom prst="rect">
            <a:avLst/>
          </a:prstGeom>
          <a:noFill/>
          <a:ln w="9525">
            <a:noFill/>
            <a:miter lim="800000"/>
            <a:headEnd/>
            <a:tailEnd/>
          </a:ln>
        </p:spPr>
        <p:txBody>
          <a:bodyPr anchor="ctr">
            <a:spAutoFit/>
          </a:bodyPr>
          <a:lstStyle/>
          <a:p>
            <a:pPr indent="266700">
              <a:lnSpc>
                <a:spcPct val="140000"/>
              </a:lnSpc>
              <a:buClr>
                <a:srgbClr val="00B050"/>
              </a:buClr>
            </a:pPr>
            <a:r>
              <a:rPr lang="zh-CN" altLang="en-US" sz="2400" b="1" dirty="0">
                <a:latin typeface="宋体" pitchFamily="2" charset="-122"/>
                <a:cs typeface="Times New Roman" pitchFamily="18" charset="0"/>
              </a:rPr>
              <a:t>第二章 管道铺设</a:t>
            </a:r>
            <a:endParaRPr lang="en-US" altLang="zh-CN" sz="2400" b="1" dirty="0">
              <a:latin typeface="宋体" pitchFamily="2" charset="-122"/>
              <a:cs typeface="Times New Roman" pitchFamily="18" charset="0"/>
            </a:endParaRPr>
          </a:p>
        </p:txBody>
      </p:sp>
      <p:sp>
        <p:nvSpPr>
          <p:cNvPr id="4" name="矩形 3"/>
          <p:cNvSpPr/>
          <p:nvPr/>
        </p:nvSpPr>
        <p:spPr>
          <a:xfrm>
            <a:off x="642938" y="2571750"/>
            <a:ext cx="7643812" cy="3416300"/>
          </a:xfrm>
          <a:prstGeom prst="rect">
            <a:avLst/>
          </a:prstGeom>
        </p:spPr>
        <p:txBody>
          <a:bodyPr>
            <a:spAutoFit/>
          </a:bodyPr>
          <a:lstStyle/>
          <a:p>
            <a:pPr>
              <a:lnSpc>
                <a:spcPct val="150000"/>
              </a:lnSpc>
              <a:buClr>
                <a:srgbClr val="00B050"/>
              </a:buClr>
              <a:buFont typeface="Arial" pitchFamily="34" charset="0"/>
              <a:buChar char="•"/>
              <a:defRPr/>
            </a:pPr>
            <a:r>
              <a:rPr lang="en-US" sz="2400" b="1" dirty="0">
                <a:latin typeface="+mn-ea"/>
              </a:rPr>
              <a:t>7</a:t>
            </a:r>
            <a:r>
              <a:rPr lang="zh-CN" altLang="en-US" sz="2400" b="1" dirty="0">
                <a:latin typeface="+mn-ea"/>
              </a:rPr>
              <a:t>、删除满包混凝土加固定额，混凝土管道需满包混凝土加固时，满包混凝土加固执行现浇混凝土枕基项目，人工、机械乘以系数</a:t>
            </a:r>
            <a:r>
              <a:rPr lang="en-US" sz="2400" b="1" dirty="0">
                <a:latin typeface="+mn-ea"/>
              </a:rPr>
              <a:t>1.2</a:t>
            </a:r>
            <a:r>
              <a:rPr lang="zh-CN" altLang="en-US" sz="2400" b="1" dirty="0">
                <a:latin typeface="+mn-ea"/>
              </a:rPr>
              <a:t>。</a:t>
            </a:r>
          </a:p>
          <a:p>
            <a:pPr>
              <a:lnSpc>
                <a:spcPct val="150000"/>
              </a:lnSpc>
              <a:buClr>
                <a:srgbClr val="00B050"/>
              </a:buClr>
              <a:buFont typeface="Arial" pitchFamily="34" charset="0"/>
              <a:buChar char="•"/>
              <a:defRPr/>
            </a:pPr>
            <a:r>
              <a:rPr lang="en-US" sz="2400" b="1" dirty="0">
                <a:latin typeface="+mn-ea"/>
              </a:rPr>
              <a:t>8</a:t>
            </a:r>
            <a:r>
              <a:rPr lang="zh-CN" altLang="en-US" sz="2400" b="1" dirty="0">
                <a:latin typeface="+mn-ea"/>
              </a:rPr>
              <a:t>、将室外镀锌钢管铺设、承插煤气铸铁管、管道无损探伤、检验归并至</a:t>
            </a:r>
            <a:r>
              <a:rPr lang="en-US" altLang="zh-CN" sz="2400" b="1" dirty="0">
                <a:latin typeface="+mn-ea"/>
              </a:rPr>
              <a:t>《</a:t>
            </a:r>
            <a:r>
              <a:rPr lang="zh-CN" altLang="en-US" sz="2400" b="1" dirty="0">
                <a:latin typeface="+mn-ea"/>
              </a:rPr>
              <a:t>湖北省通用安装工程消耗量定额及全费用基价表</a:t>
            </a:r>
            <a:r>
              <a:rPr lang="en-US" altLang="zh-CN" sz="2400" b="1" dirty="0">
                <a:latin typeface="+mn-ea"/>
              </a:rPr>
              <a:t>》</a:t>
            </a:r>
            <a:r>
              <a:rPr lang="zh-CN" altLang="en-US" sz="2400" b="1" dirty="0">
                <a:latin typeface="+mn-ea"/>
              </a:rPr>
              <a:t>，市政定额不再重复列项。</a:t>
            </a:r>
          </a:p>
        </p:txBody>
      </p:sp>
    </p:spTree>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26627" name="Rectangle 89"/>
          <p:cNvSpPr>
            <a:spLocks noChangeArrowheads="1"/>
          </p:cNvSpPr>
          <p:nvPr/>
        </p:nvSpPr>
        <p:spPr bwMode="auto">
          <a:xfrm>
            <a:off x="500063" y="2008853"/>
            <a:ext cx="8001000" cy="532069"/>
          </a:xfrm>
          <a:prstGeom prst="rect">
            <a:avLst/>
          </a:prstGeom>
          <a:noFill/>
          <a:ln w="9525">
            <a:noFill/>
            <a:miter lim="800000"/>
            <a:headEnd/>
            <a:tailEnd/>
          </a:ln>
        </p:spPr>
        <p:txBody>
          <a:bodyPr anchor="ctr">
            <a:spAutoFit/>
          </a:bodyPr>
          <a:lstStyle/>
          <a:p>
            <a:pPr indent="266700">
              <a:lnSpc>
                <a:spcPct val="140000"/>
              </a:lnSpc>
              <a:buClr>
                <a:srgbClr val="00B050"/>
              </a:buClr>
            </a:pPr>
            <a:r>
              <a:rPr lang="zh-CN" altLang="en-US" sz="2400" b="1" dirty="0">
                <a:latin typeface="宋体" pitchFamily="2" charset="-122"/>
                <a:cs typeface="Times New Roman" pitchFamily="18" charset="0"/>
              </a:rPr>
              <a:t>第三章 管件、阀门及附件安装</a:t>
            </a:r>
            <a:endParaRPr lang="en-US" altLang="zh-CN" sz="2400" b="1" dirty="0">
              <a:latin typeface="宋体" pitchFamily="2" charset="-122"/>
              <a:cs typeface="Times New Roman" pitchFamily="18" charset="0"/>
            </a:endParaRPr>
          </a:p>
        </p:txBody>
      </p:sp>
      <p:sp>
        <p:nvSpPr>
          <p:cNvPr id="4" name="矩形 3"/>
          <p:cNvSpPr/>
          <p:nvPr/>
        </p:nvSpPr>
        <p:spPr>
          <a:xfrm>
            <a:off x="642938" y="2571750"/>
            <a:ext cx="7643812" cy="2862263"/>
          </a:xfrm>
          <a:prstGeom prst="rect">
            <a:avLst/>
          </a:prstGeom>
        </p:spPr>
        <p:txBody>
          <a:bodyPr>
            <a:spAutoFit/>
          </a:bodyPr>
          <a:lstStyle/>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1</a:t>
            </a:r>
            <a:r>
              <a:rPr lang="zh-CN" altLang="en-US" sz="2400" b="1" dirty="0">
                <a:latin typeface="+mn-ea"/>
                <a:ea typeface="+mn-ea"/>
                <a:cs typeface="Times New Roman" pitchFamily="18" charset="0"/>
              </a:rPr>
              <a:t>、根据</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市政工程消耗量定额</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编号为</a:t>
            </a:r>
            <a:r>
              <a:rPr lang="en-US" altLang="zh-CN" sz="2400" b="1" dirty="0">
                <a:latin typeface="+mn-ea"/>
                <a:ea typeface="+mn-ea"/>
                <a:cs typeface="Times New Roman" pitchFamily="18" charset="0"/>
              </a:rPr>
              <a:t>ZYA1-31-2015)</a:t>
            </a:r>
            <a:r>
              <a:rPr lang="zh-CN" altLang="en-US" sz="2400" b="1" dirty="0">
                <a:latin typeface="+mn-ea"/>
                <a:ea typeface="+mn-ea"/>
                <a:cs typeface="Times New Roman" pitchFamily="18" charset="0"/>
              </a:rPr>
              <a:t>，将防水套管制作安装、钢支架制作安装、消火栓安装、螺纹阀门安装、螺纹水表安装归并至</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湖北省通用安装工程消耗量定额及全费用基价表</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，市政定额不再重复列项。</a:t>
            </a:r>
          </a:p>
        </p:txBody>
      </p:sp>
    </p:spTree>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27651" name="Rectangle 89"/>
          <p:cNvSpPr>
            <a:spLocks noChangeArrowheads="1"/>
          </p:cNvSpPr>
          <p:nvPr/>
        </p:nvSpPr>
        <p:spPr bwMode="auto">
          <a:xfrm>
            <a:off x="500063" y="2008853"/>
            <a:ext cx="8001000" cy="532069"/>
          </a:xfrm>
          <a:prstGeom prst="rect">
            <a:avLst/>
          </a:prstGeom>
          <a:noFill/>
          <a:ln w="9525">
            <a:noFill/>
            <a:miter lim="800000"/>
            <a:headEnd/>
            <a:tailEnd/>
          </a:ln>
        </p:spPr>
        <p:txBody>
          <a:bodyPr anchor="ctr">
            <a:spAutoFit/>
          </a:bodyPr>
          <a:lstStyle/>
          <a:p>
            <a:pPr indent="266700">
              <a:lnSpc>
                <a:spcPct val="140000"/>
              </a:lnSpc>
              <a:buClr>
                <a:srgbClr val="00B050"/>
              </a:buClr>
            </a:pPr>
            <a:r>
              <a:rPr lang="zh-CN" altLang="en-US" sz="2400" b="1" dirty="0">
                <a:latin typeface="宋体" pitchFamily="2" charset="-122"/>
                <a:cs typeface="Times New Roman" pitchFamily="18" charset="0"/>
              </a:rPr>
              <a:t>第四章 顶管工程</a:t>
            </a:r>
            <a:endParaRPr lang="en-US" altLang="zh-CN" sz="2400" b="1" dirty="0">
              <a:latin typeface="宋体" pitchFamily="2" charset="-122"/>
              <a:cs typeface="Times New Roman" pitchFamily="18" charset="0"/>
            </a:endParaRPr>
          </a:p>
        </p:txBody>
      </p:sp>
      <p:sp>
        <p:nvSpPr>
          <p:cNvPr id="4" name="矩形 3"/>
          <p:cNvSpPr/>
          <p:nvPr/>
        </p:nvSpPr>
        <p:spPr>
          <a:xfrm>
            <a:off x="642938" y="2571750"/>
            <a:ext cx="7643812" cy="2308225"/>
          </a:xfrm>
          <a:prstGeom prst="rect">
            <a:avLst/>
          </a:prstGeom>
        </p:spPr>
        <p:txBody>
          <a:bodyPr>
            <a:spAutoFit/>
          </a:bodyPr>
          <a:lstStyle/>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1</a:t>
            </a:r>
            <a:r>
              <a:rPr lang="zh-CN" altLang="en-US" sz="2400" b="1" dirty="0">
                <a:latin typeface="+mn-ea"/>
                <a:ea typeface="+mn-ea"/>
                <a:cs typeface="Times New Roman" pitchFamily="18" charset="0"/>
              </a:rPr>
              <a:t>、挖工作坑、回填、支撑安装拆除执行</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湖北省建设工程公共专业消耗量定额及全费用基价表</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相应项目。</a:t>
            </a:r>
            <a:endParaRPr lang="en-US" altLang="zh-CN" sz="2400" b="1" dirty="0">
              <a:latin typeface="+mn-ea"/>
              <a:ea typeface="+mn-ea"/>
              <a:cs typeface="Times New Roman" pitchFamily="18" charset="0"/>
            </a:endParaRPr>
          </a:p>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3</a:t>
            </a:r>
            <a:r>
              <a:rPr lang="zh-CN" altLang="en-US" sz="2400" b="1" dirty="0">
                <a:latin typeface="+mn-ea"/>
                <a:ea typeface="+mn-ea"/>
                <a:cs typeface="Times New Roman" pitchFamily="18" charset="0"/>
              </a:rPr>
              <a:t>、顶管工程水平定向钻机管线铺设新增钻导向孔</a:t>
            </a:r>
            <a:r>
              <a:rPr lang="en-US" altLang="zh-CN" sz="2400" b="1" dirty="0">
                <a:latin typeface="+mn-ea"/>
                <a:ea typeface="+mn-ea"/>
                <a:cs typeface="Times New Roman" pitchFamily="18" charset="0"/>
              </a:rPr>
              <a:t>DN</a:t>
            </a:r>
            <a:r>
              <a:rPr lang="zh-CN" altLang="en-US" sz="2400" b="1" dirty="0">
                <a:latin typeface="+mn-ea"/>
                <a:ea typeface="+mn-ea"/>
                <a:cs typeface="Times New Roman" pitchFamily="18" charset="0"/>
              </a:rPr>
              <a:t>＞</a:t>
            </a:r>
            <a:r>
              <a:rPr lang="en-US" altLang="zh-CN" sz="2400" b="1" dirty="0">
                <a:latin typeface="+mn-ea"/>
                <a:ea typeface="+mn-ea"/>
                <a:cs typeface="Times New Roman" pitchFamily="18" charset="0"/>
              </a:rPr>
              <a:t>600mm</a:t>
            </a:r>
            <a:r>
              <a:rPr lang="zh-CN" altLang="en-US" sz="2400" b="1" dirty="0">
                <a:latin typeface="+mn-ea"/>
                <a:ea typeface="+mn-ea"/>
                <a:cs typeface="Times New Roman" pitchFamily="18" charset="0"/>
              </a:rPr>
              <a:t>以及扩孔及回拖布管</a:t>
            </a:r>
            <a:r>
              <a:rPr lang="en-US" altLang="zh-CN" sz="2400" b="1" dirty="0">
                <a:latin typeface="+mn-ea"/>
                <a:ea typeface="+mn-ea"/>
                <a:cs typeface="Times New Roman" pitchFamily="18" charset="0"/>
              </a:rPr>
              <a:t>DN800</a:t>
            </a:r>
            <a:r>
              <a:rPr lang="zh-CN" altLang="en-US" sz="2400" b="1" dirty="0">
                <a:latin typeface="+mn-ea"/>
                <a:ea typeface="+mn-ea"/>
                <a:cs typeface="Times New Roman" pitchFamily="18" charset="0"/>
              </a:rPr>
              <a:t>子目；</a:t>
            </a: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21" name="文本框 1"/>
          <p:cNvSpPr txBox="1"/>
          <p:nvPr/>
        </p:nvSpPr>
        <p:spPr>
          <a:xfrm>
            <a:off x="428596" y="2071678"/>
            <a:ext cx="8286750" cy="3323987"/>
          </a:xfrm>
          <a:prstGeom prst="rect">
            <a:avLst/>
          </a:prstGeom>
          <a:noFill/>
          <a:ln w="9525">
            <a:noFill/>
          </a:ln>
        </p:spPr>
        <p:txBody>
          <a:bodyPr>
            <a:spAutoFit/>
          </a:bodyPr>
          <a:lstStyle/>
          <a:p>
            <a:pPr indent="611505">
              <a:lnSpc>
                <a:spcPct val="150000"/>
              </a:lnSpc>
              <a:buClr>
                <a:srgbClr val="00B050"/>
              </a:buClr>
              <a:buFont typeface="Arial" pitchFamily="34" charset="0"/>
              <a:buChar char="•"/>
            </a:pPr>
            <a:r>
              <a:rPr lang="zh-CN" altLang="en-US" sz="2400" b="1" dirty="0">
                <a:latin typeface="宋体" pitchFamily="2" charset="-122"/>
              </a:rPr>
              <a:t>（</a:t>
            </a:r>
            <a:r>
              <a:rPr lang="en-US" altLang="zh-CN" sz="2400" b="1" dirty="0">
                <a:latin typeface="宋体" pitchFamily="2" charset="-122"/>
              </a:rPr>
              <a:t>3</a:t>
            </a:r>
            <a:r>
              <a:rPr lang="zh-CN" altLang="en-US" sz="2400" b="1" dirty="0">
                <a:latin typeface="宋体" pitchFamily="2" charset="-122"/>
              </a:rPr>
              <a:t>）依据建设部标准定额司</a:t>
            </a:r>
            <a:r>
              <a:rPr lang="en-US" altLang="zh-CN" sz="2400" b="1" dirty="0">
                <a:latin typeface="宋体" pitchFamily="2" charset="-122"/>
              </a:rPr>
              <a:t>“</a:t>
            </a:r>
            <a:r>
              <a:rPr lang="zh-CN" altLang="en-US" sz="2400" b="1" dirty="0">
                <a:latin typeface="宋体" pitchFamily="2" charset="-122"/>
              </a:rPr>
              <a:t>关于推进人工单价改革的指导意见</a:t>
            </a:r>
            <a:r>
              <a:rPr lang="en-US" altLang="zh-CN" sz="2400" b="1" dirty="0">
                <a:latin typeface="宋体" pitchFamily="2" charset="-122"/>
              </a:rPr>
              <a:t>”</a:t>
            </a:r>
            <a:r>
              <a:rPr lang="zh-CN" altLang="en-US" sz="2400" b="1" dirty="0">
                <a:latin typeface="宋体" pitchFamily="2" charset="-122"/>
              </a:rPr>
              <a:t>精神，将实测变化情况及时反映到编制计价依据中，结合湖北及武汉建设工程各工种人工成本价格信息表，综合取定</a:t>
            </a:r>
            <a:r>
              <a:rPr lang="zh-CN" altLang="en-US" sz="2400" b="1" dirty="0">
                <a:latin typeface="宋体" pitchFamily="2" charset="-122"/>
                <a:sym typeface="+mn-ea"/>
              </a:rPr>
              <a:t>定额人工工日单价；普工92元、技工142元、高级技工</a:t>
            </a:r>
            <a:r>
              <a:rPr lang="en-US" altLang="zh-CN" sz="2400" b="1" dirty="0">
                <a:latin typeface="宋体" pitchFamily="2" charset="-122"/>
                <a:sym typeface="+mn-ea"/>
              </a:rPr>
              <a:t>212</a:t>
            </a:r>
            <a:r>
              <a:rPr lang="zh-CN" altLang="en-US" sz="2400" b="1" dirty="0">
                <a:latin typeface="宋体" pitchFamily="2" charset="-122"/>
                <a:sym typeface="+mn-ea"/>
              </a:rPr>
              <a:t>元。</a:t>
            </a:r>
            <a:endParaRPr lang="en-US" altLang="zh-CN" sz="2400" b="1" dirty="0">
              <a:latin typeface="宋体" pitchFamily="2" charset="-122"/>
              <a:sym typeface="+mn-ea"/>
            </a:endParaRPr>
          </a:p>
          <a:p>
            <a:pPr indent="611505">
              <a:lnSpc>
                <a:spcPct val="150000"/>
              </a:lnSpc>
            </a:pPr>
            <a:endParaRPr lang="zh-CN" altLang="en-US" sz="2000" b="1" dirty="0">
              <a:latin typeface="仿宋_GB2312" panose="02010609030101010101" charset="-122"/>
              <a:ea typeface="仿宋_GB2312" panose="02010609030101010101" charset="-122"/>
            </a:endParaRPr>
          </a:p>
        </p:txBody>
      </p:sp>
      <p:sp>
        <p:nvSpPr>
          <p:cNvPr id="4" name="Rectangle 2"/>
          <p:cNvSpPr txBox="1">
            <a:spLocks noChangeArrowheads="1"/>
          </p:cNvSpPr>
          <p:nvPr/>
        </p:nvSpPr>
        <p:spPr>
          <a:xfrm>
            <a:off x="683568" y="908720"/>
            <a:ext cx="8612460"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28675" name="Rectangle 89"/>
          <p:cNvSpPr>
            <a:spLocks noChangeArrowheads="1"/>
          </p:cNvSpPr>
          <p:nvPr/>
        </p:nvSpPr>
        <p:spPr bwMode="auto">
          <a:xfrm>
            <a:off x="500063" y="2000250"/>
            <a:ext cx="8001000" cy="461963"/>
          </a:xfrm>
          <a:prstGeom prst="rect">
            <a:avLst/>
          </a:prstGeom>
          <a:noFill/>
          <a:ln w="9525">
            <a:noFill/>
            <a:miter lim="800000"/>
            <a:headEnd/>
            <a:tailEnd/>
          </a:ln>
        </p:spPr>
        <p:txBody>
          <a:bodyPr anchor="ctr">
            <a:spAutoFit/>
          </a:bodyPr>
          <a:lstStyle/>
          <a:p>
            <a:pPr indent="266700">
              <a:buClr>
                <a:srgbClr val="00B050"/>
              </a:buClr>
            </a:pPr>
            <a:r>
              <a:rPr lang="zh-CN" altLang="en-US" sz="2400" b="1" dirty="0">
                <a:latin typeface="宋体" pitchFamily="2" charset="-122"/>
                <a:cs typeface="Times New Roman" pitchFamily="18" charset="0"/>
              </a:rPr>
              <a:t>第五章 管道附属构筑</a:t>
            </a:r>
            <a:endParaRPr lang="en-US" altLang="zh-CN" sz="2400" b="1" dirty="0">
              <a:latin typeface="宋体" pitchFamily="2" charset="-122"/>
              <a:cs typeface="Times New Roman" pitchFamily="18" charset="0"/>
            </a:endParaRPr>
          </a:p>
        </p:txBody>
      </p:sp>
      <p:sp>
        <p:nvSpPr>
          <p:cNvPr id="28676" name="矩形 3"/>
          <p:cNvSpPr>
            <a:spLocks noChangeArrowheads="1"/>
          </p:cNvSpPr>
          <p:nvPr/>
        </p:nvSpPr>
        <p:spPr bwMode="auto">
          <a:xfrm>
            <a:off x="642938" y="2357438"/>
            <a:ext cx="8001000" cy="4413250"/>
          </a:xfrm>
          <a:prstGeom prst="rect">
            <a:avLst/>
          </a:prstGeom>
          <a:noFill/>
          <a:ln w="9525">
            <a:noFill/>
            <a:miter lim="800000"/>
            <a:headEnd/>
            <a:tailEnd/>
          </a:ln>
        </p:spPr>
        <p:txBody>
          <a:bodyPr>
            <a:spAutoFit/>
          </a:bodyPr>
          <a:lstStyle/>
          <a:p>
            <a:pPr indent="266700">
              <a:lnSpc>
                <a:spcPct val="130000"/>
              </a:lnSpc>
              <a:buClr>
                <a:srgbClr val="00B050"/>
              </a:buClr>
              <a:buFont typeface="Arial" pitchFamily="34" charset="0"/>
              <a:buChar char="•"/>
            </a:pPr>
            <a:r>
              <a:rPr lang="en-US" altLang="zh-CN" sz="2400" b="1" dirty="0">
                <a:latin typeface="宋体" pitchFamily="2" charset="-122"/>
                <a:cs typeface="Times New Roman" pitchFamily="18" charset="0"/>
              </a:rPr>
              <a:t>1</a:t>
            </a:r>
            <a:r>
              <a:rPr lang="zh-CN" altLang="en-US" sz="2400" b="1" dirty="0">
                <a:latin typeface="宋体" pitchFamily="2" charset="-122"/>
                <a:cs typeface="Times New Roman" pitchFamily="18" charset="0"/>
              </a:rPr>
              <a:t>、本章定额中混凝土均采用预拌混凝土，砂浆采用干混砂浆。</a:t>
            </a:r>
            <a:endParaRPr lang="en-US" altLang="zh-CN" sz="2400" b="1" dirty="0">
              <a:latin typeface="宋体" pitchFamily="2" charset="-122"/>
              <a:cs typeface="Times New Roman" pitchFamily="18" charset="0"/>
            </a:endParaRPr>
          </a:p>
          <a:p>
            <a:pPr indent="266700">
              <a:lnSpc>
                <a:spcPct val="130000"/>
              </a:lnSpc>
              <a:buClr>
                <a:srgbClr val="00B050"/>
              </a:buClr>
              <a:buFont typeface="Arial" pitchFamily="34" charset="0"/>
              <a:buChar char="•"/>
            </a:pPr>
            <a:r>
              <a:rPr lang="en-US" altLang="zh-CN" sz="2400" b="1" dirty="0">
                <a:latin typeface="宋体" pitchFamily="2" charset="-122"/>
                <a:cs typeface="Times New Roman" pitchFamily="18" charset="0"/>
              </a:rPr>
              <a:t>2</a:t>
            </a:r>
            <a:r>
              <a:rPr lang="zh-CN" altLang="en-US" sz="2400" b="1" dirty="0">
                <a:latin typeface="宋体" pitchFamily="2" charset="-122"/>
                <a:cs typeface="Times New Roman" pitchFamily="18" charset="0"/>
              </a:rPr>
              <a:t>、现行定额定型井采用</a:t>
            </a:r>
            <a:r>
              <a:rPr lang="en-US" altLang="zh-CN" sz="2400" b="1" dirty="0">
                <a:latin typeface="宋体" pitchFamily="2" charset="-122"/>
                <a:cs typeface="Times New Roman" pitchFamily="18" charset="0"/>
              </a:rPr>
              <a:t>02S515,04S516</a:t>
            </a:r>
            <a:r>
              <a:rPr lang="zh-CN" altLang="en-US" sz="2400" b="1" dirty="0">
                <a:latin typeface="宋体" pitchFamily="2" charset="-122"/>
                <a:cs typeface="Times New Roman" pitchFamily="18" charset="0"/>
              </a:rPr>
              <a:t>图集编制，图集现已不适用，标准定型井按</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市政给水管道工程及附属设施</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a:t>
            </a:r>
            <a:r>
              <a:rPr lang="en-US" altLang="zh-CN" sz="2400" b="1" dirty="0">
                <a:latin typeface="宋体" pitchFamily="2" charset="-122"/>
                <a:cs typeface="Times New Roman" pitchFamily="18" charset="0"/>
              </a:rPr>
              <a:t>07MS101</a:t>
            </a:r>
            <a:r>
              <a:rPr lang="zh-CN" altLang="en-US" sz="2400" b="1" dirty="0">
                <a:latin typeface="宋体" pitchFamily="2" charset="-122"/>
                <a:cs typeface="Times New Roman" pitchFamily="18" charset="0"/>
              </a:rPr>
              <a:t>）、</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市政排水管道工程及附属设施</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a:t>
            </a:r>
            <a:r>
              <a:rPr lang="en-US" altLang="zh-CN" sz="2400" b="1" dirty="0">
                <a:latin typeface="宋体" pitchFamily="2" charset="-122"/>
                <a:cs typeface="Times New Roman" pitchFamily="18" charset="0"/>
              </a:rPr>
              <a:t>06MS201</a:t>
            </a:r>
            <a:r>
              <a:rPr lang="zh-CN" altLang="en-US" sz="2400" b="1" dirty="0">
                <a:latin typeface="宋体" pitchFamily="2" charset="-122"/>
                <a:cs typeface="Times New Roman" pitchFamily="18" charset="0"/>
              </a:rPr>
              <a:t>），</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市政公用工程细部构造</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a:t>
            </a:r>
            <a:r>
              <a:rPr lang="en-US" altLang="zh-CN" sz="2400" b="1" dirty="0">
                <a:latin typeface="宋体" pitchFamily="2" charset="-122"/>
                <a:cs typeface="Times New Roman" pitchFamily="18" charset="0"/>
              </a:rPr>
              <a:t>13ZE001</a:t>
            </a:r>
            <a:r>
              <a:rPr lang="zh-CN" altLang="en-US" sz="2400" b="1" dirty="0">
                <a:latin typeface="宋体" pitchFamily="2" charset="-122"/>
                <a:cs typeface="Times New Roman" pitchFamily="18" charset="0"/>
              </a:rPr>
              <a:t>）重新编制；设计要求不同时，砌筑井执行本章砌筑非定型井相应项目，非定型混凝土井执行第六册</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水处理工程</a:t>
            </a:r>
            <a:r>
              <a:rPr lang="en-US" altLang="zh-CN" sz="2400" b="1" dirty="0">
                <a:latin typeface="宋体" pitchFamily="2" charset="-122"/>
                <a:cs typeface="Times New Roman" pitchFamily="18" charset="0"/>
              </a:rPr>
              <a:t>》</a:t>
            </a:r>
            <a:r>
              <a:rPr lang="zh-CN" altLang="en-US" sz="2400" b="1" dirty="0">
                <a:latin typeface="宋体" pitchFamily="2" charset="-122"/>
                <a:cs typeface="Times New Roman" pitchFamily="18" charset="0"/>
              </a:rPr>
              <a:t>构筑物相应项目。</a:t>
            </a:r>
            <a:endParaRPr lang="en-US" altLang="zh-CN" sz="2400" b="1" dirty="0">
              <a:latin typeface="宋体" pitchFamily="2" charset="-122"/>
              <a:cs typeface="Times New Roman" pitchFamily="18" charset="0"/>
            </a:endParaRPr>
          </a:p>
        </p:txBody>
      </p:sp>
    </p:spTree>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29699" name="Rectangle 89"/>
          <p:cNvSpPr>
            <a:spLocks noChangeArrowheads="1"/>
          </p:cNvSpPr>
          <p:nvPr/>
        </p:nvSpPr>
        <p:spPr bwMode="auto">
          <a:xfrm>
            <a:off x="500063" y="2000250"/>
            <a:ext cx="8001000" cy="461963"/>
          </a:xfrm>
          <a:prstGeom prst="rect">
            <a:avLst/>
          </a:prstGeom>
          <a:noFill/>
          <a:ln w="9525">
            <a:noFill/>
            <a:miter lim="800000"/>
            <a:headEnd/>
            <a:tailEnd/>
          </a:ln>
        </p:spPr>
        <p:txBody>
          <a:bodyPr anchor="ctr">
            <a:spAutoFit/>
          </a:bodyPr>
          <a:lstStyle/>
          <a:p>
            <a:pPr indent="266700">
              <a:buClr>
                <a:srgbClr val="00B050"/>
              </a:buClr>
            </a:pPr>
            <a:r>
              <a:rPr lang="zh-CN" altLang="en-US" sz="2400" b="1" dirty="0">
                <a:latin typeface="宋体" pitchFamily="2" charset="-122"/>
                <a:cs typeface="Times New Roman" pitchFamily="18" charset="0"/>
              </a:rPr>
              <a:t>第五章 管道附属构筑</a:t>
            </a:r>
            <a:endParaRPr lang="en-US" altLang="zh-CN" sz="2400" b="1" dirty="0">
              <a:latin typeface="宋体" pitchFamily="2" charset="-122"/>
              <a:cs typeface="Times New Roman" pitchFamily="18" charset="0"/>
            </a:endParaRPr>
          </a:p>
        </p:txBody>
      </p:sp>
      <p:sp>
        <p:nvSpPr>
          <p:cNvPr id="28676" name="矩形 3"/>
          <p:cNvSpPr>
            <a:spLocks noChangeArrowheads="1"/>
          </p:cNvSpPr>
          <p:nvPr/>
        </p:nvSpPr>
        <p:spPr bwMode="auto">
          <a:xfrm>
            <a:off x="642938" y="2714625"/>
            <a:ext cx="7929562" cy="1684338"/>
          </a:xfrm>
          <a:prstGeom prst="rect">
            <a:avLst/>
          </a:prstGeom>
          <a:noFill/>
          <a:ln w="9525">
            <a:noFill/>
            <a:miter lim="800000"/>
            <a:headEnd/>
            <a:tailEnd/>
          </a:ln>
        </p:spPr>
        <p:txBody>
          <a:bodyPr>
            <a:spAutoFit/>
          </a:bodyPr>
          <a:lstStyle/>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3</a:t>
            </a:r>
            <a:r>
              <a:rPr lang="zh-CN" altLang="en-US" sz="2400" b="1" dirty="0">
                <a:latin typeface="+mn-ea"/>
                <a:ea typeface="+mn-ea"/>
                <a:cs typeface="Times New Roman" pitchFamily="18" charset="0"/>
              </a:rPr>
              <a:t>、删除较少使用的定额项目及现浇混凝土定额，包括：现浇混凝土检查井、商品混凝土防腐井等。</a:t>
            </a:r>
            <a:endParaRPr lang="en-US" altLang="zh-CN" sz="2400" b="1" dirty="0">
              <a:latin typeface="+mn-ea"/>
              <a:ea typeface="+mn-ea"/>
              <a:cs typeface="Times New Roman" pitchFamily="18" charset="0"/>
            </a:endParaRPr>
          </a:p>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4</a:t>
            </a:r>
            <a:r>
              <a:rPr lang="zh-CN" altLang="en-US" sz="2400" b="1" dirty="0">
                <a:latin typeface="+mn-ea"/>
                <a:ea typeface="+mn-ea"/>
                <a:cs typeface="Times New Roman" pitchFamily="18" charset="0"/>
              </a:rPr>
              <a:t>、新增塑料检查井、爬梯踏步安装相关子目。</a:t>
            </a:r>
          </a:p>
        </p:txBody>
      </p:sp>
    </p:spTree>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30723" name="Rectangle 89"/>
          <p:cNvSpPr>
            <a:spLocks noChangeArrowheads="1"/>
          </p:cNvSpPr>
          <p:nvPr/>
        </p:nvSpPr>
        <p:spPr bwMode="auto">
          <a:xfrm>
            <a:off x="500063" y="2001051"/>
            <a:ext cx="8001000" cy="576248"/>
          </a:xfrm>
          <a:prstGeom prst="rect">
            <a:avLst/>
          </a:prstGeom>
          <a:noFill/>
          <a:ln w="9525">
            <a:noFill/>
            <a:miter lim="800000"/>
            <a:headEnd/>
            <a:tailEnd/>
          </a:ln>
        </p:spPr>
        <p:txBody>
          <a:bodyPr anchor="ctr">
            <a:spAutoFit/>
          </a:bodyPr>
          <a:lstStyle/>
          <a:p>
            <a:pPr indent="266700">
              <a:lnSpc>
                <a:spcPct val="150000"/>
              </a:lnSpc>
              <a:buClr>
                <a:srgbClr val="00B050"/>
              </a:buClr>
            </a:pPr>
            <a:r>
              <a:rPr lang="zh-CN" altLang="en-US" sz="2400" b="1" dirty="0">
                <a:latin typeface="宋体" pitchFamily="2" charset="-122"/>
                <a:cs typeface="Times New Roman" pitchFamily="18" charset="0"/>
              </a:rPr>
              <a:t>第六章 管道试验及其他</a:t>
            </a:r>
            <a:endParaRPr lang="en-US" altLang="zh-CN" sz="2400" dirty="0">
              <a:latin typeface="Times New Roman" pitchFamily="18" charset="0"/>
              <a:cs typeface="Times New Roman" pitchFamily="18" charset="0"/>
            </a:endParaRPr>
          </a:p>
        </p:txBody>
      </p:sp>
      <p:sp>
        <p:nvSpPr>
          <p:cNvPr id="28676" name="矩形 3"/>
          <p:cNvSpPr>
            <a:spLocks noChangeArrowheads="1"/>
          </p:cNvSpPr>
          <p:nvPr/>
        </p:nvSpPr>
        <p:spPr bwMode="auto">
          <a:xfrm>
            <a:off x="642938" y="2714625"/>
            <a:ext cx="7929562" cy="3346450"/>
          </a:xfrm>
          <a:prstGeom prst="rect">
            <a:avLst/>
          </a:prstGeom>
          <a:noFill/>
          <a:ln w="9525">
            <a:noFill/>
            <a:miter lim="800000"/>
            <a:headEnd/>
            <a:tailEnd/>
          </a:ln>
        </p:spPr>
        <p:txBody>
          <a:bodyPr>
            <a:spAutoFit/>
          </a:bodyPr>
          <a:lstStyle/>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1</a:t>
            </a:r>
            <a:r>
              <a:rPr lang="zh-CN" altLang="en-US" sz="2400" b="1" dirty="0">
                <a:latin typeface="+mn-ea"/>
                <a:ea typeface="+mn-ea"/>
                <a:cs typeface="Times New Roman" pitchFamily="18" charset="0"/>
              </a:rPr>
              <a:t>、根据</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市政工程消耗量定额</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编号为</a:t>
            </a:r>
            <a:r>
              <a:rPr lang="en-US" altLang="zh-CN" sz="2400" b="1" dirty="0">
                <a:latin typeface="+mn-ea"/>
                <a:ea typeface="+mn-ea"/>
                <a:cs typeface="Times New Roman" pitchFamily="18" charset="0"/>
              </a:rPr>
              <a:t>ZYA1-31-2015)</a:t>
            </a:r>
            <a:r>
              <a:rPr lang="zh-CN" altLang="en-US" sz="2400" b="1" dirty="0">
                <a:latin typeface="+mn-ea"/>
                <a:ea typeface="+mn-ea"/>
                <a:cs typeface="Times New Roman" pitchFamily="18" charset="0"/>
              </a:rPr>
              <a:t>，将管道刷油、防腐、保温和焊缝探伤归并至</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湖北省通用安装工程消耗量定额及全费用基价表</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，市政定额不再重复列项。</a:t>
            </a:r>
            <a:endParaRPr lang="en-US" altLang="zh-CN" sz="2400" b="1" dirty="0">
              <a:latin typeface="+mn-ea"/>
              <a:ea typeface="+mn-ea"/>
              <a:cs typeface="Times New Roman" pitchFamily="18" charset="0"/>
            </a:endParaRPr>
          </a:p>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2</a:t>
            </a:r>
            <a:r>
              <a:rPr lang="zh-CN" altLang="en-US" sz="2400" b="1" dirty="0">
                <a:latin typeface="+mn-ea"/>
                <a:ea typeface="+mn-ea"/>
                <a:cs typeface="Times New Roman" pitchFamily="18" charset="0"/>
              </a:rPr>
              <a:t>、新增警示（示踪）带铺设、塑料管与检查井的连接等。</a:t>
            </a:r>
          </a:p>
        </p:txBody>
      </p:sp>
    </p:spTree>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928688" y="928688"/>
            <a:ext cx="7793037" cy="695325"/>
          </a:xfrm>
        </p:spPr>
        <p:txBody>
          <a:bodyPr lIns="92075" tIns="46037" rIns="92075" bIns="46037" anchor="ctr"/>
          <a:lstStyle/>
          <a:p>
            <a:pPr marL="571500" indent="-571500">
              <a:buClr>
                <a:schemeClr val="folHlink"/>
              </a:buClr>
              <a:buFont typeface="Wingdings" pitchFamily="2" charset="2"/>
              <a:buChar char="u"/>
            </a:pPr>
            <a:r>
              <a:rPr lang="zh-CN" altLang="en-US" sz="3200" b="1" dirty="0">
                <a:ea typeface="宋体" pitchFamily="2" charset="-122"/>
              </a:rPr>
              <a:t>四、定额变化情况</a:t>
            </a:r>
          </a:p>
        </p:txBody>
      </p:sp>
      <p:sp>
        <p:nvSpPr>
          <p:cNvPr id="31747" name="Rectangle 89"/>
          <p:cNvSpPr>
            <a:spLocks noChangeArrowheads="1"/>
          </p:cNvSpPr>
          <p:nvPr/>
        </p:nvSpPr>
        <p:spPr bwMode="auto">
          <a:xfrm>
            <a:off x="500063" y="2001051"/>
            <a:ext cx="8001000" cy="576248"/>
          </a:xfrm>
          <a:prstGeom prst="rect">
            <a:avLst/>
          </a:prstGeom>
          <a:noFill/>
          <a:ln w="9525">
            <a:noFill/>
            <a:miter lim="800000"/>
            <a:headEnd/>
            <a:tailEnd/>
          </a:ln>
        </p:spPr>
        <p:txBody>
          <a:bodyPr anchor="ctr">
            <a:spAutoFit/>
          </a:bodyPr>
          <a:lstStyle/>
          <a:p>
            <a:pPr indent="266700">
              <a:lnSpc>
                <a:spcPct val="150000"/>
              </a:lnSpc>
              <a:buClr>
                <a:srgbClr val="00B050"/>
              </a:buClr>
            </a:pPr>
            <a:r>
              <a:rPr lang="zh-CN" altLang="en-US" sz="2400" b="1" dirty="0">
                <a:latin typeface="宋体" pitchFamily="2" charset="-122"/>
                <a:cs typeface="Times New Roman" pitchFamily="18" charset="0"/>
              </a:rPr>
              <a:t>第七章 措施项目</a:t>
            </a:r>
            <a:endParaRPr lang="en-US" altLang="zh-CN" sz="2400" dirty="0">
              <a:latin typeface="Times New Roman" pitchFamily="18" charset="0"/>
              <a:cs typeface="Times New Roman" pitchFamily="18" charset="0"/>
            </a:endParaRPr>
          </a:p>
        </p:txBody>
      </p:sp>
      <p:sp>
        <p:nvSpPr>
          <p:cNvPr id="28676" name="矩形 3"/>
          <p:cNvSpPr>
            <a:spLocks noChangeArrowheads="1"/>
          </p:cNvSpPr>
          <p:nvPr/>
        </p:nvSpPr>
        <p:spPr bwMode="auto">
          <a:xfrm>
            <a:off x="642938" y="2714625"/>
            <a:ext cx="7929562" cy="3346450"/>
          </a:xfrm>
          <a:prstGeom prst="rect">
            <a:avLst/>
          </a:prstGeom>
          <a:noFill/>
          <a:ln w="9525">
            <a:noFill/>
            <a:miter lim="800000"/>
            <a:headEnd/>
            <a:tailEnd/>
          </a:ln>
        </p:spPr>
        <p:txBody>
          <a:bodyPr>
            <a:spAutoFit/>
          </a:bodyPr>
          <a:lstStyle/>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1</a:t>
            </a:r>
            <a:r>
              <a:rPr lang="zh-CN" altLang="en-US" sz="2400" b="1" dirty="0">
                <a:latin typeface="+mn-ea"/>
                <a:ea typeface="+mn-ea"/>
                <a:cs typeface="Times New Roman" pitchFamily="18" charset="0"/>
              </a:rPr>
              <a:t>、新增圈梁钢模、复合木模，支墩木模；</a:t>
            </a:r>
            <a:endParaRPr lang="en-US" altLang="zh-CN" sz="2400" b="1" dirty="0">
              <a:latin typeface="+mn-ea"/>
              <a:ea typeface="+mn-ea"/>
              <a:cs typeface="Times New Roman" pitchFamily="18" charset="0"/>
            </a:endParaRPr>
          </a:p>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2</a:t>
            </a:r>
            <a:r>
              <a:rPr lang="zh-CN" altLang="en-US" sz="2400" b="1" dirty="0">
                <a:latin typeface="+mn-ea"/>
                <a:ea typeface="+mn-ea"/>
                <a:cs typeface="Times New Roman" pitchFamily="18" charset="0"/>
              </a:rPr>
              <a:t>、新增构筑物井底、井壁、井盖模板；</a:t>
            </a:r>
            <a:endParaRPr lang="en-US" altLang="zh-CN" sz="2400" b="1" dirty="0">
              <a:latin typeface="+mn-ea"/>
              <a:ea typeface="+mn-ea"/>
              <a:cs typeface="Times New Roman" pitchFamily="18" charset="0"/>
            </a:endParaRPr>
          </a:p>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3</a:t>
            </a:r>
            <a:r>
              <a:rPr lang="zh-CN" altLang="en-US" sz="2400" b="1" dirty="0">
                <a:latin typeface="+mn-ea"/>
                <a:ea typeface="+mn-ea"/>
                <a:cs typeface="Times New Roman" pitchFamily="18" charset="0"/>
              </a:rPr>
              <a:t>、现浇柱、梁、板模板、预制混凝土模板定额执行第六册</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水处理工程</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相关子目，本册未重复列项；</a:t>
            </a:r>
            <a:endParaRPr lang="en-US" altLang="zh-CN" sz="2400" b="1" dirty="0">
              <a:latin typeface="+mn-ea"/>
              <a:ea typeface="+mn-ea"/>
              <a:cs typeface="Times New Roman" pitchFamily="18" charset="0"/>
            </a:endParaRPr>
          </a:p>
          <a:p>
            <a:pPr indent="266700">
              <a:lnSpc>
                <a:spcPct val="150000"/>
              </a:lnSpc>
              <a:buClr>
                <a:srgbClr val="00B050"/>
              </a:buClr>
              <a:buFont typeface="Arial" pitchFamily="34" charset="0"/>
              <a:buChar char="•"/>
              <a:defRPr/>
            </a:pPr>
            <a:r>
              <a:rPr lang="en-US" altLang="zh-CN" sz="2400" b="1" dirty="0">
                <a:latin typeface="+mn-ea"/>
                <a:ea typeface="+mn-ea"/>
                <a:cs typeface="Times New Roman" pitchFamily="18" charset="0"/>
              </a:rPr>
              <a:t>4</a:t>
            </a:r>
            <a:r>
              <a:rPr lang="zh-CN" altLang="en-US" sz="2400" b="1" dirty="0">
                <a:latin typeface="+mn-ea"/>
                <a:ea typeface="+mn-ea"/>
                <a:cs typeface="Times New Roman" pitchFamily="18" charset="0"/>
              </a:rPr>
              <a:t>、井字架、脚手架执行第十一册</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措施项目</a:t>
            </a:r>
            <a:r>
              <a:rPr lang="en-US" altLang="zh-CN" sz="2400" b="1" dirty="0">
                <a:latin typeface="+mn-ea"/>
                <a:ea typeface="+mn-ea"/>
                <a:cs typeface="Times New Roman" pitchFamily="18" charset="0"/>
              </a:rPr>
              <a:t>》</a:t>
            </a:r>
            <a:r>
              <a:rPr lang="zh-CN" altLang="en-US" sz="2400" b="1" dirty="0">
                <a:latin typeface="+mn-ea"/>
                <a:ea typeface="+mn-ea"/>
                <a:cs typeface="Times New Roman" pitchFamily="18" charset="0"/>
              </a:rPr>
              <a:t>相关子目，本册未重复列项。</a:t>
            </a:r>
          </a:p>
        </p:txBody>
      </p:sp>
    </p:spTree>
  </p:cSld>
  <p:clrMapOvr>
    <a:masterClrMapping/>
  </p:clrMapOvr>
  <p:transition spd="med">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1350963" y="981075"/>
            <a:ext cx="7793037" cy="695325"/>
          </a:xfrm>
        </p:spPr>
        <p:txBody>
          <a:bodyPr lIns="92075" tIns="46037" rIns="92075" bIns="46037" anchor="ctr"/>
          <a:lstStyle/>
          <a:p>
            <a:pPr eaLnBrk="1" hangingPunct="1">
              <a:buClr>
                <a:schemeClr val="folHlink"/>
              </a:buClr>
              <a:buFont typeface="Wingdings" pitchFamily="2" charset="2"/>
              <a:buNone/>
            </a:pPr>
            <a:r>
              <a:rPr lang="zh-CN" altLang="en-US" sz="2800" b="1">
                <a:solidFill>
                  <a:schemeClr val="tx1"/>
                </a:solidFill>
                <a:sym typeface="方正小标宋简体" charset="-122"/>
              </a:rPr>
              <a:t>《</a:t>
            </a:r>
            <a:r>
              <a:rPr lang="zh-CN" altLang="en-US" sz="2800" b="1">
                <a:solidFill>
                  <a:schemeClr val="tx1"/>
                </a:solidFill>
              </a:rPr>
              <a:t>湖北省市政工程消耗量定额及全费用基价表</a:t>
            </a:r>
            <a:r>
              <a:rPr lang="zh-CN" altLang="en-US" sz="2800" b="1">
                <a:solidFill>
                  <a:schemeClr val="tx1"/>
                </a:solidFill>
                <a:sym typeface="方正小标宋简体" charset="-122"/>
              </a:rPr>
              <a:t>》</a:t>
            </a:r>
            <a:endParaRPr lang="zh-CN" altLang="en-US" sz="2400" b="1">
              <a:sym typeface="方正小标宋简体" charset="-122"/>
            </a:endParaRPr>
          </a:p>
        </p:txBody>
      </p:sp>
      <p:sp>
        <p:nvSpPr>
          <p:cNvPr id="14339" name="Rectangle 4"/>
          <p:cNvSpPr>
            <a:spLocks noChangeArrowheads="1"/>
          </p:cNvSpPr>
          <p:nvPr/>
        </p:nvSpPr>
        <p:spPr bwMode="auto">
          <a:xfrm>
            <a:off x="4071938" y="2071688"/>
            <a:ext cx="4676775" cy="644525"/>
          </a:xfrm>
          <a:prstGeom prst="rect">
            <a:avLst/>
          </a:prstGeom>
          <a:noFill/>
          <a:ln w="9525">
            <a:noFill/>
            <a:miter lim="800000"/>
            <a:headEnd/>
            <a:tailEnd/>
          </a:ln>
        </p:spPr>
        <p:txBody>
          <a:bodyPr>
            <a:spAutoFit/>
          </a:bodyPr>
          <a:lstStyle/>
          <a:p>
            <a:pPr eaLnBrk="0" hangingPunct="0"/>
            <a:r>
              <a:rPr lang="zh-CN" altLang="zh-CN" sz="3600" b="1">
                <a:solidFill>
                  <a:srgbClr val="000000"/>
                </a:solidFill>
                <a:latin typeface="宋体" pitchFamily="2" charset="-122"/>
              </a:rPr>
              <a:t>第六册</a:t>
            </a:r>
            <a:r>
              <a:rPr lang="en-US" altLang="zh-CN" sz="3600" b="1">
                <a:solidFill>
                  <a:srgbClr val="000000"/>
                </a:solidFill>
                <a:latin typeface="宋体" pitchFamily="2" charset="-122"/>
              </a:rPr>
              <a:t>  </a:t>
            </a:r>
            <a:r>
              <a:rPr lang="zh-CN" altLang="en-US" sz="3600" b="1">
                <a:solidFill>
                  <a:srgbClr val="000000"/>
                </a:solidFill>
                <a:latin typeface="宋体" pitchFamily="2" charset="-122"/>
              </a:rPr>
              <a:t>水处理</a:t>
            </a:r>
            <a:r>
              <a:rPr lang="zh-CN" altLang="zh-CN" sz="3600" b="1">
                <a:solidFill>
                  <a:srgbClr val="000000"/>
                </a:solidFill>
                <a:latin typeface="宋体" pitchFamily="2" charset="-122"/>
              </a:rPr>
              <a:t>工程</a:t>
            </a:r>
          </a:p>
        </p:txBody>
      </p:sp>
      <p:sp>
        <p:nvSpPr>
          <p:cNvPr id="14340" name="Rectangle 4"/>
          <p:cNvSpPr>
            <a:spLocks noChangeArrowheads="1"/>
          </p:cNvSpPr>
          <p:nvPr/>
        </p:nvSpPr>
        <p:spPr bwMode="auto">
          <a:xfrm>
            <a:off x="5300663" y="3149600"/>
            <a:ext cx="3167062" cy="644525"/>
          </a:xfrm>
          <a:prstGeom prst="rect">
            <a:avLst/>
          </a:prstGeom>
          <a:noFill/>
          <a:ln w="9525">
            <a:noFill/>
            <a:miter lim="800000"/>
            <a:headEnd/>
            <a:tailEnd/>
          </a:ln>
        </p:spPr>
        <p:txBody>
          <a:bodyPr>
            <a:spAutoFit/>
          </a:bodyPr>
          <a:lstStyle/>
          <a:p>
            <a:pPr eaLnBrk="0" hangingPunct="0"/>
            <a:r>
              <a:rPr lang="zh-CN" altLang="en-US" sz="3600" b="1">
                <a:solidFill>
                  <a:srgbClr val="000000"/>
                </a:solidFill>
                <a:latin typeface="宋体" pitchFamily="2" charset="-122"/>
              </a:rPr>
              <a:t>宣贯交底资料</a:t>
            </a:r>
          </a:p>
        </p:txBody>
      </p:sp>
    </p:spTree>
  </p:cSld>
  <p:clrMapOvr>
    <a:masterClrMapping/>
  </p:clrMapOvr>
  <p:transition spd="med">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928688" y="92868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t>一、定额内容</a:t>
            </a:r>
          </a:p>
        </p:txBody>
      </p:sp>
      <p:sp>
        <p:nvSpPr>
          <p:cNvPr id="16387" name="Rectangle 89"/>
          <p:cNvSpPr>
            <a:spLocks noChangeArrowheads="1"/>
          </p:cNvSpPr>
          <p:nvPr/>
        </p:nvSpPr>
        <p:spPr bwMode="auto">
          <a:xfrm>
            <a:off x="1143000" y="1879930"/>
            <a:ext cx="7072313" cy="1113766"/>
          </a:xfrm>
          <a:prstGeom prst="rect">
            <a:avLst/>
          </a:prstGeom>
          <a:noFill/>
          <a:ln w="9525">
            <a:noFill/>
            <a:miter lim="800000"/>
            <a:headEnd/>
            <a:tailEnd/>
          </a:ln>
        </p:spPr>
        <p:txBody>
          <a:bodyPr anchor="ctr">
            <a:spAutoFit/>
          </a:bodyPr>
          <a:lstStyle/>
          <a:p>
            <a:pPr indent="266700" eaLnBrk="0" hangingPunct="0">
              <a:lnSpc>
                <a:spcPct val="150000"/>
              </a:lnSpc>
            </a:pPr>
            <a:r>
              <a:rPr lang="zh-CN" altLang="en-US" sz="2400" b="1" dirty="0">
                <a:latin typeface="宋体" pitchFamily="2" charset="-122"/>
              </a:rPr>
              <a:t>  本册定额包括水处理构筑物、水处理设备、措施项目，共三章76节767个子目。</a:t>
            </a:r>
          </a:p>
        </p:txBody>
      </p:sp>
      <p:graphicFrame>
        <p:nvGraphicFramePr>
          <p:cNvPr id="7" name="表格 6"/>
          <p:cNvGraphicFramePr>
            <a:graphicFrameLocks noGrp="1"/>
          </p:cNvGraphicFramePr>
          <p:nvPr/>
        </p:nvGraphicFramePr>
        <p:xfrm>
          <a:off x="1071563" y="3216275"/>
          <a:ext cx="7072312" cy="1838326"/>
        </p:xfrm>
        <a:graphic>
          <a:graphicData uri="http://schemas.openxmlformats.org/drawingml/2006/table">
            <a:tbl>
              <a:tblPr/>
              <a:tblGrid>
                <a:gridCol w="733425">
                  <a:extLst>
                    <a:ext uri="{9D8B030D-6E8A-4147-A177-3AD203B41FA5}">
                      <a16:colId xmlns:a16="http://schemas.microsoft.com/office/drawing/2014/main" xmlns="" val="20000"/>
                    </a:ext>
                  </a:extLst>
                </a:gridCol>
                <a:gridCol w="4441825">
                  <a:extLst>
                    <a:ext uri="{9D8B030D-6E8A-4147-A177-3AD203B41FA5}">
                      <a16:colId xmlns:a16="http://schemas.microsoft.com/office/drawing/2014/main" xmlns="" val="20001"/>
                    </a:ext>
                  </a:extLst>
                </a:gridCol>
                <a:gridCol w="1897062">
                  <a:extLst>
                    <a:ext uri="{9D8B030D-6E8A-4147-A177-3AD203B41FA5}">
                      <a16:colId xmlns:a16="http://schemas.microsoft.com/office/drawing/2014/main" xmlns="" val="20002"/>
                    </a:ext>
                  </a:extLst>
                </a:gridCol>
              </a:tblGrid>
              <a:tr h="363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dirty="0">
                          <a:ln>
                            <a:noFill/>
                          </a:ln>
                          <a:solidFill>
                            <a:schemeClr val="tx1"/>
                          </a:solidFill>
                          <a:effectLst/>
                          <a:latin typeface="宋体" pitchFamily="2" charset="-122"/>
                          <a:ea typeface="仿宋_GB2312" pitchFamily="49" charset="-122"/>
                          <a:sym typeface="方正小标宋简体" charset="-122"/>
                        </a:rPr>
                        <a:t>章</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名称</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17</a:t>
                      </a: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定额</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0"/>
                  </a:ext>
                </a:extLst>
              </a:tr>
              <a:tr h="363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一</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水处理构筑物</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dirty="0">
                          <a:ln>
                            <a:noFill/>
                          </a:ln>
                          <a:solidFill>
                            <a:schemeClr val="tx1"/>
                          </a:solidFill>
                          <a:effectLst/>
                          <a:latin typeface="宋体" pitchFamily="2" charset="-122"/>
                          <a:ea typeface="仿宋_GB2312" pitchFamily="49" charset="-122"/>
                          <a:sym typeface="方正小标宋简体" charset="-122"/>
                        </a:rPr>
                        <a:t>221</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1"/>
                  </a:ext>
                </a:extLst>
              </a:tr>
              <a:tr h="365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二</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水处理设备</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482</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651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三</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措施项目</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64</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3"/>
                  </a:ext>
                </a:extLst>
              </a:tr>
              <a:tr h="381000">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合计</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zh-CN" sz="1800" b="1" i="0" u="none" strike="noStrike" cap="none" normalizeH="0" baseline="0" dirty="0">
                          <a:ln>
                            <a:noFill/>
                          </a:ln>
                          <a:solidFill>
                            <a:schemeClr val="tx1"/>
                          </a:solidFill>
                          <a:effectLst/>
                          <a:latin typeface="宋体" pitchFamily="2" charset="-122"/>
                          <a:ea typeface="仿宋_GB2312" pitchFamily="49" charset="-122"/>
                          <a:sym typeface="方正小标宋简体" charset="-122"/>
                        </a:rPr>
                        <a:t>767</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Tree>
  </p:cSld>
  <p:clrMapOvr>
    <a:masterClrMapping/>
  </p:clrMapOvr>
  <p:transition spd="med">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928688" y="92868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sym typeface="方正小标宋简体" charset="-122"/>
              </a:rPr>
              <a:t>二、适用范围、与各册的界限划分</a:t>
            </a:r>
          </a:p>
        </p:txBody>
      </p:sp>
      <p:sp>
        <p:nvSpPr>
          <p:cNvPr id="18435" name="Rectangle 1"/>
          <p:cNvSpPr/>
          <p:nvPr/>
        </p:nvSpPr>
        <p:spPr>
          <a:xfrm>
            <a:off x="638175" y="1681163"/>
            <a:ext cx="7858125" cy="4892675"/>
          </a:xfrm>
          <a:prstGeom prst="rect">
            <a:avLst/>
          </a:prstGeom>
          <a:noFill/>
          <a:ln w="9525">
            <a:noFill/>
          </a:ln>
        </p:spPr>
        <p:txBody>
          <a:bodyPr anchor="ctr">
            <a:spAutoFit/>
          </a:bodyPr>
          <a:lstStyle/>
          <a:p>
            <a:pPr eaLnBrk="0" hangingPunct="0">
              <a:lnSpc>
                <a:spcPct val="150000"/>
              </a:lnSpc>
              <a:buFont typeface="Wingdings" panose="05000000000000000000" pitchFamily="2" charset="2"/>
              <a:buNone/>
              <a:defRPr/>
            </a:pPr>
            <a:r>
              <a:rPr lang="en-US" altLang="zh-CN" sz="2400" b="1" noProof="1">
                <a:latin typeface="+mn-lt"/>
                <a:ea typeface="+mn-lt"/>
              </a:rPr>
              <a:t>   </a:t>
            </a:r>
            <a:r>
              <a:rPr lang="zh-CN" altLang="en-US" sz="2400" b="1" noProof="1">
                <a:latin typeface="+mn-lt"/>
                <a:ea typeface="+mn-lt"/>
              </a:rPr>
              <a:t>（一）适用范围</a:t>
            </a:r>
          </a:p>
          <a:p>
            <a:pPr eaLnBrk="0" hangingPunct="0">
              <a:lnSpc>
                <a:spcPct val="150000"/>
              </a:lnSpc>
              <a:buFont typeface="Wingdings" panose="05000000000000000000" pitchFamily="2" charset="2"/>
              <a:buNone/>
              <a:defRPr/>
            </a:pPr>
            <a:r>
              <a:rPr lang="zh-CN" altLang="en-US" sz="2400" b="1" noProof="1">
                <a:latin typeface="+mn-lt"/>
                <a:ea typeface="+mn-lt"/>
              </a:rPr>
              <a:t>    </a:t>
            </a:r>
            <a:r>
              <a:rPr lang="zh-CN" altLang="en-US" sz="2400" b="1" dirty="0">
                <a:latin typeface="+mn-lt"/>
                <a:ea typeface="+mn-lt"/>
              </a:rPr>
              <a:t>本册定额适用于城乡范围内新建、改建和扩建的净水工程的取水、净水厂、加压站；排水工程的污水处理厂、排水泵站工程及水处理专业设备安装工程。</a:t>
            </a:r>
          </a:p>
          <a:p>
            <a:pPr eaLnBrk="0" hangingPunct="0">
              <a:lnSpc>
                <a:spcPct val="150000"/>
              </a:lnSpc>
              <a:buFont typeface="Wingdings" panose="05000000000000000000" pitchFamily="2" charset="2"/>
              <a:buNone/>
              <a:defRPr/>
            </a:pPr>
            <a:r>
              <a:rPr lang="zh-CN" altLang="en-US" sz="2400" b="1" dirty="0">
                <a:latin typeface="+mn-lt"/>
                <a:ea typeface="+mn-lt"/>
              </a:rPr>
              <a:t>   （二）与各专业、册的界限划分</a:t>
            </a:r>
          </a:p>
          <a:p>
            <a:pPr eaLnBrk="0" hangingPunct="0">
              <a:lnSpc>
                <a:spcPct val="150000"/>
              </a:lnSpc>
              <a:buFont typeface="Wingdings" panose="05000000000000000000" pitchFamily="2" charset="2"/>
              <a:buNone/>
              <a:defRPr/>
            </a:pPr>
            <a:r>
              <a:rPr lang="zh-CN" altLang="en-US" sz="2400" b="1" dirty="0">
                <a:latin typeface="+mn-lt"/>
                <a:ea typeface="+mn-lt"/>
              </a:rPr>
              <a:t>    </a:t>
            </a:r>
            <a:r>
              <a:rPr lang="en-US" sz="2400" b="1" dirty="0">
                <a:latin typeface="+mn-lt"/>
                <a:ea typeface="+mn-lt"/>
              </a:rPr>
              <a:t>1.</a:t>
            </a:r>
            <a:r>
              <a:rPr lang="zh-CN" altLang="en-US" sz="2400" b="1" dirty="0">
                <a:latin typeface="+mn-lt"/>
                <a:ea typeface="+mn-lt"/>
              </a:rPr>
              <a:t>以建筑工程为主体的建筑物和建筑小区中的构筑物可执行《湖北省房屋建筑与装饰工程消耗量定额及全费用基价表》相应项目。</a:t>
            </a:r>
          </a:p>
          <a:p>
            <a:pPr indent="266700" eaLnBrk="0" hangingPunct="0">
              <a:buFont typeface="Wingdings" panose="05000000000000000000" pitchFamily="2" charset="2"/>
              <a:buChar char="u"/>
              <a:defRPr/>
            </a:pPr>
            <a:endParaRPr sz="2400" b="1" noProof="1">
              <a:latin typeface="+mn-lt"/>
              <a:ea typeface="+mn-lt"/>
            </a:endParaRPr>
          </a:p>
        </p:txBody>
      </p:sp>
    </p:spTree>
  </p:cSld>
  <p:clrMapOvr>
    <a:masterClrMapping/>
  </p:clrMapOvr>
  <p:transition spd="med">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928688" y="92868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sym typeface="方正小标宋简体" charset="-122"/>
              </a:rPr>
              <a:t>二、适用范围、与各册的界限划分</a:t>
            </a:r>
          </a:p>
        </p:txBody>
      </p:sp>
      <p:sp>
        <p:nvSpPr>
          <p:cNvPr id="18435" name="Rectangle 1"/>
          <p:cNvSpPr/>
          <p:nvPr/>
        </p:nvSpPr>
        <p:spPr>
          <a:xfrm>
            <a:off x="625475" y="1773238"/>
            <a:ext cx="7794625" cy="3970337"/>
          </a:xfrm>
          <a:prstGeom prst="rect">
            <a:avLst/>
          </a:prstGeom>
          <a:noFill/>
          <a:ln w="9525">
            <a:noFill/>
          </a:ln>
        </p:spPr>
        <p:txBody>
          <a:bodyPr anchor="ctr">
            <a:spAutoFit/>
          </a:bodyPr>
          <a:lstStyle/>
          <a:p>
            <a:pPr eaLnBrk="0" hangingPunct="0">
              <a:lnSpc>
                <a:spcPct val="150000"/>
              </a:lnSpc>
              <a:buFont typeface="Wingdings" panose="05000000000000000000" pitchFamily="2" charset="2"/>
              <a:buNone/>
              <a:defRPr/>
            </a:pPr>
            <a:r>
              <a:rPr lang="en-US" altLang="zh-CN" b="1" noProof="1">
                <a:latin typeface="宋体" panose="02010600030101010101" pitchFamily="2" charset="-122"/>
              </a:rPr>
              <a:t>    </a:t>
            </a:r>
            <a:r>
              <a:rPr lang="en-US" altLang="zh-CN" sz="2400" b="1" noProof="1">
                <a:latin typeface="+mn-ea"/>
                <a:ea typeface="+mn-ea"/>
              </a:rPr>
              <a:t> </a:t>
            </a:r>
            <a:r>
              <a:rPr lang="en-US" altLang="zh-CN" sz="2400" b="1" dirty="0">
                <a:latin typeface="+mn-ea"/>
                <a:ea typeface="+mn-ea"/>
              </a:rPr>
              <a:t>2.</a:t>
            </a:r>
            <a:r>
              <a:rPr lang="zh-CN" altLang="en-US" sz="2400" b="1" dirty="0">
                <a:latin typeface="+mn-ea"/>
                <a:ea typeface="+mn-ea"/>
              </a:rPr>
              <a:t>构筑物的装饰执行《湖北省房屋建筑与装饰工程消耗量定额及全费用基价表》相应项目。水处理厂、站内的建筑物，执行《湖北省房屋建筑与装饰工程消耗量定额及全费用基价表》相应项目。</a:t>
            </a:r>
          </a:p>
          <a:p>
            <a:pPr eaLnBrk="0" hangingPunct="0">
              <a:lnSpc>
                <a:spcPct val="150000"/>
              </a:lnSpc>
              <a:buFont typeface="Wingdings" panose="05000000000000000000" pitchFamily="2" charset="2"/>
              <a:buNone/>
              <a:defRPr/>
            </a:pPr>
            <a:r>
              <a:rPr lang="zh-CN" altLang="en-US" sz="2400" b="1" dirty="0">
                <a:latin typeface="+mn-ea"/>
                <a:ea typeface="+mn-ea"/>
                <a:sym typeface="+mn-ea"/>
              </a:rPr>
              <a:t>    建筑物内与水处理工艺相关的池、井执行本册定额。构筑物与上部建筑的划分以构筑物池结构顶设计标高为界。</a:t>
            </a:r>
            <a:endParaRPr sz="2400" b="1" noProof="1">
              <a:latin typeface="+mn-ea"/>
              <a:ea typeface="+mn-ea"/>
            </a:endParaRPr>
          </a:p>
        </p:txBody>
      </p:sp>
    </p:spTree>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928688" y="92868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sym typeface="方正小标宋简体" charset="-122"/>
              </a:rPr>
              <a:t>二、适用范围、与各册的界限划分</a:t>
            </a:r>
          </a:p>
        </p:txBody>
      </p:sp>
      <p:sp>
        <p:nvSpPr>
          <p:cNvPr id="24578" name="Rectangle 1"/>
          <p:cNvSpPr/>
          <p:nvPr/>
        </p:nvSpPr>
        <p:spPr>
          <a:xfrm>
            <a:off x="842963" y="1770063"/>
            <a:ext cx="6992937" cy="3170237"/>
          </a:xfrm>
          <a:prstGeom prst="rect">
            <a:avLst/>
          </a:prstGeom>
          <a:noFill/>
          <a:ln w="9525">
            <a:noFill/>
          </a:ln>
        </p:spPr>
        <p:txBody>
          <a:bodyPr anchor="ctr">
            <a:spAutoFit/>
          </a:bodyPr>
          <a:lstStyle/>
          <a:p>
            <a:pPr indent="266700" eaLnBrk="0" hangingPunct="0">
              <a:lnSpc>
                <a:spcPct val="150000"/>
              </a:lnSpc>
              <a:defRPr/>
            </a:pPr>
            <a:r>
              <a:rPr lang="en-US" altLang="zh-CN" sz="2400" b="1" dirty="0">
                <a:latin typeface="宋体" panose="02010600030101010101" pitchFamily="2" charset="-122"/>
              </a:rPr>
              <a:t> </a:t>
            </a:r>
            <a:r>
              <a:rPr lang="zh-CN" altLang="en-US" sz="2400" b="1" dirty="0">
                <a:latin typeface="+mn-lt"/>
                <a:ea typeface="+mn-lt"/>
              </a:rPr>
              <a:t> </a:t>
            </a:r>
            <a:r>
              <a:rPr lang="en-US" sz="2400" b="1" dirty="0">
                <a:latin typeface="+mn-lt"/>
                <a:ea typeface="+mn-lt"/>
              </a:rPr>
              <a:t>3.</a:t>
            </a:r>
            <a:r>
              <a:rPr lang="zh-CN" altLang="en-US" sz="2400" b="1" dirty="0">
                <a:latin typeface="+mn-lt"/>
                <a:ea typeface="+mn-lt"/>
              </a:rPr>
              <a:t>水处理构筑物中的钢筋、铁件执行第九册《钢筋工程》相应项目。</a:t>
            </a:r>
          </a:p>
          <a:p>
            <a:pPr indent="266700" eaLnBrk="0" hangingPunct="0">
              <a:lnSpc>
                <a:spcPct val="150000"/>
              </a:lnSpc>
              <a:defRPr/>
            </a:pPr>
            <a:r>
              <a:rPr lang="zh-CN" altLang="en-US" sz="2400" b="1" dirty="0">
                <a:latin typeface="+mn-lt"/>
                <a:ea typeface="+mn-lt"/>
              </a:rPr>
              <a:t>  </a:t>
            </a:r>
            <a:r>
              <a:rPr lang="en-US" sz="2400" b="1" dirty="0">
                <a:latin typeface="+mn-lt"/>
                <a:ea typeface="+mn-lt"/>
              </a:rPr>
              <a:t>4.</a:t>
            </a:r>
            <a:r>
              <a:rPr lang="zh-CN" altLang="en-US" sz="2400" b="1" dirty="0">
                <a:latin typeface="+mn-lt"/>
                <a:ea typeface="+mn-lt"/>
              </a:rPr>
              <a:t>水处理构筑物中的混凝土楼梯、金属扶梯、栏杆执行《湖北省房屋建筑与装饰工程消耗量定额及全费用基价表》相应项目。</a:t>
            </a:r>
          </a:p>
          <a:p>
            <a:pPr indent="266700" eaLnBrk="0" hangingPunct="0">
              <a:buFont typeface="Wingdings" panose="05000000000000000000" pitchFamily="2" charset="2"/>
              <a:buChar char="u"/>
              <a:defRPr/>
            </a:pPr>
            <a:endParaRPr lang="zh-CN" altLang="zh-CN" b="1" noProof="1">
              <a:latin typeface="+mn-lt"/>
              <a:ea typeface="+mn-lt"/>
            </a:endParaRPr>
          </a:p>
        </p:txBody>
      </p:sp>
    </p:spTree>
  </p:cSld>
  <p:clrMapOvr>
    <a:masterClrMapping/>
  </p:clrMapOvr>
  <p:transition spd="med">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928688" y="92868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sym typeface="方正小标宋简体" charset="-122"/>
              </a:rPr>
              <a:t>二、适用范围、与各册的界限划分</a:t>
            </a:r>
          </a:p>
        </p:txBody>
      </p:sp>
      <p:sp>
        <p:nvSpPr>
          <p:cNvPr id="24578" name="Rectangle 1"/>
          <p:cNvSpPr/>
          <p:nvPr/>
        </p:nvSpPr>
        <p:spPr>
          <a:xfrm>
            <a:off x="755650" y="1749425"/>
            <a:ext cx="7285038" cy="4648200"/>
          </a:xfrm>
          <a:prstGeom prst="rect">
            <a:avLst/>
          </a:prstGeom>
          <a:noFill/>
          <a:ln w="9525">
            <a:noFill/>
          </a:ln>
        </p:spPr>
        <p:txBody>
          <a:bodyPr anchor="ctr">
            <a:spAutoFit/>
          </a:bodyPr>
          <a:lstStyle/>
          <a:p>
            <a:pPr indent="266700" eaLnBrk="0" hangingPunct="0">
              <a:lnSpc>
                <a:spcPct val="150000"/>
              </a:lnSpc>
              <a:defRPr/>
            </a:pPr>
            <a:r>
              <a:rPr lang="zh-CN" altLang="en-US" sz="2400" b="1" dirty="0">
                <a:latin typeface="宋体" panose="02010600030101010101" pitchFamily="2" charset="-122"/>
              </a:rPr>
              <a:t>  </a:t>
            </a:r>
            <a:r>
              <a:rPr lang="en-US" sz="2400" b="1" dirty="0">
                <a:latin typeface="+mn-lt"/>
                <a:ea typeface="+mn-lt"/>
              </a:rPr>
              <a:t>5.</a:t>
            </a:r>
            <a:r>
              <a:rPr lang="zh-CN" altLang="en-US" sz="2400" b="1" dirty="0">
                <a:latin typeface="+mn-lt"/>
                <a:ea typeface="+mn-lt"/>
              </a:rPr>
              <a:t>水处理构筑物中刚性、柔性防水套管制作、安装，执行《湖北省通用安装工程消耗量定额及全费用基价表》的相应项目。</a:t>
            </a:r>
          </a:p>
          <a:p>
            <a:pPr indent="266700" eaLnBrk="0" hangingPunct="0">
              <a:lnSpc>
                <a:spcPct val="150000"/>
              </a:lnSpc>
              <a:defRPr/>
            </a:pPr>
            <a:r>
              <a:rPr lang="zh-CN" altLang="en-US" sz="2400" b="1" dirty="0">
                <a:latin typeface="+mn-lt"/>
                <a:ea typeface="+mn-lt"/>
              </a:rPr>
              <a:t>  </a:t>
            </a:r>
            <a:r>
              <a:rPr lang="en-US" sz="2400" b="1" dirty="0">
                <a:latin typeface="+mn-lt"/>
                <a:ea typeface="+mn-lt"/>
              </a:rPr>
              <a:t>6.</a:t>
            </a:r>
            <a:r>
              <a:rPr lang="zh-CN" altLang="en-US" sz="2400" b="1" dirty="0">
                <a:latin typeface="+mn-lt"/>
                <a:ea typeface="+mn-lt"/>
              </a:rPr>
              <a:t>水处理构筑物已设置部分刚性防水、柔性防水、防水防腐子项目，</a:t>
            </a:r>
            <a:r>
              <a:rPr lang="zh-CN" altLang="en-US" sz="2400" b="1" dirty="0">
                <a:ea typeface="+mn-lt"/>
              </a:rPr>
              <a:t>防水防腐定额缺项部分</a:t>
            </a:r>
            <a:r>
              <a:rPr lang="zh-CN" altLang="en-US" sz="2400" b="1" dirty="0">
                <a:latin typeface="+mn-lt"/>
                <a:ea typeface="+mn-lt"/>
              </a:rPr>
              <a:t>执行《湖北省房屋建筑与装饰工程消耗量定额及全费用基价表》相应项目。</a:t>
            </a:r>
            <a:endParaRPr lang="zh-CN" altLang="en-US" sz="2400" b="1" noProof="1">
              <a:latin typeface="+mn-lt"/>
              <a:ea typeface="+mn-lt"/>
            </a:endParaRPr>
          </a:p>
          <a:p>
            <a:pPr indent="266700" eaLnBrk="0" hangingPunct="0">
              <a:buFont typeface="Wingdings" panose="05000000000000000000" pitchFamily="2" charset="2"/>
              <a:buChar char="u"/>
              <a:defRPr/>
            </a:pPr>
            <a:endParaRPr lang="zh-CN" altLang="zh-CN" sz="2400" b="1" noProof="1">
              <a:latin typeface="+mn-lt"/>
              <a:ea typeface="+mn-lt"/>
            </a:endParaRPr>
          </a:p>
          <a:p>
            <a:pPr indent="266700" eaLnBrk="0" hangingPunct="0">
              <a:buFont typeface="Wingdings" panose="05000000000000000000" pitchFamily="2" charset="2"/>
              <a:buChar char="u"/>
              <a:defRPr/>
            </a:pPr>
            <a:endParaRPr lang="zh-CN" altLang="zh-CN" b="1" noProof="1">
              <a:latin typeface="宋体" panose="02010600030101010101" pitchFamily="2" charset="-122"/>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4" name="文本框 99"/>
          <p:cNvSpPr txBox="1"/>
          <p:nvPr/>
        </p:nvSpPr>
        <p:spPr>
          <a:xfrm>
            <a:off x="714348" y="1928802"/>
            <a:ext cx="7818092" cy="3416320"/>
          </a:xfrm>
          <a:prstGeom prst="rect">
            <a:avLst/>
          </a:prstGeom>
          <a:noFill/>
          <a:ln w="9525">
            <a:noFill/>
          </a:ln>
        </p:spPr>
        <p:txBody>
          <a:bodyPr wrap="square">
            <a:spAutoFit/>
          </a:bodyPr>
          <a:lstStyle/>
          <a:p>
            <a:pPr indent="611505">
              <a:lnSpc>
                <a:spcPct val="150000"/>
              </a:lnSpc>
              <a:buClr>
                <a:srgbClr val="00B050"/>
              </a:buClr>
              <a:buFont typeface="Arial" pitchFamily="34" charset="0"/>
              <a:buChar char="•"/>
            </a:pPr>
            <a:r>
              <a:rPr lang="zh-CN" altLang="en-US" sz="2400" b="1" dirty="0">
                <a:latin typeface="宋体" pitchFamily="2" charset="-122"/>
              </a:rPr>
              <a:t>（</a:t>
            </a:r>
            <a:r>
              <a:rPr lang="en-US" altLang="zh-CN" sz="2400" b="1" dirty="0">
                <a:latin typeface="宋体" pitchFamily="2" charset="-122"/>
              </a:rPr>
              <a:t>4</a:t>
            </a:r>
            <a:r>
              <a:rPr lang="zh-CN" altLang="en-US" sz="2400" b="1" dirty="0">
                <a:latin typeface="宋体" pitchFamily="2" charset="-122"/>
              </a:rPr>
              <a:t>）人工消耗量调整系数确定</a:t>
            </a:r>
          </a:p>
          <a:p>
            <a:pPr indent="611505">
              <a:lnSpc>
                <a:spcPct val="150000"/>
              </a:lnSpc>
              <a:buClr>
                <a:srgbClr val="00B050"/>
              </a:buClr>
            </a:pPr>
            <a:r>
              <a:rPr lang="zh-CN" altLang="en-US" sz="2400" b="1" dirty="0">
                <a:latin typeface="宋体" pitchFamily="2" charset="-122"/>
                <a:sym typeface="+mn-ea"/>
              </a:rPr>
              <a:t>根据新定额人工工日单价（普工</a:t>
            </a:r>
            <a:r>
              <a:rPr lang="en-US" altLang="zh-CN" sz="2400" b="1" dirty="0">
                <a:latin typeface="宋体" pitchFamily="2" charset="-122"/>
                <a:sym typeface="+mn-ea"/>
              </a:rPr>
              <a:t>92</a:t>
            </a:r>
            <a:r>
              <a:rPr lang="zh-CN" altLang="en-US" sz="2400" b="1" dirty="0">
                <a:latin typeface="宋体" pitchFamily="2" charset="-122"/>
                <a:sym typeface="+mn-ea"/>
              </a:rPr>
              <a:t>元、技工</a:t>
            </a:r>
            <a:r>
              <a:rPr lang="en-US" altLang="zh-CN" sz="2400" b="1" dirty="0">
                <a:latin typeface="宋体" pitchFamily="2" charset="-122"/>
                <a:sym typeface="+mn-ea"/>
              </a:rPr>
              <a:t>142</a:t>
            </a:r>
            <a:r>
              <a:rPr lang="zh-CN" altLang="en-US" sz="2400" b="1" dirty="0">
                <a:latin typeface="宋体" pitchFamily="2" charset="-122"/>
                <a:sym typeface="+mn-ea"/>
              </a:rPr>
              <a:t>元、高级技工</a:t>
            </a:r>
            <a:r>
              <a:rPr lang="en-US" altLang="zh-CN" sz="2400" b="1" dirty="0">
                <a:latin typeface="宋体" pitchFamily="2" charset="-122"/>
                <a:sym typeface="+mn-ea"/>
              </a:rPr>
              <a:t>212</a:t>
            </a:r>
            <a:r>
              <a:rPr lang="zh-CN" altLang="en-US" sz="2400" b="1" dirty="0">
                <a:latin typeface="宋体" pitchFamily="2" charset="-122"/>
                <a:sym typeface="+mn-ea"/>
              </a:rPr>
              <a:t>元）</a:t>
            </a:r>
            <a:r>
              <a:rPr lang="zh-CN" altLang="en-US" sz="2400" b="1" dirty="0">
                <a:latin typeface="宋体" pitchFamily="2" charset="-122"/>
              </a:rPr>
              <a:t>组成人工费</a:t>
            </a:r>
            <a:r>
              <a:rPr lang="zh-CN" altLang="en-US" sz="2400" b="1" dirty="0">
                <a:latin typeface="宋体" pitchFamily="2" charset="-122"/>
                <a:sym typeface="+mn-ea"/>
              </a:rPr>
              <a:t>与</a:t>
            </a:r>
            <a:r>
              <a:rPr lang="zh-CN" altLang="en-US" sz="2400" b="1" dirty="0">
                <a:latin typeface="宋体" pitchFamily="2" charset="-122"/>
              </a:rPr>
              <a:t>现行</a:t>
            </a:r>
            <a:r>
              <a:rPr lang="zh-CN" altLang="en-US" sz="2400" b="1" dirty="0">
                <a:latin typeface="宋体" pitchFamily="2" charset="-122"/>
                <a:sym typeface="+mn-ea"/>
              </a:rPr>
              <a:t>湖北市政定额人工费（现行人工工日单价取定；普工</a:t>
            </a:r>
            <a:r>
              <a:rPr lang="en-US" altLang="zh-CN" sz="2400" b="1" dirty="0">
                <a:latin typeface="宋体" pitchFamily="2" charset="-122"/>
                <a:sym typeface="+mn-ea"/>
              </a:rPr>
              <a:t>56</a:t>
            </a:r>
            <a:r>
              <a:rPr lang="zh-CN" altLang="en-US" sz="2400" b="1" dirty="0">
                <a:latin typeface="宋体" pitchFamily="2" charset="-122"/>
                <a:sym typeface="+mn-ea"/>
              </a:rPr>
              <a:t>元、技工</a:t>
            </a:r>
            <a:r>
              <a:rPr lang="en-US" altLang="zh-CN" sz="2400" b="1" dirty="0">
                <a:latin typeface="宋体" pitchFamily="2" charset="-122"/>
                <a:sym typeface="+mn-ea"/>
              </a:rPr>
              <a:t>86</a:t>
            </a:r>
            <a:r>
              <a:rPr lang="zh-CN" altLang="en-US" sz="2400" b="1" dirty="0">
                <a:latin typeface="宋体" pitchFamily="2" charset="-122"/>
                <a:sym typeface="+mn-ea"/>
              </a:rPr>
              <a:t>元、高级技工</a:t>
            </a:r>
            <a:r>
              <a:rPr lang="en-US" altLang="zh-CN" sz="2400" b="1" dirty="0">
                <a:latin typeface="宋体" pitchFamily="2" charset="-122"/>
                <a:sym typeface="+mn-ea"/>
              </a:rPr>
              <a:t>129</a:t>
            </a:r>
            <a:r>
              <a:rPr lang="zh-CN" altLang="en-US" sz="2400" b="1" dirty="0">
                <a:latin typeface="宋体" pitchFamily="2" charset="-122"/>
                <a:sym typeface="+mn-ea"/>
              </a:rPr>
              <a:t>元）费用进行对比测算，在确保人工费水平增幅控制</a:t>
            </a:r>
            <a:r>
              <a:rPr lang="en-US" altLang="zh-CN" sz="2400" b="1" dirty="0">
                <a:latin typeface="宋体" pitchFamily="2" charset="-122"/>
                <a:sym typeface="+mn-ea"/>
              </a:rPr>
              <a:t>5%</a:t>
            </a:r>
            <a:r>
              <a:rPr lang="zh-CN" altLang="en-US" sz="2400" b="1" dirty="0">
                <a:latin typeface="宋体" pitchFamily="2" charset="-122"/>
                <a:sym typeface="+mn-ea"/>
              </a:rPr>
              <a:t>基础上，计算新定额各章节人工消耗量系数。</a:t>
            </a:r>
          </a:p>
        </p:txBody>
      </p:sp>
      <p:sp>
        <p:nvSpPr>
          <p:cNvPr id="5" name="Rectangle 2"/>
          <p:cNvSpPr txBox="1">
            <a:spLocks noChangeArrowheads="1"/>
          </p:cNvSpPr>
          <p:nvPr/>
        </p:nvSpPr>
        <p:spPr>
          <a:xfrm>
            <a:off x="755576" y="908720"/>
            <a:ext cx="8136904" cy="882634"/>
          </a:xfrm>
          <a:prstGeom prst="rect">
            <a:avLst/>
          </a:prstGeom>
          <a:noFill/>
          <a:ln w="9525">
            <a:noFill/>
          </a:ln>
        </p:spPr>
        <p:txBody>
          <a:bodyPr anchor="ctr"/>
          <a:lstStyle/>
          <a:p>
            <a:pPr algn="ctr" eaLnBrk="0" hangingPunct="0">
              <a:buClr>
                <a:srgbClr val="00B050"/>
              </a:buClr>
              <a:buFont typeface="Wingdings" pitchFamily="2" charset="2"/>
              <a:buChar char="n"/>
              <a:defRPr/>
            </a:pPr>
            <a:r>
              <a:rPr kumimoji="0" lang="en-US" altLang="zh-CN"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  </a:t>
            </a:r>
            <a:r>
              <a:rPr kumimoji="0" lang="zh-CN" altLang="en-US" sz="3200" b="1" i="0" u="none" strike="noStrike" kern="0" cap="none" spc="0" normalizeH="0" baseline="0" noProof="0" dirty="0">
                <a:ln>
                  <a:noFill/>
                </a:ln>
                <a:solidFill>
                  <a:srgbClr val="0000FF"/>
                </a:solidFill>
                <a:effectLst/>
                <a:uLnTx/>
                <a:uFillTx/>
                <a:latin typeface="宋体" pitchFamily="2" charset="-122"/>
                <a:ea typeface="方正楷体_GBK" pitchFamily="1" charset="-122"/>
                <a:cs typeface="+mj-cs"/>
                <a:sym typeface="方正粗圆简体" charset="-122"/>
              </a:rPr>
              <a:t>五 </a:t>
            </a:r>
            <a:r>
              <a:rPr lang="zh-CN" altLang="en-US" sz="3200" b="1" kern="0" dirty="0">
                <a:solidFill>
                  <a:srgbClr val="0000FF"/>
                </a:solidFill>
                <a:latin typeface="宋体" pitchFamily="2" charset="-122"/>
                <a:ea typeface="方正楷体_GBK" pitchFamily="1" charset="-122"/>
                <a:cs typeface="+mj-cs"/>
                <a:sym typeface="方正粗圆简体" charset="-122"/>
              </a:rPr>
              <a:t>人、材、机消耗量的确定及表现形式</a:t>
            </a:r>
            <a:endParaRPr kumimoji="0" lang="zh-CN" sz="4400" b="1" i="0" u="none" strike="noStrike" kern="0" cap="none" spc="0" normalizeH="0" baseline="0" noProof="0" dirty="0">
              <a:ln>
                <a:noFill/>
              </a:ln>
              <a:solidFill>
                <a:srgbClr val="0000FF"/>
              </a:solidFill>
              <a:effectLst/>
              <a:uLnTx/>
              <a:uFillTx/>
              <a:latin typeface="+mj-lt"/>
              <a:ea typeface="+mj-ea"/>
              <a:cs typeface="+mj-cs"/>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928688" y="92868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t>三、定额变化情况</a:t>
            </a:r>
          </a:p>
        </p:txBody>
      </p:sp>
      <p:graphicFrame>
        <p:nvGraphicFramePr>
          <p:cNvPr id="7" name="表格 6"/>
          <p:cNvGraphicFramePr>
            <a:graphicFrameLocks noGrp="1"/>
          </p:cNvGraphicFramePr>
          <p:nvPr/>
        </p:nvGraphicFramePr>
        <p:xfrm>
          <a:off x="1073150" y="2570163"/>
          <a:ext cx="6927850" cy="1984375"/>
        </p:xfrm>
        <a:graphic>
          <a:graphicData uri="http://schemas.openxmlformats.org/drawingml/2006/table">
            <a:tbl>
              <a:tblPr/>
              <a:tblGrid>
                <a:gridCol w="608013">
                  <a:extLst>
                    <a:ext uri="{9D8B030D-6E8A-4147-A177-3AD203B41FA5}">
                      <a16:colId xmlns:a16="http://schemas.microsoft.com/office/drawing/2014/main" xmlns="" val="20000"/>
                    </a:ext>
                  </a:extLst>
                </a:gridCol>
                <a:gridCol w="2308225">
                  <a:extLst>
                    <a:ext uri="{9D8B030D-6E8A-4147-A177-3AD203B41FA5}">
                      <a16:colId xmlns:a16="http://schemas.microsoft.com/office/drawing/2014/main" xmlns="" val="20001"/>
                    </a:ext>
                  </a:extLst>
                </a:gridCol>
                <a:gridCol w="1404937">
                  <a:extLst>
                    <a:ext uri="{9D8B030D-6E8A-4147-A177-3AD203B41FA5}">
                      <a16:colId xmlns:a16="http://schemas.microsoft.com/office/drawing/2014/main" xmlns="" val="20002"/>
                    </a:ext>
                  </a:extLst>
                </a:gridCol>
                <a:gridCol w="1360488">
                  <a:extLst>
                    <a:ext uri="{9D8B030D-6E8A-4147-A177-3AD203B41FA5}">
                      <a16:colId xmlns:a16="http://schemas.microsoft.com/office/drawing/2014/main" xmlns="" val="20003"/>
                    </a:ext>
                  </a:extLst>
                </a:gridCol>
                <a:gridCol w="1246187">
                  <a:extLst>
                    <a:ext uri="{9D8B030D-6E8A-4147-A177-3AD203B41FA5}">
                      <a16:colId xmlns:a16="http://schemas.microsoft.com/office/drawing/2014/main" xmlns="" val="20004"/>
                    </a:ext>
                  </a:extLst>
                </a:gridCol>
              </a:tblGrid>
              <a:tr h="396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章</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名称</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08定额</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17定额</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增减子目</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0"/>
                  </a:ext>
                </a:extLst>
              </a:tr>
              <a:tr h="396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一</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水处理构筑物</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207</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221</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+14</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1"/>
                  </a:ext>
                </a:extLst>
              </a:tr>
              <a:tr h="396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二</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水处理设备</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219</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482</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+263</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968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三</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措施项目</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69</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64</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-5</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3"/>
                  </a:ext>
                </a:extLst>
              </a:tr>
              <a:tr h="396875">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合计</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495</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767</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en-US" sz="1800" b="1" i="0" u="none" strike="noStrike" cap="none" normalizeH="0" baseline="0" dirty="0">
                          <a:ln>
                            <a:noFill/>
                          </a:ln>
                          <a:solidFill>
                            <a:schemeClr val="tx1"/>
                          </a:solidFill>
                          <a:effectLst/>
                          <a:latin typeface="宋体" pitchFamily="2" charset="-122"/>
                          <a:ea typeface="仿宋_GB2312" pitchFamily="49" charset="-122"/>
                          <a:sym typeface="方正小标宋简体" charset="-122"/>
                        </a:rPr>
                        <a:t>272</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617" name="Rectangle 89"/>
          <p:cNvSpPr>
            <a:spLocks noChangeArrowheads="1"/>
          </p:cNvSpPr>
          <p:nvPr/>
        </p:nvSpPr>
        <p:spPr bwMode="auto">
          <a:xfrm>
            <a:off x="717550" y="1888222"/>
            <a:ext cx="7902575" cy="646331"/>
          </a:xfrm>
          <a:prstGeom prst="rect">
            <a:avLst/>
          </a:prstGeom>
          <a:noFill/>
          <a:ln w="9525">
            <a:noFill/>
            <a:miter lim="800000"/>
            <a:headEnd/>
            <a:tailEnd/>
          </a:ln>
        </p:spPr>
        <p:txBody>
          <a:bodyPr anchor="ctr">
            <a:spAutoFit/>
          </a:bodyPr>
          <a:lstStyle/>
          <a:p>
            <a:pPr eaLnBrk="0" hangingPunct="0">
              <a:lnSpc>
                <a:spcPct val="150000"/>
              </a:lnSpc>
            </a:pPr>
            <a:r>
              <a:rPr lang="en-US" altLang="zh-CN" sz="2400" b="1" dirty="0">
                <a:latin typeface="Times New Roman" pitchFamily="18" charset="0"/>
              </a:rPr>
              <a:t>    </a:t>
            </a:r>
            <a:r>
              <a:rPr lang="zh-CN" altLang="en-US" sz="2400" b="1" dirty="0">
                <a:latin typeface="宋体" pitchFamily="2" charset="-122"/>
              </a:rPr>
              <a:t>（一）定额子目数变化</a:t>
            </a:r>
          </a:p>
        </p:txBody>
      </p:sp>
    </p:spTree>
  </p:cSld>
  <p:clrMapOvr>
    <a:masterClrMapping/>
  </p:clrMapOvr>
  <p:transition spd="med">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928688" y="92868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t>三、定额变化情况</a:t>
            </a:r>
          </a:p>
        </p:txBody>
      </p:sp>
      <p:sp>
        <p:nvSpPr>
          <p:cNvPr id="20483" name="Rectangle 89"/>
          <p:cNvSpPr/>
          <p:nvPr/>
        </p:nvSpPr>
        <p:spPr>
          <a:xfrm>
            <a:off x="612775" y="1822450"/>
            <a:ext cx="7821613" cy="4522788"/>
          </a:xfrm>
          <a:prstGeom prst="rect">
            <a:avLst/>
          </a:prstGeom>
          <a:noFill/>
          <a:ln w="9525">
            <a:noFill/>
          </a:ln>
        </p:spPr>
        <p:txBody>
          <a:bodyPr anchor="ctr">
            <a:spAutoFit/>
          </a:bodyPr>
          <a:lstStyle/>
          <a:p>
            <a:pPr algn="just" eaLnBrk="0" hangingPunct="0">
              <a:lnSpc>
                <a:spcPct val="150000"/>
              </a:lnSpc>
              <a:buFont typeface="Wingdings" panose="05000000000000000000" pitchFamily="2" charset="2"/>
              <a:buNone/>
              <a:defRPr/>
            </a:pPr>
            <a:r>
              <a:rPr lang="en-US" altLang="zh-CN" sz="2400" b="1" noProof="1">
                <a:latin typeface="+mn-lt"/>
                <a:sym typeface="宋体" panose="02010600030101010101" pitchFamily="2" charset="-122"/>
              </a:rPr>
              <a:t>   </a:t>
            </a:r>
            <a:r>
              <a:rPr lang="zh-CN" altLang="en-US" sz="2400" b="1" noProof="1">
                <a:latin typeface="+mn-lt"/>
                <a:ea typeface="+mn-lt"/>
                <a:sym typeface="宋体" panose="02010600030101010101" pitchFamily="2" charset="-122"/>
              </a:rPr>
              <a:t>（二）项目设置变化情况</a:t>
            </a:r>
            <a:endParaRPr lang="en-US" altLang="zh-CN" sz="2400" b="1" noProof="1">
              <a:latin typeface="+mn-lt"/>
              <a:ea typeface="+mn-lt"/>
              <a:sym typeface="宋体" panose="02010600030101010101" pitchFamily="2" charset="-122"/>
            </a:endParaRPr>
          </a:p>
          <a:p>
            <a:pPr algn="just" eaLnBrk="0" hangingPunct="0">
              <a:lnSpc>
                <a:spcPct val="150000"/>
              </a:lnSpc>
              <a:buFont typeface="Wingdings" panose="05000000000000000000" pitchFamily="2" charset="2"/>
              <a:buNone/>
              <a:defRPr/>
            </a:pPr>
            <a:r>
              <a:rPr lang="zh-CN" altLang="en-US" sz="2400" b="1" noProof="1">
                <a:latin typeface="+mn-lt"/>
                <a:ea typeface="+mn-lt"/>
              </a:rPr>
              <a:t>    </a:t>
            </a:r>
            <a:r>
              <a:rPr lang="en-US" altLang="zh-CN" sz="2400" b="1" noProof="1">
                <a:latin typeface="+mn-lt"/>
                <a:ea typeface="+mn-lt"/>
              </a:rPr>
              <a:t>1.</a:t>
            </a:r>
            <a:r>
              <a:rPr lang="zh-CN" altLang="en-US" sz="2400" b="1" noProof="1">
                <a:latin typeface="+mn-lt"/>
                <a:ea typeface="+mn-lt"/>
              </a:rPr>
              <a:t>第一章</a:t>
            </a:r>
            <a:r>
              <a:rPr lang="en-US" altLang="zh-CN" sz="2400" b="1" noProof="1">
                <a:latin typeface="+mn-lt"/>
                <a:ea typeface="+mn-lt"/>
              </a:rPr>
              <a:t> </a:t>
            </a:r>
            <a:r>
              <a:rPr lang="zh-CN" altLang="en-US" sz="2400" b="1" noProof="1">
                <a:latin typeface="+mn-lt"/>
                <a:ea typeface="+mn-lt"/>
              </a:rPr>
              <a:t>水处理构筑物</a:t>
            </a:r>
            <a:endParaRPr lang="en-US" altLang="zh-CN" sz="2400" b="1" noProof="1">
              <a:latin typeface="+mn-lt"/>
              <a:ea typeface="+mn-lt"/>
            </a:endParaRPr>
          </a:p>
          <a:p>
            <a:pPr algn="just" eaLnBrk="0" hangingPunct="0">
              <a:lnSpc>
                <a:spcPct val="150000"/>
              </a:lnSpc>
              <a:defRPr/>
            </a:pPr>
            <a:r>
              <a:rPr lang="en-US" altLang="zh-CN" sz="2400" b="1" kern="1000" noProof="1">
                <a:latin typeface="+mn-lt"/>
                <a:ea typeface="+mn-lt"/>
              </a:rPr>
              <a:t>   </a:t>
            </a:r>
            <a:r>
              <a:rPr lang="zh-CN" altLang="en-US" sz="2400" b="1" kern="1000" noProof="1">
                <a:latin typeface="+mn-lt"/>
                <a:ea typeface="+mn-lt"/>
              </a:rPr>
              <a:t>（</a:t>
            </a:r>
            <a:r>
              <a:rPr lang="en-US" altLang="zh-CN" sz="2400" b="1" kern="1000" noProof="1">
                <a:latin typeface="+mn-lt"/>
                <a:ea typeface="+mn-lt"/>
              </a:rPr>
              <a:t>1</a:t>
            </a:r>
            <a:r>
              <a:rPr lang="zh-CN" altLang="en-US" sz="2400" b="1" kern="1000" noProof="1">
                <a:latin typeface="+mn-lt"/>
                <a:ea typeface="+mn-lt"/>
              </a:rPr>
              <a:t>）本章定额中混凝土均采用预拌混凝土，砂浆采用干混砂浆。     </a:t>
            </a:r>
            <a:endParaRPr lang="en-US" altLang="zh-CN" sz="2400" b="1" kern="1000" noProof="1">
              <a:latin typeface="+mn-lt"/>
              <a:ea typeface="+mn-lt"/>
            </a:endParaRPr>
          </a:p>
          <a:p>
            <a:pPr algn="just" eaLnBrk="0" hangingPunct="0">
              <a:lnSpc>
                <a:spcPct val="150000"/>
              </a:lnSpc>
              <a:defRPr/>
            </a:pPr>
            <a:r>
              <a:rPr lang="en-US" altLang="zh-CN" sz="2400" b="1" kern="1000" noProof="1">
                <a:latin typeface="+mn-lt"/>
                <a:ea typeface="+mn-lt"/>
              </a:rPr>
              <a:t>   </a:t>
            </a:r>
            <a:r>
              <a:rPr lang="zh-CN" altLang="en-US" sz="2400" b="1" kern="1000" noProof="1">
                <a:latin typeface="+mn-lt"/>
                <a:ea typeface="+mn-lt"/>
              </a:rPr>
              <a:t>（</a:t>
            </a:r>
            <a:r>
              <a:rPr lang="en-US" altLang="zh-CN" sz="2400" b="1" kern="1000" noProof="1">
                <a:latin typeface="+mn-lt"/>
                <a:ea typeface="+mn-lt"/>
              </a:rPr>
              <a:t>2</a:t>
            </a:r>
            <a:r>
              <a:rPr lang="zh-CN" altLang="en-US" sz="2400" b="1" kern="1000" noProof="1">
                <a:latin typeface="+mn-lt"/>
                <a:ea typeface="+mn-lt"/>
              </a:rPr>
              <a:t>）删除现行定额管网工程构筑物中现场搅拌浇灌混凝土</a:t>
            </a:r>
            <a:r>
              <a:rPr lang="zh-CN" altLang="en-US" sz="2400" b="1" kern="1000" noProof="1">
                <a:latin typeface="+mn-lt"/>
                <a:ea typeface="+mn-lt"/>
                <a:sym typeface="+mn-ea"/>
              </a:rPr>
              <a:t>构件，如</a:t>
            </a:r>
            <a:r>
              <a:rPr lang="zh-CN" altLang="en-US" sz="2400" b="1" kern="1000" noProof="1">
                <a:latin typeface="+mn-lt"/>
                <a:ea typeface="+mn-lt"/>
              </a:rPr>
              <a:t>垫层、沉井、池壁、池柱、导流壁、筒等，共计</a:t>
            </a:r>
            <a:r>
              <a:rPr lang="en-US" altLang="zh-CN" sz="2400" b="1" kern="1000" noProof="1">
                <a:latin typeface="+mn-lt"/>
                <a:ea typeface="+mn-lt"/>
              </a:rPr>
              <a:t>65</a:t>
            </a:r>
            <a:r>
              <a:rPr lang="zh-CN" altLang="en-US" sz="2400" b="1" kern="1000" noProof="1">
                <a:latin typeface="+mn-lt"/>
                <a:ea typeface="+mn-lt"/>
              </a:rPr>
              <a:t>个定额项目。</a:t>
            </a:r>
            <a:endParaRPr lang="en-US" altLang="zh-CN" sz="2400" b="1" kern="1000" noProof="1">
              <a:latin typeface="+mn-lt"/>
              <a:ea typeface="+mn-lt"/>
            </a:endParaRPr>
          </a:p>
          <a:p>
            <a:pPr indent="266700" eaLnBrk="0" hangingPunct="0">
              <a:lnSpc>
                <a:spcPct val="150000"/>
              </a:lnSpc>
              <a:defRPr/>
            </a:pPr>
            <a:r>
              <a:rPr lang="en-US" altLang="zh-CN" sz="2400" b="1" kern="1000" noProof="1">
                <a:latin typeface="Times New Roman" panose="02020603050405020304" pitchFamily="18" charset="0"/>
              </a:rPr>
              <a:t> </a:t>
            </a:r>
            <a:endParaRPr lang="zh-CN" altLang="en-US" sz="2400" b="1" kern="1000" noProof="1">
              <a:latin typeface="Times New Roman" panose="02020603050405020304" pitchFamily="18" charset="0"/>
            </a:endParaRPr>
          </a:p>
        </p:txBody>
      </p:sp>
    </p:spTree>
  </p:cSld>
  <p:clrMapOvr>
    <a:masterClrMapping/>
  </p:clrMapOvr>
  <p:transition spd="med">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928688" y="92868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t>三、定额变化情况</a:t>
            </a:r>
          </a:p>
        </p:txBody>
      </p:sp>
      <p:sp>
        <p:nvSpPr>
          <p:cNvPr id="20483" name="Rectangle 89"/>
          <p:cNvSpPr/>
          <p:nvPr/>
        </p:nvSpPr>
        <p:spPr>
          <a:xfrm>
            <a:off x="511175" y="1781175"/>
            <a:ext cx="7786688" cy="2306638"/>
          </a:xfrm>
          <a:prstGeom prst="rect">
            <a:avLst/>
          </a:prstGeom>
          <a:noFill/>
          <a:ln w="9525">
            <a:noFill/>
          </a:ln>
        </p:spPr>
        <p:txBody>
          <a:bodyPr anchor="ctr">
            <a:spAutoFit/>
          </a:bodyPr>
          <a:lstStyle/>
          <a:p>
            <a:pPr indent="266700" eaLnBrk="0" hangingPunct="0">
              <a:lnSpc>
                <a:spcPct val="150000"/>
              </a:lnSpc>
              <a:defRPr/>
            </a:pPr>
            <a:r>
              <a:rPr lang="en-US" altLang="zh-CN" sz="2400" b="1" kern="1000" noProof="1">
                <a:latin typeface="Times New Roman" panose="02020603050405020304" pitchFamily="18" charset="0"/>
              </a:rPr>
              <a:t>    </a:t>
            </a:r>
            <a:r>
              <a:rPr lang="zh-CN" altLang="en-US" sz="2400" b="1" kern="1000" noProof="1">
                <a:latin typeface="+mn-lt"/>
                <a:ea typeface="+mn-lt"/>
              </a:rPr>
              <a:t>（</a:t>
            </a:r>
            <a:r>
              <a:rPr lang="en-US" altLang="zh-CN" sz="2400" b="1" kern="1000" noProof="1">
                <a:latin typeface="+mn-lt"/>
                <a:ea typeface="+mn-lt"/>
              </a:rPr>
              <a:t>3</a:t>
            </a:r>
            <a:r>
              <a:rPr lang="zh-CN" altLang="en-US" sz="2400" b="1" kern="1000" noProof="1">
                <a:latin typeface="+mn-lt"/>
                <a:ea typeface="+mn-lt"/>
              </a:rPr>
              <a:t>）新增</a:t>
            </a:r>
            <a:r>
              <a:rPr lang="zh-CN" altLang="en-US" sz="2400" b="1" kern="1000" noProof="1">
                <a:latin typeface="+mn-lt"/>
                <a:ea typeface="+mn-lt"/>
                <a:sym typeface="+mn-ea"/>
              </a:rPr>
              <a:t>沉井底板滤鼓、</a:t>
            </a:r>
            <a:r>
              <a:rPr lang="zh-CN" altLang="en-US" sz="2400" b="1" kern="1000" noProof="1">
                <a:latin typeface="+mn-lt"/>
                <a:ea typeface="+mn-lt"/>
              </a:rPr>
              <a:t>现浇混凝土折线池壁、</a:t>
            </a:r>
            <a:r>
              <a:rPr lang="zh-CN" altLang="en-US" sz="2400" b="1" kern="1000" noProof="1">
                <a:latin typeface="+mn-lt"/>
                <a:ea typeface="+mn-lt"/>
                <a:sym typeface="+mn-ea"/>
              </a:rPr>
              <a:t>异形填充混凝土、现浇</a:t>
            </a:r>
            <a:r>
              <a:rPr lang="zh-CN" altLang="en-US" sz="2400" b="1" kern="1000" noProof="1">
                <a:latin typeface="+mn-lt"/>
                <a:ea typeface="+mn-lt"/>
              </a:rPr>
              <a:t>混凝土整体滤板、不锈钢滤板、</a:t>
            </a:r>
            <a:r>
              <a:rPr lang="zh-CN" altLang="en-US" sz="2400" b="1" kern="1000" noProof="1">
                <a:latin typeface="+mn-lt"/>
                <a:ea typeface="+mn-lt"/>
                <a:sym typeface="+mn-ea"/>
              </a:rPr>
              <a:t>活性炭滤料、</a:t>
            </a:r>
            <a:r>
              <a:rPr lang="zh-CN" altLang="en-US" sz="2400" b="1" kern="1000" noProof="1">
                <a:latin typeface="+mn-lt"/>
                <a:ea typeface="+mn-lt"/>
              </a:rPr>
              <a:t>环氧水泥改性聚合物防水防腐</a:t>
            </a:r>
            <a:r>
              <a:rPr lang="zh-CN" altLang="en-US" sz="2400" b="1" kern="1000" noProof="1">
                <a:latin typeface="+mn-lt"/>
                <a:ea typeface="+mn-lt"/>
                <a:sym typeface="+mn-ea"/>
              </a:rPr>
              <a:t>涂料</a:t>
            </a:r>
            <a:r>
              <a:rPr lang="zh-CN" altLang="en-US" sz="2400" b="1" kern="1000" noProof="1">
                <a:latin typeface="+mn-lt"/>
                <a:ea typeface="+mn-lt"/>
              </a:rPr>
              <a:t>、改性环氧树脂防水防腐涂料等。</a:t>
            </a:r>
          </a:p>
        </p:txBody>
      </p:sp>
    </p:spTree>
  </p:cSld>
  <p:clrMapOvr>
    <a:masterClrMapping/>
  </p:clrMapOvr>
  <p:transition spd="med">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1043608" y="98072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t>三、定额变化情况</a:t>
            </a:r>
          </a:p>
        </p:txBody>
      </p:sp>
      <p:sp>
        <p:nvSpPr>
          <p:cNvPr id="20483" name="Rectangle 89"/>
          <p:cNvSpPr/>
          <p:nvPr/>
        </p:nvSpPr>
        <p:spPr>
          <a:xfrm>
            <a:off x="179512" y="1779588"/>
            <a:ext cx="8964488" cy="5078412"/>
          </a:xfrm>
          <a:prstGeom prst="rect">
            <a:avLst/>
          </a:prstGeom>
          <a:noFill/>
          <a:ln w="9525">
            <a:noFill/>
          </a:ln>
        </p:spPr>
        <p:txBody>
          <a:bodyPr wrap="square" anchor="ctr">
            <a:spAutoFit/>
          </a:bodyPr>
          <a:lstStyle/>
          <a:p>
            <a:pPr indent="457200" eaLnBrk="0" hangingPunct="0">
              <a:lnSpc>
                <a:spcPct val="150000"/>
              </a:lnSpc>
              <a:buFont typeface="Wingdings" panose="05000000000000000000" pitchFamily="2" charset="2"/>
              <a:buNone/>
              <a:defRPr/>
            </a:pPr>
            <a:r>
              <a:rPr lang="en-US" altLang="zh-CN" sz="2400" b="1" noProof="1">
                <a:latin typeface="+mj-lt"/>
              </a:rPr>
              <a:t>  </a:t>
            </a:r>
            <a:r>
              <a:rPr lang="en-US" altLang="zh-CN" sz="2400" b="1" noProof="1">
                <a:latin typeface="+mj-lt"/>
                <a:ea typeface="+mn-lt"/>
              </a:rPr>
              <a:t>2.</a:t>
            </a:r>
            <a:r>
              <a:rPr lang="zh-CN" altLang="en-US" sz="2400" b="1" noProof="1">
                <a:latin typeface="+mj-lt"/>
                <a:ea typeface="+mn-lt"/>
              </a:rPr>
              <a:t>第二章</a:t>
            </a:r>
            <a:r>
              <a:rPr lang="en-US" altLang="zh-CN" sz="2400" b="1" noProof="1">
                <a:latin typeface="+mj-lt"/>
                <a:ea typeface="+mn-lt"/>
              </a:rPr>
              <a:t> </a:t>
            </a:r>
            <a:r>
              <a:rPr lang="zh-CN" altLang="en-US" sz="2400" b="1" noProof="1">
                <a:latin typeface="+mj-lt"/>
                <a:ea typeface="+mn-lt"/>
              </a:rPr>
              <a:t>水处理设备</a:t>
            </a:r>
            <a:r>
              <a:rPr lang="zh-CN" altLang="en-US" sz="2400" b="1" kern="1000" noProof="1">
                <a:latin typeface="+mj-lt"/>
                <a:ea typeface="+mn-lt"/>
              </a:rPr>
              <a:t>   </a:t>
            </a:r>
            <a:endParaRPr lang="en-US" altLang="zh-CN" sz="2400" b="1" kern="1000" noProof="1">
              <a:latin typeface="+mj-lt"/>
              <a:ea typeface="+mn-lt"/>
            </a:endParaRPr>
          </a:p>
          <a:p>
            <a:pPr indent="457200">
              <a:lnSpc>
                <a:spcPct val="150000"/>
              </a:lnSpc>
              <a:defRPr/>
            </a:pPr>
            <a:r>
              <a:rPr lang="en-US" altLang="zh-CN" sz="2400" b="1" kern="1000" noProof="1">
                <a:latin typeface="+mn-lt"/>
                <a:ea typeface="+mn-lt"/>
              </a:rPr>
              <a:t> </a:t>
            </a:r>
            <a:r>
              <a:rPr lang="zh-CN" altLang="en-US" sz="2400" b="1" kern="1000" noProof="1">
                <a:latin typeface="+mn-lt"/>
                <a:ea typeface="+mn-lt"/>
              </a:rPr>
              <a:t>（</a:t>
            </a:r>
            <a:r>
              <a:rPr lang="en-US" altLang="zh-CN" sz="2400" b="1" kern="1000" noProof="1">
                <a:latin typeface="+mn-lt"/>
                <a:ea typeface="+mn-lt"/>
              </a:rPr>
              <a:t>1</a:t>
            </a:r>
            <a:r>
              <a:rPr lang="zh-CN" altLang="en-US" sz="2400" b="1" kern="1000" noProof="1">
                <a:latin typeface="+mn-lt"/>
                <a:ea typeface="+mn-lt"/>
              </a:rPr>
              <a:t>）新增了水处理工程被广泛采用的新技术、新设备、</a:t>
            </a:r>
            <a:r>
              <a:rPr lang="zh-CN" altLang="en-US" sz="2400" b="1" kern="1000" noProof="1">
                <a:ea typeface="+mn-lt"/>
              </a:rPr>
              <a:t>新工艺、新材料同时依据现行设计标准、规范补充的编制计价依据，</a:t>
            </a:r>
            <a:r>
              <a:rPr lang="zh-CN" altLang="en-US" sz="2400" b="1" kern="1000" noProof="1">
                <a:latin typeface="+mn-lt"/>
                <a:ea typeface="+mn-lt"/>
              </a:rPr>
              <a:t>包括</a:t>
            </a:r>
            <a:r>
              <a:rPr lang="zh-CN" altLang="en-US" sz="2400" b="1" kern="1000" noProof="1">
                <a:latin typeface="+mn-lt"/>
                <a:ea typeface="+mn-lt"/>
                <a:sym typeface="+mn-ea"/>
              </a:rPr>
              <a:t>格栅整体安装、格栅除污机、螺旋压榨机、刮砂机（除砂机）、吸砂机、刮吸泥机、砂（泥）水分离器、滗水器、推进器（搅拌器）、加药设备、氯吸收装置、污泥浓缩机、污泥浓缩脱水一体机、污泥输送机、污泥切割机、拍门、紫外线消毒设备、臭氧消毒设备、除臭设备、膜处理设备、雨水及中水收集处理设备等。</a:t>
            </a:r>
            <a:endParaRPr lang="zh-CN" altLang="en-US" sz="2400" b="1" kern="1000" noProof="1">
              <a:latin typeface="+mn-lt"/>
              <a:ea typeface="+mn-lt"/>
            </a:endParaRPr>
          </a:p>
        </p:txBody>
      </p:sp>
    </p:spTree>
  </p:cSld>
  <p:clrMapOvr>
    <a:masterClrMapping/>
  </p:clrMapOvr>
  <p:transition spd="med">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928688" y="928688"/>
            <a:ext cx="7793037" cy="695325"/>
          </a:xfrm>
        </p:spPr>
        <p:txBody>
          <a:bodyPr lIns="92075" tIns="46037" rIns="92075" bIns="46037" anchor="ctr"/>
          <a:lstStyle/>
          <a:p>
            <a:pPr eaLnBrk="1" hangingPunct="1">
              <a:buClr>
                <a:schemeClr val="folHlink"/>
              </a:buClr>
              <a:buFont typeface="Wingdings" pitchFamily="2" charset="2"/>
              <a:buNone/>
            </a:pPr>
            <a:r>
              <a:rPr lang="zh-CN" altLang="en-US" sz="3200" b="1" dirty="0"/>
              <a:t>三、定额变化情况</a:t>
            </a:r>
          </a:p>
        </p:txBody>
      </p:sp>
      <p:sp>
        <p:nvSpPr>
          <p:cNvPr id="20483" name="Rectangle 89"/>
          <p:cNvSpPr/>
          <p:nvPr/>
        </p:nvSpPr>
        <p:spPr>
          <a:xfrm>
            <a:off x="755576" y="1844824"/>
            <a:ext cx="7459663" cy="2863850"/>
          </a:xfrm>
          <a:prstGeom prst="rect">
            <a:avLst/>
          </a:prstGeom>
          <a:noFill/>
          <a:ln w="9525">
            <a:noFill/>
          </a:ln>
        </p:spPr>
        <p:txBody>
          <a:bodyPr anchor="ctr">
            <a:spAutoFit/>
          </a:bodyPr>
          <a:lstStyle/>
          <a:p>
            <a:pPr indent="457200" eaLnBrk="0" hangingPunct="0">
              <a:lnSpc>
                <a:spcPct val="150000"/>
              </a:lnSpc>
              <a:buFont typeface="Wingdings" panose="05000000000000000000" pitchFamily="2" charset="2"/>
              <a:buNone/>
              <a:defRPr/>
            </a:pPr>
            <a:r>
              <a:rPr lang="en-US" altLang="zh-CN" sz="2400" b="1" kern="1000" noProof="1">
                <a:latin typeface="+mn-ea"/>
                <a:ea typeface="+mn-ea"/>
              </a:rPr>
              <a:t>  3.</a:t>
            </a:r>
            <a:r>
              <a:rPr lang="zh-CN" altLang="en-US" sz="2400" b="1" kern="1000" noProof="1">
                <a:latin typeface="+mn-ea"/>
                <a:ea typeface="+mn-ea"/>
              </a:rPr>
              <a:t>第三章 措施项目 </a:t>
            </a:r>
          </a:p>
          <a:p>
            <a:pPr indent="457200" eaLnBrk="0" hangingPunct="0">
              <a:lnSpc>
                <a:spcPct val="150000"/>
              </a:lnSpc>
              <a:buFont typeface="Wingdings" panose="05000000000000000000" pitchFamily="2" charset="2"/>
              <a:buNone/>
              <a:defRPr/>
            </a:pPr>
            <a:r>
              <a:rPr lang="zh-CN" altLang="en-US" sz="2400" b="1" kern="1000" noProof="1">
                <a:latin typeface="+mn-lt"/>
                <a:ea typeface="+mn-lt"/>
              </a:rPr>
              <a:t>（</a:t>
            </a:r>
            <a:r>
              <a:rPr lang="en-US" altLang="zh-CN" sz="2400" b="1" kern="1000" noProof="1">
                <a:latin typeface="+mn-lt"/>
                <a:ea typeface="+mn-lt"/>
              </a:rPr>
              <a:t>1</a:t>
            </a:r>
            <a:r>
              <a:rPr lang="zh-CN" altLang="en-US" sz="2400" b="1" kern="1000" noProof="1">
                <a:latin typeface="+mn-lt"/>
                <a:ea typeface="+mn-lt"/>
              </a:rPr>
              <a:t>新增池壁后浇带木模、池盖后浇带木模、池盖支模高度超过3.6m，每增1m </a:t>
            </a:r>
            <a:r>
              <a:rPr lang="zh-CN" altLang="en-US" sz="2400" b="1" kern="1000" noProof="1">
                <a:latin typeface="+mn-lt"/>
                <a:ea typeface="+mn-lt"/>
                <a:sym typeface="+mn-ea"/>
              </a:rPr>
              <a:t>。</a:t>
            </a:r>
          </a:p>
          <a:p>
            <a:pPr indent="457200" eaLnBrk="0" hangingPunct="0">
              <a:lnSpc>
                <a:spcPct val="150000"/>
              </a:lnSpc>
              <a:defRPr/>
            </a:pPr>
            <a:r>
              <a:rPr lang="zh-CN" altLang="en-US" sz="2400" b="1" kern="1000" noProof="1">
                <a:latin typeface="+mn-lt"/>
                <a:ea typeface="+mn-lt"/>
              </a:rPr>
              <a:t>（</a:t>
            </a:r>
            <a:r>
              <a:rPr lang="en-US" altLang="zh-CN" sz="2400" b="1" kern="1000" noProof="1">
                <a:latin typeface="+mn-lt"/>
                <a:ea typeface="+mn-lt"/>
              </a:rPr>
              <a:t>2</a:t>
            </a:r>
            <a:r>
              <a:rPr lang="zh-CN" altLang="en-US" sz="2400" b="1" kern="1000" noProof="1">
                <a:latin typeface="+mn-lt"/>
                <a:ea typeface="+mn-lt"/>
              </a:rPr>
              <a:t>）删除现行定额设备基础模板、设备基础二次灌浆。</a:t>
            </a:r>
          </a:p>
        </p:txBody>
      </p:sp>
    </p:spTree>
  </p:cSld>
  <p:clrMapOvr>
    <a:masterClrMapping/>
  </p:clrMapOvr>
  <p:transition spd="med">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992188" y="981075"/>
            <a:ext cx="7793037" cy="695325"/>
          </a:xfrm>
        </p:spPr>
        <p:txBody>
          <a:bodyPr lIns="92075" tIns="46037" rIns="92075" bIns="46037" anchor="ctr"/>
          <a:lstStyle/>
          <a:p>
            <a:pPr eaLnBrk="1" hangingPunct="1">
              <a:buClr>
                <a:schemeClr val="folHlink"/>
              </a:buClr>
              <a:buFont typeface="Wingdings" pitchFamily="2" charset="2"/>
              <a:buNone/>
            </a:pPr>
            <a:r>
              <a:rPr lang="zh-CN" altLang="en-US" sz="2800" b="1">
                <a:solidFill>
                  <a:schemeClr val="tx1"/>
                </a:solidFill>
                <a:sym typeface="方正小标宋简体" charset="-122"/>
              </a:rPr>
              <a:t>《</a:t>
            </a:r>
            <a:r>
              <a:rPr lang="zh-CN" altLang="en-US" sz="2800" b="1">
                <a:solidFill>
                  <a:schemeClr val="tx1"/>
                </a:solidFill>
              </a:rPr>
              <a:t>湖北省市政工程消耗量定额及全费用基价表</a:t>
            </a:r>
            <a:r>
              <a:rPr lang="zh-CN" altLang="en-US" sz="2800" b="1">
                <a:solidFill>
                  <a:schemeClr val="tx1"/>
                </a:solidFill>
                <a:sym typeface="方正小标宋简体" charset="-122"/>
              </a:rPr>
              <a:t>》</a:t>
            </a:r>
            <a:endParaRPr lang="zh-CN" altLang="en-US" sz="2800" b="1">
              <a:sym typeface="方正小标宋简体" charset="-122"/>
            </a:endParaRPr>
          </a:p>
        </p:txBody>
      </p:sp>
      <p:sp>
        <p:nvSpPr>
          <p:cNvPr id="27651" name="Rectangle 4"/>
          <p:cNvSpPr>
            <a:spLocks noChangeArrowheads="1"/>
          </p:cNvSpPr>
          <p:nvPr/>
        </p:nvSpPr>
        <p:spPr bwMode="auto">
          <a:xfrm>
            <a:off x="2944813" y="2071688"/>
            <a:ext cx="5803900" cy="646112"/>
          </a:xfrm>
          <a:prstGeom prst="rect">
            <a:avLst/>
          </a:prstGeom>
          <a:noFill/>
          <a:ln w="9525">
            <a:noFill/>
            <a:miter lim="800000"/>
            <a:headEnd/>
            <a:tailEnd/>
          </a:ln>
        </p:spPr>
        <p:txBody>
          <a:bodyPr>
            <a:spAutoFit/>
          </a:bodyPr>
          <a:lstStyle/>
          <a:p>
            <a:pPr eaLnBrk="0" hangingPunct="0"/>
            <a:r>
              <a:rPr lang="zh-CN" altLang="zh-CN" sz="3600" b="1">
                <a:solidFill>
                  <a:srgbClr val="000000"/>
                </a:solidFill>
                <a:latin typeface="宋体" pitchFamily="2" charset="-122"/>
              </a:rPr>
              <a:t>第七册</a:t>
            </a:r>
            <a:r>
              <a:rPr lang="en-US" altLang="zh-CN" sz="3600" b="1">
                <a:solidFill>
                  <a:srgbClr val="000000"/>
                </a:solidFill>
                <a:latin typeface="宋体" pitchFamily="2" charset="-122"/>
              </a:rPr>
              <a:t>  </a:t>
            </a:r>
            <a:r>
              <a:rPr lang="zh-CN" altLang="en-US" sz="3600" b="1">
                <a:solidFill>
                  <a:srgbClr val="000000"/>
                </a:solidFill>
                <a:latin typeface="宋体" pitchFamily="2" charset="-122"/>
              </a:rPr>
              <a:t>生活垃圾处理</a:t>
            </a:r>
            <a:r>
              <a:rPr lang="zh-CN" altLang="zh-CN" sz="3600" b="1">
                <a:solidFill>
                  <a:srgbClr val="000000"/>
                </a:solidFill>
                <a:latin typeface="宋体" pitchFamily="2" charset="-122"/>
              </a:rPr>
              <a:t>工程</a:t>
            </a:r>
          </a:p>
        </p:txBody>
      </p:sp>
      <p:sp>
        <p:nvSpPr>
          <p:cNvPr id="27652" name="Rectangle 4"/>
          <p:cNvSpPr>
            <a:spLocks noChangeArrowheads="1"/>
          </p:cNvSpPr>
          <p:nvPr/>
        </p:nvSpPr>
        <p:spPr bwMode="auto">
          <a:xfrm>
            <a:off x="5300663" y="3149600"/>
            <a:ext cx="3167062" cy="644525"/>
          </a:xfrm>
          <a:prstGeom prst="rect">
            <a:avLst/>
          </a:prstGeom>
          <a:noFill/>
          <a:ln w="9525">
            <a:noFill/>
            <a:miter lim="800000"/>
            <a:headEnd/>
            <a:tailEnd/>
          </a:ln>
        </p:spPr>
        <p:txBody>
          <a:bodyPr>
            <a:spAutoFit/>
          </a:bodyPr>
          <a:lstStyle/>
          <a:p>
            <a:pPr eaLnBrk="0" hangingPunct="0"/>
            <a:r>
              <a:rPr lang="zh-CN" altLang="en-US" sz="3600" b="1">
                <a:solidFill>
                  <a:srgbClr val="000000"/>
                </a:solidFill>
                <a:latin typeface="宋体" pitchFamily="2" charset="-122"/>
              </a:rPr>
              <a:t>宣贯交底资料</a:t>
            </a:r>
            <a:endParaRPr lang="zh-CN" altLang="en-US">
              <a:latin typeface="宋体" pitchFamily="2" charset="-122"/>
            </a:endParaRPr>
          </a:p>
        </p:txBody>
      </p:sp>
    </p:spTree>
  </p:cSld>
  <p:clrMapOvr>
    <a:masterClrMapping/>
  </p:clrMapOvr>
  <p:transition spd="med">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928688" y="928688"/>
            <a:ext cx="7793037" cy="695325"/>
          </a:xfrm>
        </p:spPr>
        <p:txBody>
          <a:bodyPr lIns="92075" tIns="46037" rIns="92075" bIns="46037" anchor="ctr"/>
          <a:lstStyle/>
          <a:p>
            <a:pPr>
              <a:buFont typeface="Wingdings" pitchFamily="2" charset="2"/>
              <a:buNone/>
            </a:pPr>
            <a:r>
              <a:rPr lang="zh-CN" altLang="en-US" sz="3200" b="1" dirty="0"/>
              <a:t>一、定额内容</a:t>
            </a:r>
          </a:p>
        </p:txBody>
      </p:sp>
      <p:sp>
        <p:nvSpPr>
          <p:cNvPr id="29699" name="Rectangle 89"/>
          <p:cNvSpPr>
            <a:spLocks noChangeArrowheads="1"/>
          </p:cNvSpPr>
          <p:nvPr/>
        </p:nvSpPr>
        <p:spPr bwMode="auto">
          <a:xfrm>
            <a:off x="1143000" y="1879930"/>
            <a:ext cx="7072313" cy="1113766"/>
          </a:xfrm>
          <a:prstGeom prst="rect">
            <a:avLst/>
          </a:prstGeom>
          <a:noFill/>
          <a:ln w="9525">
            <a:noFill/>
            <a:miter lim="800000"/>
            <a:headEnd/>
            <a:tailEnd/>
          </a:ln>
        </p:spPr>
        <p:txBody>
          <a:bodyPr anchor="ctr">
            <a:spAutoFit/>
          </a:bodyPr>
          <a:lstStyle/>
          <a:p>
            <a:pPr indent="457200" eaLnBrk="0" hangingPunct="0">
              <a:lnSpc>
                <a:spcPct val="150000"/>
              </a:lnSpc>
            </a:pPr>
            <a:r>
              <a:rPr lang="en-US" altLang="zh-CN" sz="2400" b="1" dirty="0">
                <a:latin typeface="宋体" pitchFamily="2" charset="-122"/>
              </a:rPr>
              <a:t> </a:t>
            </a:r>
            <a:r>
              <a:rPr lang="zh-CN" altLang="en-US" sz="2400" b="1" dirty="0">
                <a:latin typeface="宋体" pitchFamily="2" charset="-122"/>
              </a:rPr>
              <a:t>本册定额包括生活垃圾卫生填埋、生活垃圾焚烧，共两章25节176个子目。</a:t>
            </a:r>
          </a:p>
        </p:txBody>
      </p:sp>
      <p:graphicFrame>
        <p:nvGraphicFramePr>
          <p:cNvPr id="7" name="表格 6"/>
          <p:cNvGraphicFramePr>
            <a:graphicFrameLocks noGrp="1"/>
          </p:cNvGraphicFramePr>
          <p:nvPr/>
        </p:nvGraphicFramePr>
        <p:xfrm>
          <a:off x="1235075" y="3114675"/>
          <a:ext cx="6588125" cy="1454152"/>
        </p:xfrm>
        <a:graphic>
          <a:graphicData uri="http://schemas.openxmlformats.org/drawingml/2006/table">
            <a:tbl>
              <a:tblPr/>
              <a:tblGrid>
                <a:gridCol w="682625">
                  <a:extLst>
                    <a:ext uri="{9D8B030D-6E8A-4147-A177-3AD203B41FA5}">
                      <a16:colId xmlns:a16="http://schemas.microsoft.com/office/drawing/2014/main" xmlns="" val="20000"/>
                    </a:ext>
                  </a:extLst>
                </a:gridCol>
                <a:gridCol w="4138613">
                  <a:extLst>
                    <a:ext uri="{9D8B030D-6E8A-4147-A177-3AD203B41FA5}">
                      <a16:colId xmlns:a16="http://schemas.microsoft.com/office/drawing/2014/main" xmlns="" val="20001"/>
                    </a:ext>
                  </a:extLst>
                </a:gridCol>
                <a:gridCol w="1766887">
                  <a:extLst>
                    <a:ext uri="{9D8B030D-6E8A-4147-A177-3AD203B41FA5}">
                      <a16:colId xmlns:a16="http://schemas.microsoft.com/office/drawing/2014/main" xmlns="" val="20002"/>
                    </a:ext>
                  </a:extLst>
                </a:gridCol>
              </a:tblGrid>
              <a:tr h="363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dirty="0">
                          <a:ln>
                            <a:noFill/>
                          </a:ln>
                          <a:solidFill>
                            <a:schemeClr val="tx1"/>
                          </a:solidFill>
                          <a:effectLst/>
                          <a:latin typeface="宋体" pitchFamily="2" charset="-122"/>
                          <a:ea typeface="仿宋_GB2312" pitchFamily="49" charset="-122"/>
                          <a:sym typeface="方正小标宋简体" charset="-122"/>
                        </a:rPr>
                        <a:t>章</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dirty="0">
                          <a:ln>
                            <a:noFill/>
                          </a:ln>
                          <a:solidFill>
                            <a:schemeClr val="tx1"/>
                          </a:solidFill>
                          <a:effectLst/>
                          <a:latin typeface="宋体" pitchFamily="2" charset="-122"/>
                          <a:ea typeface="仿宋_GB2312" pitchFamily="49" charset="-122"/>
                          <a:sym typeface="方正小标宋简体" charset="-122"/>
                        </a:rPr>
                        <a:t>名称</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17</a:t>
                      </a: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定额</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0"/>
                  </a:ext>
                </a:extLst>
              </a:tr>
              <a:tr h="363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一</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mn-ea"/>
                        </a:rPr>
                        <a:t>生活垃圾卫生填埋</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221</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BDCF0"/>
                    </a:solidFill>
                  </a:tcPr>
                </a:tc>
                <a:extLst>
                  <a:ext uri="{0D108BD9-81ED-4DB2-BD59-A6C34878D82A}">
                    <a16:rowId xmlns:a16="http://schemas.microsoft.com/office/drawing/2014/main" xmlns="" val="10001"/>
                  </a:ext>
                </a:extLst>
              </a:tr>
              <a:tr h="3635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二</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mn-ea"/>
                        </a:rPr>
                        <a:t>生活垃圾焚烧</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482</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363538">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i="0" u="none" strike="noStrike" cap="none" normalizeH="0" baseline="0">
                          <a:ln>
                            <a:noFill/>
                          </a:ln>
                          <a:solidFill>
                            <a:schemeClr val="tx1"/>
                          </a:solidFill>
                          <a:effectLst/>
                          <a:latin typeface="宋体" pitchFamily="2" charset="-122"/>
                          <a:ea typeface="仿宋_GB2312" pitchFamily="49" charset="-122"/>
                          <a:sym typeface="方正小标宋简体" charset="-122"/>
                        </a:rPr>
                        <a:t>　</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sz="1800" b="1" i="0" u="none" strike="noStrike" cap="none" normalizeH="0" baseline="0" dirty="0">
                          <a:ln>
                            <a:noFill/>
                          </a:ln>
                          <a:solidFill>
                            <a:schemeClr val="tx1"/>
                          </a:solidFill>
                          <a:effectLst/>
                          <a:latin typeface="宋体" pitchFamily="2" charset="-122"/>
                          <a:ea typeface="仿宋_GB2312" pitchFamily="49" charset="-122"/>
                          <a:sym typeface="方正小标宋简体" charset="-122"/>
                        </a:rPr>
                        <a:t>合计</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5000"/>
                        </a:lnSpc>
                        <a:spcBef>
                          <a:spcPct val="0"/>
                        </a:spcBef>
                        <a:spcAft>
                          <a:spcPct val="0"/>
                        </a:spcAft>
                        <a:buClrTx/>
                        <a:buSzTx/>
                        <a:buFontTx/>
                        <a:buNone/>
                        <a:tabLst/>
                      </a:pPr>
                      <a:r>
                        <a:rPr kumimoji="0" lang="zh-CN" altLang="zh-CN" sz="1800" b="1" i="0" u="none" strike="noStrike" cap="none" normalizeH="0" baseline="0" dirty="0">
                          <a:ln>
                            <a:noFill/>
                          </a:ln>
                          <a:solidFill>
                            <a:schemeClr val="tx1"/>
                          </a:solidFill>
                          <a:effectLst/>
                          <a:latin typeface="宋体" pitchFamily="2" charset="-122"/>
                          <a:ea typeface="仿宋_GB2312" pitchFamily="49" charset="-122"/>
                          <a:sym typeface="方正小标宋简体" charset="-122"/>
                        </a:rPr>
                        <a:t>176</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Tree>
  </p:cSld>
  <p:clrMapOvr>
    <a:masterClrMapping/>
  </p:clrMapOvr>
  <p:transition spd="med">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928688" y="928688"/>
            <a:ext cx="7793037" cy="695325"/>
          </a:xfrm>
        </p:spPr>
        <p:txBody>
          <a:bodyPr lIns="92075" tIns="46037" rIns="92075" bIns="46037" anchor="ctr"/>
          <a:lstStyle/>
          <a:p>
            <a:pPr>
              <a:buFont typeface="Wingdings" pitchFamily="2" charset="2"/>
              <a:buNone/>
            </a:pPr>
            <a:r>
              <a:rPr lang="zh-CN" altLang="en-US" sz="3200" b="1" dirty="0">
                <a:sym typeface="方正小标宋简体" charset="-122"/>
              </a:rPr>
              <a:t>二、适用范围、与各册的界限划分</a:t>
            </a:r>
          </a:p>
        </p:txBody>
      </p:sp>
      <p:sp>
        <p:nvSpPr>
          <p:cNvPr id="18435" name="Rectangle 1"/>
          <p:cNvSpPr/>
          <p:nvPr/>
        </p:nvSpPr>
        <p:spPr>
          <a:xfrm>
            <a:off x="928688" y="1928813"/>
            <a:ext cx="7316787" cy="4524375"/>
          </a:xfrm>
          <a:prstGeom prst="rect">
            <a:avLst/>
          </a:prstGeom>
          <a:noFill/>
          <a:ln w="9525">
            <a:noFill/>
          </a:ln>
        </p:spPr>
        <p:txBody>
          <a:bodyPr anchor="ctr">
            <a:spAutoFit/>
          </a:bodyPr>
          <a:lstStyle/>
          <a:p>
            <a:pPr indent="457200" eaLnBrk="0" hangingPunct="0">
              <a:lnSpc>
                <a:spcPct val="150000"/>
              </a:lnSpc>
              <a:buFont typeface="Wingdings" panose="05000000000000000000" pitchFamily="2" charset="2"/>
              <a:buNone/>
              <a:defRPr/>
            </a:pPr>
            <a:r>
              <a:rPr lang="zh-CN" altLang="en-US" sz="2400" b="1" dirty="0">
                <a:latin typeface="+mn-lt"/>
                <a:ea typeface="+mn-lt"/>
              </a:rPr>
              <a:t>（一）适用范围</a:t>
            </a:r>
          </a:p>
          <a:p>
            <a:pPr indent="457200" eaLnBrk="0" hangingPunct="0">
              <a:lnSpc>
                <a:spcPct val="150000"/>
              </a:lnSpc>
              <a:defRPr/>
            </a:pPr>
            <a:r>
              <a:rPr lang="zh-CN" altLang="en-US" sz="2400" b="1" dirty="0">
                <a:latin typeface="+mn-lt"/>
                <a:ea typeface="+mn-lt"/>
              </a:rPr>
              <a:t> 第一章“生活垃圾卫生填埋”定额适用于城镇范围内的新建、扩建、改建的垃圾卫生填埋场工程。</a:t>
            </a:r>
          </a:p>
          <a:p>
            <a:pPr indent="457200" eaLnBrk="0" hangingPunct="0">
              <a:lnSpc>
                <a:spcPct val="150000"/>
              </a:lnSpc>
              <a:defRPr/>
            </a:pPr>
            <a:r>
              <a:rPr lang="zh-CN" altLang="en-US" sz="2400" b="1" dirty="0">
                <a:latin typeface="+mn-lt"/>
                <a:ea typeface="+mn-lt"/>
              </a:rPr>
              <a:t> 第二章“生活垃圾焚烧”定额适用于生活垃圾焚烧炉处理能力为150～800t/d级的焚烧炉、烟气净化处理及附属和辅助设备等新建、扩建项目的设备安装工程，仅限于炉排型焚烧炉，不涉及流化床、回转窑、热解炉等。</a:t>
            </a:r>
            <a:endParaRPr lang="zh-CN" altLang="zh-CN" b="1" noProof="1">
              <a:latin typeface="+mn-lt"/>
              <a:ea typeface="+mn-lt"/>
            </a:endParaRPr>
          </a:p>
        </p:txBody>
      </p:sp>
    </p:spTree>
  </p:cSld>
  <p:clrMapOvr>
    <a:masterClrMapping/>
  </p:clrMapOvr>
  <p:transition spd="med">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928688" y="928688"/>
            <a:ext cx="7793037" cy="695325"/>
          </a:xfrm>
        </p:spPr>
        <p:txBody>
          <a:bodyPr lIns="92075" tIns="46037" rIns="92075" bIns="46037" anchor="ctr"/>
          <a:lstStyle/>
          <a:p>
            <a:pPr>
              <a:buClr>
                <a:schemeClr val="folHlink"/>
              </a:buClr>
              <a:buFont typeface="Wingdings" pitchFamily="2" charset="2"/>
              <a:buNone/>
            </a:pPr>
            <a:r>
              <a:rPr lang="zh-CN" altLang="en-US" sz="3200" b="1" dirty="0">
                <a:sym typeface="方正小标宋简体" charset="-122"/>
              </a:rPr>
              <a:t>二、适用范围、与各册的界限划分</a:t>
            </a:r>
          </a:p>
        </p:txBody>
      </p:sp>
      <p:sp>
        <p:nvSpPr>
          <p:cNvPr id="18435" name="Rectangle 1"/>
          <p:cNvSpPr/>
          <p:nvPr/>
        </p:nvSpPr>
        <p:spPr>
          <a:xfrm>
            <a:off x="809625" y="1744663"/>
            <a:ext cx="7026275" cy="4892675"/>
          </a:xfrm>
          <a:prstGeom prst="rect">
            <a:avLst/>
          </a:prstGeom>
          <a:noFill/>
          <a:ln w="9525">
            <a:noFill/>
          </a:ln>
        </p:spPr>
        <p:txBody>
          <a:bodyPr anchor="ctr">
            <a:spAutoFit/>
          </a:bodyPr>
          <a:lstStyle/>
          <a:p>
            <a:pPr indent="457200" eaLnBrk="0" hangingPunct="0">
              <a:lnSpc>
                <a:spcPct val="150000"/>
              </a:lnSpc>
              <a:buFont typeface="Wingdings" panose="05000000000000000000" pitchFamily="2" charset="2"/>
              <a:buNone/>
              <a:defRPr/>
            </a:pPr>
            <a:r>
              <a:rPr lang="zh-CN" altLang="en-US" sz="2400" b="1" dirty="0">
                <a:latin typeface="+mn-lt"/>
                <a:ea typeface="+mn-lt"/>
              </a:rPr>
              <a:t>（二）与各专业、册的界限划分</a:t>
            </a:r>
          </a:p>
          <a:p>
            <a:pPr indent="457200" eaLnBrk="0" hangingPunct="0">
              <a:lnSpc>
                <a:spcPct val="150000"/>
              </a:lnSpc>
              <a:buFont typeface="Wingdings" panose="05000000000000000000" pitchFamily="2" charset="2"/>
              <a:buNone/>
              <a:defRPr/>
            </a:pPr>
            <a:r>
              <a:rPr lang="zh-CN" altLang="en-US" sz="2400" b="1" dirty="0">
                <a:latin typeface="+mn-lt"/>
                <a:ea typeface="+mn-lt"/>
              </a:rPr>
              <a:t> 本册定额以垃圾处理场（厂）区域为界限，场（厂）内与填埋、焚烧工艺相关的垃圾处理设施工程执行本册定额，与垃圾处理工程相关的附属配套设施执行《湖北省房屋建筑与装饰工程消耗量定额及全费用基价表》、《湖北省通用安装工程消耗量定额及全费用基价表》和《湖北省市政工程消耗量定额及全费用基价表》的相应项目。</a:t>
            </a:r>
            <a:endParaRPr lang="zh-CN" altLang="zh-CN" sz="2400" b="1" noProof="1">
              <a:latin typeface="+mn-lt"/>
              <a:ea typeface="+mn-lt"/>
            </a:endParaRPr>
          </a:p>
          <a:p>
            <a:pPr indent="266700" eaLnBrk="0" hangingPunct="0">
              <a:buFont typeface="Wingdings" panose="05000000000000000000" pitchFamily="2" charset="2"/>
              <a:buChar char="u"/>
              <a:defRPr/>
            </a:pPr>
            <a:endParaRPr lang="zh-CN" altLang="zh-CN" sz="2400" b="1" noProof="1">
              <a:latin typeface="+mn-lt"/>
              <a:ea typeface="+mn-lt"/>
            </a:endParaRPr>
          </a:p>
        </p:txBody>
      </p:sp>
    </p:spTree>
  </p:cSld>
  <p:clrMapOvr>
    <a:masterClrMapping/>
  </p:clrMapOvr>
  <p:transition spd="med">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xfrm>
            <a:off x="1350963" y="981075"/>
            <a:ext cx="7793037" cy="695325"/>
          </a:xfrm>
        </p:spPr>
        <p:txBody>
          <a:bodyPr vert="horz" wrap="square" lIns="92075" tIns="46037" rIns="92075" bIns="46037" anchor="ctr"/>
          <a:lstStyle/>
          <a:p>
            <a:pPr marL="571500" indent="-571500" eaLnBrk="1" hangingPunct="1">
              <a:buClr>
                <a:schemeClr val="folHlink"/>
              </a:buClr>
              <a:buFont typeface="Wingdings" panose="05000000000000000000" pitchFamily="2" charset="2"/>
              <a:buChar char="n"/>
            </a:pPr>
            <a:r>
              <a:rPr lang="en-US" altLang="zh-CN" sz="2400" b="1" dirty="0">
                <a:ea typeface="宋体" pitchFamily="2" charset="-122"/>
                <a:sym typeface="方正小标宋简体" charset="-122"/>
              </a:rPr>
              <a:t>《</a:t>
            </a:r>
            <a:r>
              <a:rPr lang="zh-CN" altLang="zh-CN" sz="2400" b="1" dirty="0"/>
              <a:t>湖北省市政工程消耗量定额及全费用基价表</a:t>
            </a:r>
            <a:r>
              <a:rPr lang="en-US" altLang="zh-CN" sz="2400" b="1" dirty="0">
                <a:latin typeface="宋体" pitchFamily="2" charset="-122"/>
                <a:ea typeface="宋体" pitchFamily="2" charset="-122"/>
                <a:sym typeface="方正小标宋简体" charset="-122"/>
              </a:rPr>
              <a:t>》</a:t>
            </a:r>
            <a:endParaRPr lang="zh-CN" altLang="en-US" sz="2400" b="1" dirty="0">
              <a:latin typeface="宋体" pitchFamily="2" charset="-122"/>
              <a:ea typeface="宋体" pitchFamily="2" charset="-122"/>
              <a:sym typeface="方正小标宋简体" charset="-122"/>
            </a:endParaRPr>
          </a:p>
        </p:txBody>
      </p:sp>
      <p:sp>
        <p:nvSpPr>
          <p:cNvPr id="14339" name="Rectangle 4"/>
          <p:cNvSpPr/>
          <p:nvPr/>
        </p:nvSpPr>
        <p:spPr>
          <a:xfrm>
            <a:off x="4071938" y="2071688"/>
            <a:ext cx="4676775" cy="645160"/>
          </a:xfrm>
          <a:prstGeom prst="rect">
            <a:avLst/>
          </a:prstGeom>
          <a:noFill/>
          <a:ln w="9525">
            <a:noFill/>
          </a:ln>
        </p:spPr>
        <p:txBody>
          <a:bodyPr>
            <a:spAutoFit/>
          </a:bodyPr>
          <a:lstStyle/>
          <a:p>
            <a:r>
              <a:rPr lang="en-US" altLang="zh-CN" sz="3600" b="1" dirty="0">
                <a:solidFill>
                  <a:srgbClr val="000000"/>
                </a:solidFill>
                <a:latin typeface="方正小标宋简体" charset="-122"/>
                <a:ea typeface="方正小标宋简体" charset="-122"/>
              </a:rPr>
              <a:t>     </a:t>
            </a:r>
            <a:r>
              <a:rPr lang="zh-CN" altLang="zh-CN" sz="3600" b="1" dirty="0">
                <a:solidFill>
                  <a:srgbClr val="000000"/>
                </a:solidFill>
                <a:latin typeface="方正小标宋简体" charset="-122"/>
                <a:ea typeface="方正小标宋简体" charset="-122"/>
              </a:rPr>
              <a:t>第八册</a:t>
            </a:r>
            <a:r>
              <a:rPr lang="en-US" altLang="zh-CN" sz="3600" b="1" dirty="0">
                <a:solidFill>
                  <a:srgbClr val="000000"/>
                </a:solidFill>
                <a:latin typeface="方正小标宋简体" charset="-122"/>
                <a:ea typeface="方正小标宋简体" charset="-122"/>
              </a:rPr>
              <a:t>  </a:t>
            </a:r>
            <a:r>
              <a:rPr lang="zh-CN" altLang="en-US" sz="3600" b="1" dirty="0">
                <a:solidFill>
                  <a:srgbClr val="000000"/>
                </a:solidFill>
                <a:latin typeface="方正小标宋简体" charset="-122"/>
                <a:ea typeface="方正小标宋简体" charset="-122"/>
              </a:rPr>
              <a:t>路灯</a:t>
            </a:r>
            <a:r>
              <a:rPr lang="zh-CN" altLang="zh-CN" sz="3600" b="1" dirty="0">
                <a:solidFill>
                  <a:srgbClr val="000000"/>
                </a:solidFill>
                <a:latin typeface="方正小标宋简体" charset="-122"/>
                <a:ea typeface="方正小标宋简体" charset="-122"/>
              </a:rPr>
              <a:t>工程</a:t>
            </a:r>
          </a:p>
        </p:txBody>
      </p:sp>
      <p:sp>
        <p:nvSpPr>
          <p:cNvPr id="14340" name="Rectangle 4"/>
          <p:cNvSpPr/>
          <p:nvPr/>
        </p:nvSpPr>
        <p:spPr>
          <a:xfrm>
            <a:off x="5300663" y="3149600"/>
            <a:ext cx="3167062" cy="641350"/>
          </a:xfrm>
          <a:prstGeom prst="rect">
            <a:avLst/>
          </a:prstGeom>
          <a:noFill/>
          <a:ln w="9525">
            <a:noFill/>
          </a:ln>
        </p:spPr>
        <p:txBody>
          <a:bodyPr>
            <a:spAutoFit/>
          </a:bodyPr>
          <a:lstStyle/>
          <a:p>
            <a:r>
              <a:rPr lang="zh-CN" altLang="en-US" sz="3600" b="1" dirty="0">
                <a:solidFill>
                  <a:srgbClr val="000000"/>
                </a:solidFill>
                <a:latin typeface="方正小标宋简体" charset="-122"/>
                <a:ea typeface="方正小标宋简体" charset="-122"/>
              </a:rPr>
              <a:t>宣贯交底资料</a:t>
            </a:r>
            <a:endParaRPr lang="zh-CN" altLang="en-US" dirty="0">
              <a:latin typeface="方正小标宋简体" charset="-122"/>
              <a:ea typeface="方正小标宋简体" charset="-122"/>
            </a:endParaRPr>
          </a:p>
        </p:txBody>
      </p:sp>
    </p:spTree>
  </p:cSld>
  <p:clrMapOvr>
    <a:masterClrMapping/>
  </p:clrMapOvr>
  <p:transition spd="med">
    <p:fade/>
  </p:transition>
</p:sld>
</file>

<file path=ppt/theme/theme1.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taff training presentation">
  <a:themeElements>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fontScheme name="Staff training presentation">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2000" b="0" i="0" u="none" strike="noStrike" cap="none" normalizeH="0" baseline="0" smtClean="0">
            <a:ln>
              <a:noFill/>
            </a:ln>
            <a:solidFill>
              <a:schemeClr val="tx1"/>
            </a:solidFill>
            <a:effectLst/>
            <a:latin typeface="方正小标宋简体" charset="-122"/>
            <a:ea typeface="宋体" panose="02010600030101010101" pitchFamily="2" charset="-122"/>
            <a:sym typeface="方正小标宋简体"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2000" b="0" i="0" u="none" strike="noStrike" cap="none" normalizeH="0" baseline="0" smtClean="0">
            <a:ln>
              <a:noFill/>
            </a:ln>
            <a:solidFill>
              <a:schemeClr val="tx1"/>
            </a:solidFill>
            <a:effectLst/>
            <a:latin typeface="方正小标宋简体" charset="-122"/>
            <a:ea typeface="宋体" panose="02010600030101010101" pitchFamily="2" charset="-122"/>
            <a:sym typeface="方正小标宋简体" charset="-122"/>
          </a:defRPr>
        </a:defPPr>
      </a:lst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0.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1.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2.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3.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4.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5.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6.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7.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8.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19.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0.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1.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2.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3.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4.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5.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6.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7.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8.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29.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0.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1.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2.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3.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4.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5.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6.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7.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8.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39.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0.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1.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2.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3.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4.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5.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6.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7.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8.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49.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5.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6.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7.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8.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ppt/theme/themeOverride9.xml><?xml version="1.0" encoding="utf-8"?>
<a:themeOverride xmlns:a="http://schemas.openxmlformats.org/drawingml/2006/main">
  <a:clrScheme name="">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themeOverride>
</file>

<file path=docProps/app.xml><?xml version="1.0" encoding="utf-8"?>
<Properties xmlns="http://schemas.openxmlformats.org/officeDocument/2006/extended-properties" xmlns:vt="http://schemas.openxmlformats.org/officeDocument/2006/docPropsVTypes">
  <TotalTime>5389</TotalTime>
  <Words>15953</Words>
  <Application>Microsoft Office PowerPoint</Application>
  <PresentationFormat>全屏显示(4:3)</PresentationFormat>
  <Paragraphs>1793</Paragraphs>
  <Slides>136</Slides>
  <Notes>104</Notes>
  <HiddenSlides>0</HiddenSlides>
  <MMClips>0</MMClips>
  <ScaleCrop>false</ScaleCrop>
  <HeadingPairs>
    <vt:vector size="4" baseType="variant">
      <vt:variant>
        <vt:lpstr>主题</vt:lpstr>
      </vt:variant>
      <vt:variant>
        <vt:i4>4</vt:i4>
      </vt:variant>
      <vt:variant>
        <vt:lpstr>幻灯片标题</vt:lpstr>
      </vt:variant>
      <vt:variant>
        <vt:i4>136</vt:i4>
      </vt:variant>
    </vt:vector>
  </HeadingPairs>
  <TitlesOfParts>
    <vt:vector size="140" baseType="lpstr">
      <vt:lpstr>1_Office 主题​​</vt:lpstr>
      <vt:lpstr>2_Office 主题​​</vt:lpstr>
      <vt:lpstr>Office 主题</vt:lpstr>
      <vt:lpstr>Staff training presentation</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《湖北省市政工程消耗量定额及全费用基价表》</vt:lpstr>
      <vt:lpstr>一、概况</vt:lpstr>
      <vt:lpstr>二、定额内容</vt:lpstr>
      <vt:lpstr>三、适用范围</vt:lpstr>
      <vt:lpstr>四、定额变化情况</vt:lpstr>
      <vt:lpstr>四、定额变化情况</vt:lpstr>
      <vt:lpstr>四、定额变化情况</vt:lpstr>
      <vt:lpstr>四、定额变化情况</vt:lpstr>
      <vt:lpstr>四、定额变化情况</vt:lpstr>
      <vt:lpstr>四、定额变化情况</vt:lpstr>
      <vt:lpstr>四、定额变化情况</vt:lpstr>
      <vt:lpstr>《湖北省市政工程消耗量定额及全费用基价表》</vt:lpstr>
      <vt:lpstr>二、定额内容</vt:lpstr>
      <vt:lpstr>三、适用范围</vt:lpstr>
      <vt:lpstr>四、定额变化情况</vt:lpstr>
      <vt:lpstr>四、定额变化情况</vt:lpstr>
      <vt:lpstr>四、定额变化情况</vt:lpstr>
      <vt:lpstr>四、定额变化情况</vt:lpstr>
      <vt:lpstr>四、定额变化情况</vt:lpstr>
      <vt:lpstr>四、定额变化情况</vt:lpstr>
      <vt:lpstr>四、定额变化情况</vt:lpstr>
      <vt:lpstr>四、定额变化情况</vt:lpstr>
      <vt:lpstr>四、定额变化情况</vt:lpstr>
      <vt:lpstr>《湖北省市政工程消耗量定额及全费用基价表》</vt:lpstr>
      <vt:lpstr>一、概况</vt:lpstr>
      <vt:lpstr>二、定额内容</vt:lpstr>
      <vt:lpstr>三、适用范围</vt:lpstr>
      <vt:lpstr>四、定额变化情况</vt:lpstr>
      <vt:lpstr>四、定额变化情况</vt:lpstr>
      <vt:lpstr>四、定额变化情况</vt:lpstr>
      <vt:lpstr>四、定额变化情况</vt:lpstr>
      <vt:lpstr>四、定额变化情况</vt:lpstr>
      <vt:lpstr>四、定额变化情况</vt:lpstr>
      <vt:lpstr>四、定额变化情况</vt:lpstr>
      <vt:lpstr>四、定额变化情况</vt:lpstr>
      <vt:lpstr>四、定额变化情况</vt:lpstr>
      <vt:lpstr>四、定额变化情况</vt:lpstr>
      <vt:lpstr>幻灯片 69</vt:lpstr>
      <vt:lpstr>一、概况</vt:lpstr>
      <vt:lpstr>二、定额内容</vt:lpstr>
      <vt:lpstr>三、适用范围、与各册的界限划分</vt:lpstr>
      <vt:lpstr>四、定额变化情况</vt:lpstr>
      <vt:lpstr>四、定额变化情况</vt:lpstr>
      <vt:lpstr>四、定额变化情况</vt:lpstr>
      <vt:lpstr>四、定额变化情况</vt:lpstr>
      <vt:lpstr>四、定额变化情况</vt:lpstr>
      <vt:lpstr>四、定额变化情况</vt:lpstr>
      <vt:lpstr>四、定额变化情况</vt:lpstr>
      <vt:lpstr>四、定额变化情况</vt:lpstr>
      <vt:lpstr>四、定额变化情况</vt:lpstr>
      <vt:lpstr>四、定额变化情况</vt:lpstr>
      <vt:lpstr>四、定额变化情况</vt:lpstr>
      <vt:lpstr>《湖北省市政工程消耗量定额及全费用基价表》</vt:lpstr>
      <vt:lpstr>一、定额内容</vt:lpstr>
      <vt:lpstr>二、适用范围、与各册的界限划分</vt:lpstr>
      <vt:lpstr>二、适用范围、与各册的界限划分</vt:lpstr>
      <vt:lpstr>二、适用范围、与各册的界限划分</vt:lpstr>
      <vt:lpstr>二、适用范围、与各册的界限划分</vt:lpstr>
      <vt:lpstr>三、定额变化情况</vt:lpstr>
      <vt:lpstr>三、定额变化情况</vt:lpstr>
      <vt:lpstr>三、定额变化情况</vt:lpstr>
      <vt:lpstr>三、定额变化情况</vt:lpstr>
      <vt:lpstr>三、定额变化情况</vt:lpstr>
      <vt:lpstr>《湖北省市政工程消耗量定额及全费用基价表》</vt:lpstr>
      <vt:lpstr>一、定额内容</vt:lpstr>
      <vt:lpstr>二、适用范围、与各册的界限划分</vt:lpstr>
      <vt:lpstr>二、适用范围、与各册的界限划分</vt:lpstr>
      <vt:lpstr>《湖北省市政工程消耗量定额及全费用基价表》</vt:lpstr>
      <vt:lpstr>一、概况</vt:lpstr>
      <vt:lpstr>二、定额内容</vt:lpstr>
      <vt:lpstr>三、适用范围、与各册的界限划分</vt:lpstr>
      <vt:lpstr>三、适用范围、与各册的界限划分</vt:lpstr>
      <vt:lpstr>第九册 钢筋工程</vt:lpstr>
      <vt:lpstr>一、定额内容</vt:lpstr>
      <vt:lpstr>二、适用范围</vt:lpstr>
      <vt:lpstr>三、定额变化情况</vt:lpstr>
      <vt:lpstr>三、定额变化情况</vt:lpstr>
      <vt:lpstr>幻灯片 109</vt:lpstr>
      <vt:lpstr>幻灯片 110</vt:lpstr>
      <vt:lpstr>三、定额变化情况</vt:lpstr>
      <vt:lpstr>三、定额变化情况</vt:lpstr>
      <vt:lpstr>第十册 拆除工程</vt:lpstr>
      <vt:lpstr>一、概况</vt:lpstr>
      <vt:lpstr>二、定额内容</vt:lpstr>
      <vt:lpstr>三、适用范围</vt:lpstr>
      <vt:lpstr>四、定额变化情况</vt:lpstr>
      <vt:lpstr>四、定额变化情况</vt:lpstr>
      <vt:lpstr>四、定额变化情况</vt:lpstr>
      <vt:lpstr>幻灯片 120</vt:lpstr>
      <vt:lpstr>幻灯片 121</vt:lpstr>
      <vt:lpstr>第十一册 措施项目</vt:lpstr>
      <vt:lpstr>一、概况</vt:lpstr>
      <vt:lpstr>二、定额内容</vt:lpstr>
      <vt:lpstr>三、适用范围</vt:lpstr>
      <vt:lpstr>四、定额变化情况</vt:lpstr>
      <vt:lpstr>四、定额变化情况</vt:lpstr>
      <vt:lpstr>四、定额变化情况</vt:lpstr>
      <vt:lpstr>幻灯片 129</vt:lpstr>
      <vt:lpstr>幻灯片 130</vt:lpstr>
      <vt:lpstr>幻灯片 131</vt:lpstr>
      <vt:lpstr>幻灯片 132</vt:lpstr>
      <vt:lpstr>幻灯片 133</vt:lpstr>
      <vt:lpstr>幻灯片 134</vt:lpstr>
      <vt:lpstr>四、定额变化情况</vt:lpstr>
      <vt:lpstr>谢谢!</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橙黄工作应用模板</dc:title>
  <dc:creator>王琳</dc:creator>
  <cp:lastModifiedBy>Administrator</cp:lastModifiedBy>
  <cp:revision>488</cp:revision>
  <dcterms:created xsi:type="dcterms:W3CDTF">2012-07-04T15:11:00Z</dcterms:created>
  <dcterms:modified xsi:type="dcterms:W3CDTF">2018-05-11T09:03:35Z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