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Lst>
  <p:notesMasterIdLst>
    <p:notesMasterId r:id="rId77"/>
  </p:notesMasterIdLst>
  <p:sldIdLst>
    <p:sldId id="331" r:id="rId5"/>
    <p:sldId id="678" r:id="rId6"/>
    <p:sldId id="679" r:id="rId7"/>
    <p:sldId id="431" r:id="rId8"/>
    <p:sldId id="432" r:id="rId9"/>
    <p:sldId id="434" r:id="rId10"/>
    <p:sldId id="594" r:id="rId11"/>
    <p:sldId id="582" r:id="rId12"/>
    <p:sldId id="598" r:id="rId13"/>
    <p:sldId id="742" r:id="rId14"/>
    <p:sldId id="743" r:id="rId15"/>
    <p:sldId id="744" r:id="rId16"/>
    <p:sldId id="745" r:id="rId17"/>
    <p:sldId id="746" r:id="rId18"/>
    <p:sldId id="747" r:id="rId19"/>
    <p:sldId id="748" r:id="rId20"/>
    <p:sldId id="749" r:id="rId21"/>
    <p:sldId id="750" r:id="rId22"/>
    <p:sldId id="751" r:id="rId23"/>
    <p:sldId id="752" r:id="rId24"/>
    <p:sldId id="753" r:id="rId25"/>
    <p:sldId id="444" r:id="rId26"/>
    <p:sldId id="448" r:id="rId27"/>
    <p:sldId id="497" r:id="rId28"/>
    <p:sldId id="754" r:id="rId29"/>
    <p:sldId id="755" r:id="rId30"/>
    <p:sldId id="756" r:id="rId31"/>
    <p:sldId id="757" r:id="rId32"/>
    <p:sldId id="454" r:id="rId33"/>
    <p:sldId id="456" r:id="rId34"/>
    <p:sldId id="457" r:id="rId35"/>
    <p:sldId id="758" r:id="rId36"/>
    <p:sldId id="759" r:id="rId37"/>
    <p:sldId id="760" r:id="rId38"/>
    <p:sldId id="761" r:id="rId39"/>
    <p:sldId id="763" r:id="rId40"/>
    <p:sldId id="764" r:id="rId41"/>
    <p:sldId id="765" r:id="rId42"/>
    <p:sldId id="766" r:id="rId43"/>
    <p:sldId id="468" r:id="rId44"/>
    <p:sldId id="503" r:id="rId45"/>
    <p:sldId id="469" r:id="rId46"/>
    <p:sldId id="585" r:id="rId47"/>
    <p:sldId id="471" r:id="rId48"/>
    <p:sldId id="473" r:id="rId49"/>
    <p:sldId id="767" r:id="rId50"/>
    <p:sldId id="768" r:id="rId51"/>
    <p:sldId id="477" r:id="rId52"/>
    <p:sldId id="507" r:id="rId53"/>
    <p:sldId id="769" r:id="rId54"/>
    <p:sldId id="481" r:id="rId55"/>
    <p:sldId id="483" r:id="rId56"/>
    <p:sldId id="814" r:id="rId57"/>
    <p:sldId id="706" r:id="rId58"/>
    <p:sldId id="711" r:id="rId59"/>
    <p:sldId id="714" r:id="rId60"/>
    <p:sldId id="715" r:id="rId61"/>
    <p:sldId id="716" r:id="rId62"/>
    <p:sldId id="718" r:id="rId63"/>
    <p:sldId id="719" r:id="rId64"/>
    <p:sldId id="720" r:id="rId65"/>
    <p:sldId id="721" r:id="rId66"/>
    <p:sldId id="722" r:id="rId67"/>
    <p:sldId id="725" r:id="rId68"/>
    <p:sldId id="726" r:id="rId69"/>
    <p:sldId id="728" r:id="rId70"/>
    <p:sldId id="729" r:id="rId71"/>
    <p:sldId id="731" r:id="rId72"/>
    <p:sldId id="732" r:id="rId73"/>
    <p:sldId id="817" r:id="rId74"/>
    <p:sldId id="818" r:id="rId75"/>
    <p:sldId id="741" r:id="rId7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9pPr>
  </p:defaultTextStyle>
  <p:extLst>
    <p:ext uri="{EFAFB233-063F-42B5-8137-9DF3F51BA10A}">
      <p15:sldGuideLst xmlns:p15="http://schemas.microsoft.com/office/powerpoint/2012/main">
        <p15:guide id="1" orient="horz" pos="210">
          <p15:clr>
            <a:srgbClr val="A4A3A4"/>
          </p15:clr>
        </p15:guide>
        <p15:guide id="2" orient="horz" pos="4179">
          <p15:clr>
            <a:srgbClr val="A4A3A4"/>
          </p15:clr>
        </p15:guide>
        <p15:guide id="3" orient="horz" pos="158">
          <p15:clr>
            <a:srgbClr val="A4A3A4"/>
          </p15:clr>
        </p15:guide>
        <p15:guide id="4" orient="horz" pos="3844">
          <p15:clr>
            <a:srgbClr val="A4A3A4"/>
          </p15:clr>
        </p15:guide>
        <p15:guide id="5" pos="5465">
          <p15:clr>
            <a:srgbClr val="A4A3A4"/>
          </p15:clr>
        </p15:guide>
        <p15:guide id="6" pos="2880">
          <p15:clr>
            <a:srgbClr val="A4A3A4"/>
          </p15:clr>
        </p15:guide>
        <p15:guide id="7" pos="2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1C"/>
    <a:srgbClr val="000099"/>
    <a:srgbClr val="080800"/>
    <a:srgbClr val="C02500"/>
    <a:srgbClr val="5447B3"/>
    <a:srgbClr val="4C40A2"/>
    <a:srgbClr val="443A92"/>
    <a:srgbClr val="3C33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0" autoAdjust="0"/>
    <p:restoredTop sz="94634"/>
  </p:normalViewPr>
  <p:slideViewPr>
    <p:cSldViewPr showGuides="1">
      <p:cViewPr varScale="1">
        <p:scale>
          <a:sx n="82" d="100"/>
          <a:sy n="82" d="100"/>
        </p:scale>
        <p:origin x="1469" y="62"/>
      </p:cViewPr>
      <p:guideLst>
        <p:guide orient="horz" pos="210"/>
        <p:guide orient="horz" pos="4179"/>
        <p:guide orient="horz" pos="158"/>
        <p:guide orient="horz" pos="3844"/>
        <p:guide pos="5465"/>
        <p:guide pos="2880"/>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5124"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rPr>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p>
            <a:pPr lvl="0" algn="r" eaLnBrk="1" fontAlgn="base" hangingPunct="1"/>
            <a:fld id="{9A0DB2DC-4C9A-4742-B13C-FB6460FD3503}" type="slidenum">
              <a:rPr lang="en-US" altLang="zh-CN" sz="1200" strike="noStrike" noProof="1" dirty="0">
                <a:latin typeface="Arial" panose="020B0604020202020204" pitchFamily="34" charset="0"/>
                <a:ea typeface="华文细黑" pitchFamily="2" charset="-122"/>
                <a:cs typeface="+mn-cs"/>
              </a:rPr>
              <a:pPr lvl="0" algn="r" eaLnBrk="1" fontAlgn="base" hangingPunct="1"/>
              <a:t>‹#›</a:t>
            </a:fld>
            <a:endParaRPr lang="en-US" altLang="zh-CN"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华文细黑"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华文细黑"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华文细黑"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华文细黑"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7" name="Rectangle 2" descr="图片16"/>
          <p:cNvSpPr>
            <a:spLocks noChangeArrowheads="1"/>
          </p:cNvSpPr>
          <p:nvPr/>
        </p:nvSpPr>
        <p:spPr bwMode="auto">
          <a:xfrm>
            <a:off x="0" y="0"/>
            <a:ext cx="9144000" cy="6858000"/>
          </a:xfrm>
          <a:prstGeom prst="rect">
            <a:avLst/>
          </a:prstGeom>
          <a:blipFill dpi="0" rotWithShape="1">
            <a:blip r:embed="rId2"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2051" name="Rectangle 27"/>
          <p:cNvSpPr>
            <a:spLocks noGrp="1" noChangeArrowheads="1"/>
          </p:cNvSpPr>
          <p:nvPr>
            <p:ph type="ctrTitle"/>
          </p:nvPr>
        </p:nvSpPr>
        <p:spPr>
          <a:xfrm>
            <a:off x="468313" y="2276475"/>
            <a:ext cx="8207375" cy="960438"/>
          </a:xfrm>
        </p:spPr>
        <p:txBody>
          <a:bodyPr/>
          <a:lstStyle>
            <a:lvl1pPr algn="ctr">
              <a:defRPr sz="3400">
                <a:solidFill>
                  <a:srgbClr val="000099"/>
                </a:solidFill>
                <a:effectLst>
                  <a:outerShdw blurRad="38100" dist="38100" dir="2700000" algn="tl">
                    <a:srgbClr val="C0C0C0"/>
                  </a:outerShdw>
                </a:effectLst>
                <a:ea typeface="幼圆" pitchFamily="49" charset="-122"/>
              </a:defRPr>
            </a:lvl1pPr>
          </a:lstStyle>
          <a:p>
            <a:pPr lvl="0" fontAlgn="base"/>
            <a:r>
              <a:rPr lang="zh-CN" strike="noStrike" noProof="0"/>
              <a:t>单击此处编辑母版标题样式</a:t>
            </a:r>
          </a:p>
        </p:txBody>
      </p:sp>
      <p:sp>
        <p:nvSpPr>
          <p:cNvPr id="2052" name="Rectangle 31"/>
          <p:cNvSpPr>
            <a:spLocks noGrp="1" noChangeArrowheads="1"/>
          </p:cNvSpPr>
          <p:nvPr>
            <p:ph type="subTitle" idx="1"/>
          </p:nvPr>
        </p:nvSpPr>
        <p:spPr>
          <a:xfrm>
            <a:off x="468313" y="3236913"/>
            <a:ext cx="8207375" cy="407987"/>
          </a:xfrm>
        </p:spPr>
        <p:txBody>
          <a:bodyPr anchor="ctr"/>
          <a:lstStyle>
            <a:lvl1pPr marL="0" indent="0" algn="ctr">
              <a:buFont typeface="Wingdings" panose="05000000000000000000" pitchFamily="2" charset="2"/>
              <a:buNone/>
              <a:defRPr sz="1800">
                <a:solidFill>
                  <a:srgbClr val="000099"/>
                </a:solidFill>
              </a:defRPr>
            </a:lvl1pPr>
          </a:lstStyle>
          <a:p>
            <a:pPr lvl="0" fontAlgn="base"/>
            <a:r>
              <a:rPr lang="zh-CN" altLang="en-US" strike="noStrike" noProof="0"/>
              <a:t>单击此处编辑母版副标题样式</a:t>
            </a:r>
            <a:endParaRPr lang="zh-CN" strike="noStrike"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404813"/>
            <a:ext cx="2051050" cy="590391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68313" y="404813"/>
            <a:ext cx="6003925" cy="590391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7" name="Rectangle 2" descr="图片16"/>
          <p:cNvSpPr>
            <a:spLocks noChangeArrowheads="1"/>
          </p:cNvSpPr>
          <p:nvPr/>
        </p:nvSpPr>
        <p:spPr bwMode="auto">
          <a:xfrm>
            <a:off x="0" y="0"/>
            <a:ext cx="9144000" cy="6858000"/>
          </a:xfrm>
          <a:prstGeom prst="rect">
            <a:avLst/>
          </a:prstGeom>
          <a:blipFill dpi="0" rotWithShape="1">
            <a:blip r:embed="rId2"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2051" name="Rectangle 27"/>
          <p:cNvSpPr>
            <a:spLocks noGrp="1" noChangeArrowheads="1"/>
          </p:cNvSpPr>
          <p:nvPr>
            <p:ph type="ctrTitle"/>
          </p:nvPr>
        </p:nvSpPr>
        <p:spPr>
          <a:xfrm>
            <a:off x="468313" y="2276475"/>
            <a:ext cx="8207375" cy="960438"/>
          </a:xfrm>
        </p:spPr>
        <p:txBody>
          <a:bodyPr/>
          <a:lstStyle>
            <a:lvl1pPr algn="ctr">
              <a:defRPr sz="3400">
                <a:solidFill>
                  <a:srgbClr val="000099"/>
                </a:solidFill>
                <a:effectLst>
                  <a:outerShdw blurRad="38100" dist="38100" dir="2700000" algn="tl">
                    <a:srgbClr val="C0C0C0"/>
                  </a:outerShdw>
                </a:effectLst>
                <a:ea typeface="幼圆" pitchFamily="49" charset="-122"/>
              </a:defRPr>
            </a:lvl1pPr>
          </a:lstStyle>
          <a:p>
            <a:pPr lvl="0" fontAlgn="base"/>
            <a:r>
              <a:rPr lang="zh-CN" strike="noStrike" noProof="0"/>
              <a:t>单击此处编辑母版标题样式</a:t>
            </a:r>
          </a:p>
        </p:txBody>
      </p:sp>
      <p:sp>
        <p:nvSpPr>
          <p:cNvPr id="2052" name="Rectangle 31"/>
          <p:cNvSpPr>
            <a:spLocks noGrp="1" noChangeArrowheads="1"/>
          </p:cNvSpPr>
          <p:nvPr>
            <p:ph type="subTitle" idx="1"/>
          </p:nvPr>
        </p:nvSpPr>
        <p:spPr>
          <a:xfrm>
            <a:off x="468313" y="3236913"/>
            <a:ext cx="8207375" cy="407987"/>
          </a:xfrm>
        </p:spPr>
        <p:txBody>
          <a:bodyPr anchor="ctr"/>
          <a:lstStyle>
            <a:lvl1pPr marL="0" indent="0" algn="ctr">
              <a:buFont typeface="Wingdings" panose="05000000000000000000" pitchFamily="2" charset="2"/>
              <a:buNone/>
              <a:defRPr sz="1800">
                <a:solidFill>
                  <a:srgbClr val="000099"/>
                </a:solidFill>
              </a:defRPr>
            </a:lvl1pPr>
          </a:lstStyle>
          <a:p>
            <a:pPr lvl="0" fontAlgn="base"/>
            <a:r>
              <a:rPr lang="zh-CN" altLang="en-US" strike="noStrike" noProof="0"/>
              <a:t>单击此处编辑母版副标题样式</a:t>
            </a:r>
            <a:endParaRPr lang="zh-CN" strike="noStrike"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404813"/>
            <a:ext cx="2051050" cy="590391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68313" y="404813"/>
            <a:ext cx="6003925" cy="590391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7" name="Rectangle 2" descr="图片16"/>
          <p:cNvSpPr>
            <a:spLocks noChangeArrowheads="1"/>
          </p:cNvSpPr>
          <p:nvPr/>
        </p:nvSpPr>
        <p:spPr bwMode="auto">
          <a:xfrm>
            <a:off x="0" y="0"/>
            <a:ext cx="9144000" cy="6858000"/>
          </a:xfrm>
          <a:prstGeom prst="rect">
            <a:avLst/>
          </a:prstGeom>
          <a:blipFill dpi="0" rotWithShape="1">
            <a:blip r:embed="rId2"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2051" name="Rectangle 27"/>
          <p:cNvSpPr>
            <a:spLocks noGrp="1" noChangeArrowheads="1"/>
          </p:cNvSpPr>
          <p:nvPr>
            <p:ph type="ctrTitle"/>
          </p:nvPr>
        </p:nvSpPr>
        <p:spPr>
          <a:xfrm>
            <a:off x="468313" y="2276475"/>
            <a:ext cx="8207375" cy="960438"/>
          </a:xfrm>
        </p:spPr>
        <p:txBody>
          <a:bodyPr/>
          <a:lstStyle>
            <a:lvl1pPr algn="ctr">
              <a:defRPr sz="3400">
                <a:solidFill>
                  <a:srgbClr val="000099"/>
                </a:solidFill>
                <a:effectLst>
                  <a:outerShdw blurRad="38100" dist="38100" dir="2700000" algn="tl">
                    <a:srgbClr val="C0C0C0"/>
                  </a:outerShdw>
                </a:effectLst>
                <a:ea typeface="幼圆" pitchFamily="49" charset="-122"/>
              </a:defRPr>
            </a:lvl1pPr>
          </a:lstStyle>
          <a:p>
            <a:pPr lvl="0" fontAlgn="base"/>
            <a:r>
              <a:rPr lang="zh-CN" strike="noStrike" noProof="0"/>
              <a:t>单击此处编辑母版标题样式</a:t>
            </a:r>
          </a:p>
        </p:txBody>
      </p:sp>
      <p:sp>
        <p:nvSpPr>
          <p:cNvPr id="2052" name="Rectangle 31"/>
          <p:cNvSpPr>
            <a:spLocks noGrp="1" noChangeArrowheads="1"/>
          </p:cNvSpPr>
          <p:nvPr>
            <p:ph type="subTitle" idx="1"/>
          </p:nvPr>
        </p:nvSpPr>
        <p:spPr>
          <a:xfrm>
            <a:off x="468313" y="3236913"/>
            <a:ext cx="8207375" cy="407987"/>
          </a:xfrm>
        </p:spPr>
        <p:txBody>
          <a:bodyPr anchor="ctr"/>
          <a:lstStyle>
            <a:lvl1pPr marL="0" indent="0" algn="ctr">
              <a:buFont typeface="Wingdings" panose="05000000000000000000" pitchFamily="2" charset="2"/>
              <a:buNone/>
              <a:defRPr sz="1800">
                <a:solidFill>
                  <a:srgbClr val="000099"/>
                </a:solidFill>
              </a:defRPr>
            </a:lvl1pPr>
          </a:lstStyle>
          <a:p>
            <a:pPr lvl="0" fontAlgn="base"/>
            <a:r>
              <a:rPr lang="zh-CN" altLang="en-US" strike="noStrike" noProof="0"/>
              <a:t>单击此处编辑母版副标题样式</a:t>
            </a:r>
            <a:endParaRPr lang="zh-CN" strike="noStrike" noProof="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404813"/>
            <a:ext cx="2051050" cy="590391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68313" y="404813"/>
            <a:ext cx="6003925" cy="590391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descr="图片17"/>
          <p:cNvSpPr>
            <a:spLocks noChangeArrowheads="1"/>
          </p:cNvSpPr>
          <p:nvPr/>
        </p:nvSpPr>
        <p:spPr bwMode="auto">
          <a:xfrm>
            <a:off x="0" y="0"/>
            <a:ext cx="9144000" cy="6858000"/>
          </a:xfrm>
          <a:prstGeom prst="rect">
            <a:avLst/>
          </a:prstGeom>
          <a:blipFill dpi="0" rotWithShape="1">
            <a:blip r:embed="rId13"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1027" name="Rectangle 3"/>
          <p:cNvSpPr>
            <a:spLocks noChangeArrowheads="1"/>
          </p:cNvSpPr>
          <p:nvPr/>
        </p:nvSpPr>
        <p:spPr bwMode="auto">
          <a:xfrm>
            <a:off x="0" y="981075"/>
            <a:ext cx="9144000" cy="5543550"/>
          </a:xfrm>
          <a:prstGeom prst="rect">
            <a:avLst/>
          </a:prstGeom>
          <a:solidFill>
            <a:schemeClr val="bg1"/>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1028"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1029" name="Rectangle 27"/>
          <p:cNvSpPr>
            <a:spLocks noGrp="1"/>
          </p:cNvSpPr>
          <p:nvPr>
            <p:ph type="title"/>
          </p:nvPr>
        </p:nvSpPr>
        <p:spPr>
          <a:xfrm>
            <a:off x="468313" y="404813"/>
            <a:ext cx="8207375" cy="574675"/>
          </a:xfrm>
          <a:prstGeom prst="rect">
            <a:avLst/>
          </a:prstGeom>
          <a:noFill/>
          <a:ln w="9525">
            <a:noFill/>
          </a:ln>
        </p:spPr>
        <p:txBody>
          <a:bodyPr anchor="ctr"/>
          <a:lstStyle/>
          <a:p>
            <a:pPr lvl="0"/>
            <a:r>
              <a:rPr lang="zh-CN" altLang="en-US" dirty="0"/>
              <a:t>单击此处编辑母版标题样式</a:t>
            </a:r>
          </a:p>
        </p:txBody>
      </p:sp>
      <p:sp>
        <p:nvSpPr>
          <p:cNvPr id="1030" name="Rectangle 6"/>
          <p:cNvSpPr/>
          <p:nvPr/>
        </p:nvSpPr>
        <p:spPr>
          <a:xfrm>
            <a:off x="3851275" y="6524625"/>
            <a:ext cx="1439863" cy="196850"/>
          </a:xfrm>
          <a:prstGeom prst="rect">
            <a:avLst/>
          </a:prstGeom>
          <a:noFill/>
          <a:ln w="9525">
            <a:noFill/>
          </a:ln>
        </p:spPr>
        <p:txBody>
          <a:bodyPr anchor="t"/>
          <a:lstStyle/>
          <a:p>
            <a:pPr lvl="0" indent="0" algn="ctr" eaLnBrk="0" hangingPunct="0"/>
            <a:r>
              <a:rPr lang="de-DE" altLang="en-US" sz="1000" b="1" dirty="0">
                <a:latin typeface="Arial" panose="020B0604020202020204" pitchFamily="34" charset="0"/>
                <a:ea typeface="华文细黑" pitchFamily="2" charset="-122"/>
              </a:rPr>
              <a:t>Page </a:t>
            </a:r>
            <a:r>
              <a:rPr lang="de-DE" altLang="en-US" sz="1000" b="1" dirty="0">
                <a:latin typeface="Arial" panose="020B0604020202020204" pitchFamily="34" charset="0"/>
                <a:ea typeface="华文细黑" pitchFamily="2" charset="-122"/>
                <a:sym typeface="MS UI Gothic" panose="020B0600070205080204" pitchFamily="34" charset="-128"/>
              </a:rPr>
              <a:t></a:t>
            </a:r>
            <a:r>
              <a:rPr lang="de-DE" altLang="en-US" sz="1000" b="1" dirty="0">
                <a:latin typeface="Arial" panose="020B0604020202020204" pitchFamily="34" charset="0"/>
                <a:ea typeface="华文细黑" pitchFamily="2" charset="-122"/>
              </a:rPr>
              <a:t> </a:t>
            </a:r>
            <a:fld id="{9A0DB2DC-4C9A-4742-B13C-FB6460FD3503}" type="slidenum">
              <a:rPr lang="zh-CN" altLang="en-US" sz="1000" b="1" dirty="0">
                <a:latin typeface="Arial" panose="020B0604020202020204" pitchFamily="34" charset="0"/>
                <a:ea typeface="华文细黑" pitchFamily="2" charset="-122"/>
              </a:rPr>
              <a:pPr lvl="0" indent="0" algn="ctr" eaLnBrk="0" hangingPunct="0"/>
              <a:t>‹#›</a:t>
            </a:fld>
            <a:endParaRPr lang="zh-CN" altLang="en-US" sz="1000" b="1" dirty="0">
              <a:latin typeface="Arial" panose="020B0604020202020204" pitchFamily="34"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2pPr>
      <a:lvl3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3pPr>
      <a:lvl4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4pPr>
      <a:lvl5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5pPr>
      <a:lvl6pPr marL="4572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6pPr>
      <a:lvl7pPr marL="9144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7pPr>
      <a:lvl8pPr marL="13716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8pPr>
      <a:lvl9pPr marL="18288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1400" b="1">
          <a:solidFill>
            <a:schemeClr val="tx1"/>
          </a:solidFill>
          <a:latin typeface="+mn-lt"/>
          <a:ea typeface="+mn-ea"/>
        </a:defRPr>
      </a:lvl5pPr>
      <a:lvl6pPr marL="25146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6pPr>
      <a:lvl7pPr marL="29718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7pPr>
      <a:lvl8pPr marL="34290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8pPr>
      <a:lvl9pPr marL="38862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descr="图片17"/>
          <p:cNvSpPr>
            <a:spLocks noChangeArrowheads="1"/>
          </p:cNvSpPr>
          <p:nvPr/>
        </p:nvSpPr>
        <p:spPr bwMode="auto">
          <a:xfrm>
            <a:off x="0" y="0"/>
            <a:ext cx="9144000" cy="6858000"/>
          </a:xfrm>
          <a:prstGeom prst="rect">
            <a:avLst/>
          </a:prstGeom>
          <a:blipFill dpi="0" rotWithShape="1">
            <a:blip r:embed="rId13"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2051" name="Rectangle 3"/>
          <p:cNvSpPr>
            <a:spLocks noChangeArrowheads="1"/>
          </p:cNvSpPr>
          <p:nvPr/>
        </p:nvSpPr>
        <p:spPr bwMode="auto">
          <a:xfrm>
            <a:off x="0" y="981075"/>
            <a:ext cx="9144000" cy="5543550"/>
          </a:xfrm>
          <a:prstGeom prst="rect">
            <a:avLst/>
          </a:prstGeom>
          <a:solidFill>
            <a:schemeClr val="bg1"/>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2052"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2053" name="Rectangle 27"/>
          <p:cNvSpPr>
            <a:spLocks noGrp="1"/>
          </p:cNvSpPr>
          <p:nvPr>
            <p:ph type="title"/>
          </p:nvPr>
        </p:nvSpPr>
        <p:spPr>
          <a:xfrm>
            <a:off x="468313" y="404813"/>
            <a:ext cx="8207375" cy="574675"/>
          </a:xfrm>
          <a:prstGeom prst="rect">
            <a:avLst/>
          </a:prstGeom>
          <a:noFill/>
          <a:ln w="9525">
            <a:noFill/>
          </a:ln>
        </p:spPr>
        <p:txBody>
          <a:bodyPr anchor="ctr"/>
          <a:lstStyle/>
          <a:p>
            <a:pPr lvl="0"/>
            <a:r>
              <a:rPr lang="zh-CN" altLang="en-US" dirty="0"/>
              <a:t>单击此处编辑母版标题样式</a:t>
            </a:r>
          </a:p>
        </p:txBody>
      </p:sp>
      <p:sp>
        <p:nvSpPr>
          <p:cNvPr id="2054" name="Rectangle 6"/>
          <p:cNvSpPr/>
          <p:nvPr/>
        </p:nvSpPr>
        <p:spPr>
          <a:xfrm>
            <a:off x="3851275" y="6524625"/>
            <a:ext cx="1439863" cy="196850"/>
          </a:xfrm>
          <a:prstGeom prst="rect">
            <a:avLst/>
          </a:prstGeom>
          <a:noFill/>
          <a:ln w="9525">
            <a:noFill/>
          </a:ln>
        </p:spPr>
        <p:txBody>
          <a:bodyPr anchor="t"/>
          <a:lstStyle/>
          <a:p>
            <a:pPr lvl="0" indent="0" algn="ctr" eaLnBrk="0" hangingPunct="0"/>
            <a:r>
              <a:rPr lang="de-DE" altLang="en-US" sz="1000" b="1" dirty="0">
                <a:latin typeface="Arial" panose="020B0604020202020204" pitchFamily="34" charset="0"/>
                <a:ea typeface="华文细黑" pitchFamily="2" charset="-122"/>
              </a:rPr>
              <a:t>Page </a:t>
            </a:r>
            <a:r>
              <a:rPr lang="de-DE" altLang="en-US" sz="1000" b="1" dirty="0">
                <a:latin typeface="Arial" panose="020B0604020202020204" pitchFamily="34" charset="0"/>
                <a:ea typeface="华文细黑" pitchFamily="2" charset="-122"/>
                <a:sym typeface="MS UI Gothic" panose="020B0600070205080204" pitchFamily="34" charset="-128"/>
              </a:rPr>
              <a:t></a:t>
            </a:r>
            <a:r>
              <a:rPr lang="de-DE" altLang="en-US" sz="1000" b="1" dirty="0">
                <a:latin typeface="Arial" panose="020B0604020202020204" pitchFamily="34" charset="0"/>
                <a:ea typeface="华文细黑" pitchFamily="2" charset="-122"/>
              </a:rPr>
              <a:t> </a:t>
            </a:r>
            <a:fld id="{9A0DB2DC-4C9A-4742-B13C-FB6460FD3503}" type="slidenum">
              <a:rPr lang="zh-CN" altLang="en-US" sz="1000" b="1" dirty="0">
                <a:latin typeface="Arial" panose="020B0604020202020204" pitchFamily="34" charset="0"/>
                <a:ea typeface="华文细黑" pitchFamily="2" charset="-122"/>
              </a:rPr>
              <a:pPr lvl="0" indent="0" algn="ctr" eaLnBrk="0" hangingPunct="0"/>
              <a:t>‹#›</a:t>
            </a:fld>
            <a:endParaRPr lang="zh-CN" altLang="en-US" sz="1000" b="1" dirty="0">
              <a:latin typeface="Arial" panose="020B0604020202020204" pitchFamily="34"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2pPr>
      <a:lvl3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3pPr>
      <a:lvl4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4pPr>
      <a:lvl5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5pPr>
      <a:lvl6pPr marL="4572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6pPr>
      <a:lvl7pPr marL="9144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7pPr>
      <a:lvl8pPr marL="13716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8pPr>
      <a:lvl9pPr marL="18288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1400" b="1">
          <a:solidFill>
            <a:schemeClr val="tx1"/>
          </a:solidFill>
          <a:latin typeface="+mn-lt"/>
          <a:ea typeface="+mn-ea"/>
        </a:defRPr>
      </a:lvl5pPr>
      <a:lvl6pPr marL="25146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6pPr>
      <a:lvl7pPr marL="29718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7pPr>
      <a:lvl8pPr marL="34290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8pPr>
      <a:lvl9pPr marL="38862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descr="图片17"/>
          <p:cNvSpPr>
            <a:spLocks noChangeArrowheads="1"/>
          </p:cNvSpPr>
          <p:nvPr/>
        </p:nvSpPr>
        <p:spPr bwMode="auto">
          <a:xfrm>
            <a:off x="0" y="0"/>
            <a:ext cx="9144000" cy="6858000"/>
          </a:xfrm>
          <a:prstGeom prst="rect">
            <a:avLst/>
          </a:prstGeom>
          <a:blipFill dpi="0" rotWithShape="1">
            <a:blip r:embed="rId13"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1027" name="Rectangle 3"/>
          <p:cNvSpPr>
            <a:spLocks noChangeArrowheads="1"/>
          </p:cNvSpPr>
          <p:nvPr/>
        </p:nvSpPr>
        <p:spPr bwMode="auto">
          <a:xfrm>
            <a:off x="0" y="981075"/>
            <a:ext cx="9144000" cy="5543550"/>
          </a:xfrm>
          <a:prstGeom prst="rect">
            <a:avLst/>
          </a:prstGeom>
          <a:solidFill>
            <a:schemeClr val="bg1"/>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itchFamily="2" charset="-122"/>
              <a:cs typeface="+mn-cs"/>
            </a:endParaRPr>
          </a:p>
        </p:txBody>
      </p:sp>
      <p:sp>
        <p:nvSpPr>
          <p:cNvPr id="1028"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1029" name="Rectangle 27"/>
          <p:cNvSpPr>
            <a:spLocks noGrp="1"/>
          </p:cNvSpPr>
          <p:nvPr>
            <p:ph type="title"/>
          </p:nvPr>
        </p:nvSpPr>
        <p:spPr>
          <a:xfrm>
            <a:off x="468313" y="404813"/>
            <a:ext cx="8207375" cy="574675"/>
          </a:xfrm>
          <a:prstGeom prst="rect">
            <a:avLst/>
          </a:prstGeom>
          <a:noFill/>
          <a:ln w="9525">
            <a:noFill/>
          </a:ln>
        </p:spPr>
        <p:txBody>
          <a:bodyPr anchor="ctr"/>
          <a:lstStyle/>
          <a:p>
            <a:pPr lvl="0"/>
            <a:r>
              <a:rPr lang="zh-CN" altLang="en-US" dirty="0"/>
              <a:t>单击此处编辑母版标题样式</a:t>
            </a:r>
          </a:p>
        </p:txBody>
      </p:sp>
      <p:sp>
        <p:nvSpPr>
          <p:cNvPr id="1030" name="Rectangle 6"/>
          <p:cNvSpPr/>
          <p:nvPr/>
        </p:nvSpPr>
        <p:spPr>
          <a:xfrm>
            <a:off x="3851275" y="6524625"/>
            <a:ext cx="1439863" cy="196850"/>
          </a:xfrm>
          <a:prstGeom prst="rect">
            <a:avLst/>
          </a:prstGeom>
          <a:noFill/>
          <a:ln w="9525">
            <a:noFill/>
          </a:ln>
        </p:spPr>
        <p:txBody>
          <a:bodyPr anchor="t"/>
          <a:lstStyle/>
          <a:p>
            <a:pPr lvl="0" indent="0" algn="ctr" eaLnBrk="0" hangingPunct="0"/>
            <a:r>
              <a:rPr lang="de-DE" altLang="en-US" sz="1000" b="1" dirty="0">
                <a:latin typeface="Arial" panose="020B0604020202020204" pitchFamily="34" charset="0"/>
                <a:ea typeface="华文细黑" pitchFamily="2" charset="-122"/>
              </a:rPr>
              <a:t>Page </a:t>
            </a:r>
            <a:r>
              <a:rPr lang="de-DE" altLang="en-US" sz="1000" b="1" dirty="0">
                <a:latin typeface="Arial" panose="020B0604020202020204" pitchFamily="34" charset="0"/>
                <a:ea typeface="华文细黑" pitchFamily="2" charset="-122"/>
                <a:sym typeface="MS UI Gothic" panose="020B0600070205080204" pitchFamily="34" charset="-128"/>
              </a:rPr>
              <a:t></a:t>
            </a:r>
            <a:r>
              <a:rPr lang="de-DE" altLang="en-US" sz="1000" b="1" dirty="0">
                <a:latin typeface="Arial" panose="020B0604020202020204" pitchFamily="34" charset="0"/>
                <a:ea typeface="华文细黑" pitchFamily="2" charset="-122"/>
              </a:rPr>
              <a:t> </a:t>
            </a:r>
            <a:fld id="{9A0DB2DC-4C9A-4742-B13C-FB6460FD3503}" type="slidenum">
              <a:rPr lang="zh-CN" altLang="en-US" sz="1000" b="1" dirty="0">
                <a:latin typeface="Arial" panose="020B0604020202020204" pitchFamily="34" charset="0"/>
                <a:ea typeface="华文细黑" pitchFamily="2" charset="-122"/>
              </a:rPr>
              <a:pPr lvl="0" indent="0" algn="ctr" eaLnBrk="0" hangingPunct="0"/>
              <a:t>‹#›</a:t>
            </a:fld>
            <a:endParaRPr lang="zh-CN" altLang="en-US" sz="1000" b="1" dirty="0">
              <a:latin typeface="Arial" panose="020B0604020202020204" pitchFamily="34"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2pPr>
      <a:lvl3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3pPr>
      <a:lvl4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4pPr>
      <a:lvl5pPr algn="l" rtl="0" eaLnBrk="0" fontAlgn="base" hangingPunct="0">
        <a:spcBef>
          <a:spcPct val="0"/>
        </a:spcBef>
        <a:spcAft>
          <a:spcPct val="0"/>
        </a:spcAft>
        <a:defRPr sz="2800" b="1">
          <a:solidFill>
            <a:schemeClr val="tx1"/>
          </a:solidFill>
          <a:latin typeface="Arial" panose="020B0604020202020204" pitchFamily="34" charset="0"/>
          <a:ea typeface="黑体" panose="02010609060101010101" pitchFamily="49" charset="-122"/>
        </a:defRPr>
      </a:lvl5pPr>
      <a:lvl6pPr marL="4572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6pPr>
      <a:lvl7pPr marL="9144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7pPr>
      <a:lvl8pPr marL="13716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8pPr>
      <a:lvl9pPr marL="1828800" algn="l" rtl="0" fontAlgn="base">
        <a:spcBef>
          <a:spcPct val="0"/>
        </a:spcBef>
        <a:spcAft>
          <a:spcPct val="0"/>
        </a:spcAft>
        <a:defRPr sz="2800" b="1">
          <a:solidFill>
            <a:schemeClr val="tx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4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1400" b="1">
          <a:solidFill>
            <a:schemeClr val="tx1"/>
          </a:solidFill>
          <a:latin typeface="+mn-lt"/>
          <a:ea typeface="+mn-ea"/>
        </a:defRPr>
      </a:lvl5pPr>
      <a:lvl6pPr marL="25146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6pPr>
      <a:lvl7pPr marL="29718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7pPr>
      <a:lvl8pPr marL="34290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8pPr>
      <a:lvl9pPr marL="3886200" indent="-228600" algn="l" rtl="0" fontAlgn="base">
        <a:spcBef>
          <a:spcPct val="20000"/>
        </a:spcBef>
        <a:spcAft>
          <a:spcPct val="0"/>
        </a:spcAft>
        <a:buFont typeface="Wingdings" panose="05000000000000000000" pitchFamily="2" charset="2"/>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Lst>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xfrm>
            <a:off x="468313" y="1841500"/>
            <a:ext cx="8218488" cy="2740025"/>
          </a:xfrm>
        </p:spPr>
        <p:txBody>
          <a:bodyPr vert="horz" wrap="square" lIns="91440" tIns="45720" rIns="91440" bIns="45720" numCol="1" anchor="ctr" anchorCtr="0" compatLnSpc="1"/>
          <a:lstStyle/>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4800" b="1" i="0" u="none" strike="noStrike" kern="0" cap="none" spc="0" normalizeH="0" baseline="0" noProof="0">
                <a:ln>
                  <a:noFill/>
                </a:ln>
                <a:solidFill>
                  <a:srgbClr val="000099"/>
                </a:solidFill>
                <a:effectLst>
                  <a:outerShdw blurRad="38100" dist="38100" dir="2700000" algn="tl">
                    <a:srgbClr val="C0C0C0"/>
                  </a:outerShdw>
                </a:effectLst>
                <a:uLnTx/>
                <a:uFillTx/>
                <a:latin typeface="+mj-lt"/>
                <a:ea typeface="幼圆" pitchFamily="49" charset="-122"/>
                <a:cs typeface="+mj-cs"/>
                <a:sym typeface="+mn-ea"/>
              </a:rPr>
              <a:t>湖北省建设工程公共专业</a:t>
            </a:r>
            <a:br>
              <a:rPr kumimoji="0" lang="zh-CN" altLang="en-US" sz="4800" b="1" i="0" u="none" strike="noStrike" kern="0" cap="none" spc="0" normalizeH="0" baseline="0" noProof="0">
                <a:ln>
                  <a:noFill/>
                </a:ln>
                <a:solidFill>
                  <a:srgbClr val="000099"/>
                </a:solidFill>
                <a:effectLst>
                  <a:outerShdw blurRad="38100" dist="38100" dir="2700000" algn="tl">
                    <a:srgbClr val="C0C0C0"/>
                  </a:outerShdw>
                </a:effectLst>
                <a:uLnTx/>
                <a:uFillTx/>
                <a:latin typeface="+mj-lt"/>
                <a:ea typeface="幼圆" pitchFamily="49" charset="-122"/>
                <a:cs typeface="+mj-cs"/>
                <a:sym typeface="+mn-ea"/>
              </a:rPr>
            </a:br>
            <a:br>
              <a:rPr kumimoji="0" lang="zh-CN" altLang="en-US" sz="3200" b="1" i="0" u="none" strike="noStrike" kern="0" cap="none" spc="0" normalizeH="0" baseline="0" noProof="0">
                <a:ln>
                  <a:noFill/>
                </a:ln>
                <a:solidFill>
                  <a:srgbClr val="000099"/>
                </a:solidFill>
                <a:effectLst>
                  <a:outerShdw blurRad="38100" dist="38100" dir="2700000" algn="tl">
                    <a:srgbClr val="C0C0C0"/>
                  </a:outerShdw>
                </a:effectLst>
                <a:uLnTx/>
                <a:uFillTx/>
                <a:latin typeface="+mj-lt"/>
                <a:ea typeface="幼圆" pitchFamily="49" charset="-122"/>
                <a:cs typeface="+mj-cs"/>
                <a:sym typeface="+mn-ea"/>
              </a:rPr>
            </a:br>
            <a:r>
              <a:rPr kumimoji="0" lang="zh-CN" altLang="en-US" sz="4800" b="1" i="0" u="none" strike="noStrike" kern="0" cap="none" spc="0" normalizeH="0" baseline="0" noProof="1">
                <a:ln>
                  <a:noFill/>
                </a:ln>
                <a:solidFill>
                  <a:srgbClr val="000099"/>
                </a:solidFill>
                <a:effectLst>
                  <a:outerShdw blurRad="38100" dist="38100" dir="2700000" algn="tl">
                    <a:srgbClr val="C0C0C0"/>
                  </a:outerShdw>
                </a:effectLst>
                <a:uLnTx/>
                <a:uFillTx/>
                <a:latin typeface="+mj-lt"/>
                <a:ea typeface="幼圆" pitchFamily="49" charset="-122"/>
                <a:cs typeface="+mj-cs"/>
                <a:sym typeface="+mn-ea"/>
              </a:rPr>
              <a:t>宣  贯</a:t>
            </a:r>
            <a:br>
              <a:rPr kumimoji="0" lang="zh-CN" altLang="en-US" sz="4800" b="1" i="0" u="none" strike="noStrike" kern="0" cap="none" spc="0" normalizeH="0" baseline="0" noProof="0">
                <a:ln>
                  <a:noFill/>
                </a:ln>
                <a:solidFill>
                  <a:srgbClr val="000099"/>
                </a:solidFill>
                <a:effectLst>
                  <a:outerShdw blurRad="38100" dist="38100" dir="2700000" algn="tl">
                    <a:srgbClr val="C0C0C0"/>
                  </a:outerShdw>
                </a:effectLst>
                <a:uLnTx/>
                <a:uFillTx/>
                <a:latin typeface="+mj-lt"/>
                <a:ea typeface="幼圆" pitchFamily="49" charset="-122"/>
                <a:cs typeface="+mj-cs"/>
                <a:sym typeface="+mn-ea"/>
              </a:rPr>
            </a:br>
            <a:endParaRPr kumimoji="0" lang="zh-CN" altLang="en-US" sz="4800" b="1" i="0" u="none" strike="noStrike" kern="0" cap="none" spc="0" normalizeH="0" baseline="0" noProof="1">
              <a:ln>
                <a:noFill/>
              </a:ln>
              <a:solidFill>
                <a:srgbClr val="000099"/>
              </a:solidFill>
              <a:effectLst>
                <a:outerShdw blurRad="38100" dist="38100" dir="2700000">
                  <a:srgbClr val="C0C0C0"/>
                </a:outerShdw>
              </a:effectLst>
              <a:uLnTx/>
              <a:uFillTx/>
              <a:latin typeface="方正姚体" pitchFamily="2" charset="-122"/>
              <a:ea typeface="方正姚体" pitchFamily="2" charset="-122"/>
              <a:cs typeface="+mj-cs"/>
              <a:sym typeface="+mn-ea"/>
            </a:endParaRPr>
          </a:p>
        </p:txBody>
      </p:sp>
      <p:sp>
        <p:nvSpPr>
          <p:cNvPr id="6146" name="Rectangle 3"/>
          <p:cNvSpPr>
            <a:spLocks noGrp="1"/>
          </p:cNvSpPr>
          <p:nvPr>
            <p:ph type="subTitle" idx="1"/>
          </p:nvPr>
        </p:nvSpPr>
        <p:spPr>
          <a:xfrm>
            <a:off x="395288" y="549275"/>
            <a:ext cx="8207375" cy="719138"/>
          </a:xfrm>
        </p:spPr>
        <p:txBody>
          <a:bodyPr wrap="square" lIns="91440" tIns="45720" rIns="91440" bIns="45720" anchor="ctr"/>
          <a:lstStyle/>
          <a:p>
            <a:pPr algn="l" eaLnBrk="1" hangingPunct="1">
              <a:buFont typeface="Wingdings" panose="05000000000000000000" pitchFamily="2" charset="2"/>
            </a:pPr>
            <a:r>
              <a:rPr lang="en-US" altLang="zh-CN" sz="3200" dirty="0">
                <a:solidFill>
                  <a:srgbClr val="000099"/>
                </a:solidFill>
                <a:latin typeface="宋体" panose="02010600030101010101" pitchFamily="2" charset="-122"/>
                <a:ea typeface="宋体" panose="02010600030101010101" pitchFamily="2" charset="-122"/>
                <a:cs typeface="+mn-cs"/>
              </a:rPr>
              <a:t>2018</a:t>
            </a:r>
            <a:r>
              <a:rPr lang="zh-CN" altLang="en-US" sz="3200" dirty="0">
                <a:solidFill>
                  <a:srgbClr val="000099"/>
                </a:solidFill>
                <a:latin typeface="宋体" panose="02010600030101010101" pitchFamily="2" charset="-122"/>
                <a:ea typeface="宋体" panose="02010600030101010101" pitchFamily="2" charset="-122"/>
                <a:cs typeface="+mn-cs"/>
              </a:rPr>
              <a:t>年湖北省建设工程计价依据</a:t>
            </a:r>
            <a:endParaRPr lang="zh-CN" altLang="zh-CN" sz="3200" dirty="0">
              <a:solidFill>
                <a:srgbClr val="000099"/>
              </a:solidFill>
              <a:latin typeface="宋体" panose="02010600030101010101" pitchFamily="2" charset="-122"/>
              <a:ea typeface="宋体" panose="02010600030101010101" pitchFamily="2" charset="-122"/>
              <a:cs typeface="+mn-cs"/>
            </a:endParaRPr>
          </a:p>
        </p:txBody>
      </p:sp>
      <p:sp>
        <p:nvSpPr>
          <p:cNvPr id="6147" name="文本框 3079"/>
          <p:cNvSpPr txBox="1"/>
          <p:nvPr/>
        </p:nvSpPr>
        <p:spPr>
          <a:xfrm>
            <a:off x="2256155" y="5725795"/>
            <a:ext cx="5050155" cy="460375"/>
          </a:xfrm>
          <a:prstGeom prst="rect">
            <a:avLst/>
          </a:prstGeom>
          <a:noFill/>
          <a:ln w="9525">
            <a:noFill/>
          </a:ln>
        </p:spPr>
        <p:txBody>
          <a:bodyPr wrap="square" anchor="t">
            <a:spAutoFit/>
          </a:bodyPr>
          <a:lstStyle/>
          <a:p>
            <a:pPr>
              <a:spcBef>
                <a:spcPct val="50000"/>
              </a:spcBef>
            </a:pPr>
            <a:r>
              <a:rPr lang="zh-CN" altLang="en-US" sz="2400" b="1" i="0" dirty="0">
                <a:solidFill>
                  <a:srgbClr val="000099"/>
                </a:solidFill>
                <a:latin typeface="宋体" panose="02010600030101010101" pitchFamily="2" charset="-122"/>
                <a:ea typeface="宋体" panose="02010600030101010101" pitchFamily="2" charset="-122"/>
              </a:rPr>
              <a:t>湖北省建设工程标准定额管理总站</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12725" y="446088"/>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第一章 土石方工程</a:t>
            </a:r>
          </a:p>
        </p:txBody>
      </p:sp>
      <p:sp>
        <p:nvSpPr>
          <p:cNvPr id="33794" name="内容占位符 2"/>
          <p:cNvSpPr>
            <a:spLocks noGrp="1"/>
          </p:cNvSpPr>
          <p:nvPr>
            <p:ph idx="1"/>
          </p:nvPr>
        </p:nvSpPr>
        <p:spPr>
          <a:xfrm>
            <a:off x="374650" y="1020762"/>
            <a:ext cx="8517830" cy="824061"/>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a:p>
            <a:pPr eaLnBrk="1" hangingPunct="1"/>
            <a:r>
              <a:rPr lang="zh-CN" altLang="en-US" b="1" dirty="0">
                <a:latin typeface="宋体" panose="02010600030101010101" pitchFamily="2" charset="-122"/>
                <a:ea typeface="宋体" panose="02010600030101010101" pitchFamily="2" charset="-122"/>
              </a:rPr>
              <a:t>本章定额包括土方工程、石方工程、回填及其他，共三节，335个子目，变化见下表：</a:t>
            </a:r>
          </a:p>
          <a:p>
            <a:pPr eaLnBrk="1" hangingPunct="1"/>
            <a:endParaRPr lang="zh-CN" altLang="en-US" sz="1600" b="1" dirty="0">
              <a:latin typeface="宋体" panose="02010600030101010101" pitchFamily="2" charset="-122"/>
              <a:ea typeface="宋体" panose="02010600030101010101" pitchFamily="2" charset="-122"/>
            </a:endParaRPr>
          </a:p>
        </p:txBody>
      </p:sp>
      <p:graphicFrame>
        <p:nvGraphicFramePr>
          <p:cNvPr id="5" name="表格 4"/>
          <p:cNvGraphicFramePr>
            <a:graphicFrameLocks noGrp="1"/>
          </p:cNvGraphicFramePr>
          <p:nvPr/>
        </p:nvGraphicFramePr>
        <p:xfrm>
          <a:off x="755576" y="2492893"/>
          <a:ext cx="7560840" cy="3324200"/>
        </p:xfrm>
        <a:graphic>
          <a:graphicData uri="http://schemas.openxmlformats.org/drawingml/2006/table">
            <a:tbl>
              <a:tblPr/>
              <a:tblGrid>
                <a:gridCol w="720080">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936104">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720080">
                  <a:extLst>
                    <a:ext uri="{9D8B030D-6E8A-4147-A177-3AD203B41FA5}">
                      <a16:colId xmlns:a16="http://schemas.microsoft.com/office/drawing/2014/main" val="20006"/>
                    </a:ext>
                  </a:extLst>
                </a:gridCol>
              </a:tblGrid>
              <a:tr h="256771">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章节项目</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677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6771">
                <a:tc rowSpan="8">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一、土方工程</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人工挖一般土方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人工山坡切土</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人工挖沟槽土方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人工挖基坑土方</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tabLst>
                          <a:tab pos="239395" algn="l"/>
                        </a:tabLs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人工挖淤泥、流砂</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人工清理土堤基础</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人工挖土堤台阶土方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人工挖路槽土方</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tabLst>
                          <a:tab pos="239395" algn="l"/>
                        </a:tabLs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98305"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239395" algn="l"/>
              </a:tabLst>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755576" y="2204864"/>
          <a:ext cx="7560840" cy="2991780"/>
        </p:xfrm>
        <a:graphic>
          <a:graphicData uri="http://schemas.openxmlformats.org/drawingml/2006/table">
            <a:tbl>
              <a:tblPr/>
              <a:tblGrid>
                <a:gridCol w="720080">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936104">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720080">
                  <a:extLst>
                    <a:ext uri="{9D8B030D-6E8A-4147-A177-3AD203B41FA5}">
                      <a16:colId xmlns:a16="http://schemas.microsoft.com/office/drawing/2014/main" val="20006"/>
                    </a:ext>
                  </a:extLst>
                </a:gridCol>
              </a:tblGrid>
              <a:tr h="256771">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章节项目</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677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6771">
                <a:tc rowSpan="7">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一、土方工程</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人工培修边坡</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人工装车</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人工运土方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人工运淤泥、流砂</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人力车运土方</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人力车运淤泥流砂</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54</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58</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p:cNvSpPr txBox="1"/>
          <p:nvPr/>
        </p:nvSpPr>
        <p:spPr>
          <a:xfrm>
            <a:off x="1331640" y="1340768"/>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土方工程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11560" y="1556792"/>
          <a:ext cx="7632847" cy="4344538"/>
        </p:xfrm>
        <a:graphic>
          <a:graphicData uri="http://schemas.openxmlformats.org/drawingml/2006/table">
            <a:tbl>
              <a:tblPr/>
              <a:tblGrid>
                <a:gridCol w="726938">
                  <a:extLst>
                    <a:ext uri="{9D8B030D-6E8A-4147-A177-3AD203B41FA5}">
                      <a16:colId xmlns:a16="http://schemas.microsoft.com/office/drawing/2014/main" val="20000"/>
                    </a:ext>
                  </a:extLst>
                </a:gridCol>
                <a:gridCol w="726938">
                  <a:extLst>
                    <a:ext uri="{9D8B030D-6E8A-4147-A177-3AD203B41FA5}">
                      <a16:colId xmlns:a16="http://schemas.microsoft.com/office/drawing/2014/main" val="20001"/>
                    </a:ext>
                  </a:extLst>
                </a:gridCol>
                <a:gridCol w="2689670">
                  <a:extLst>
                    <a:ext uri="{9D8B030D-6E8A-4147-A177-3AD203B41FA5}">
                      <a16:colId xmlns:a16="http://schemas.microsoft.com/office/drawing/2014/main" val="20002"/>
                    </a:ext>
                  </a:extLst>
                </a:gridCol>
                <a:gridCol w="872325">
                  <a:extLst>
                    <a:ext uri="{9D8B030D-6E8A-4147-A177-3AD203B41FA5}">
                      <a16:colId xmlns:a16="http://schemas.microsoft.com/office/drawing/2014/main" val="20003"/>
                    </a:ext>
                  </a:extLst>
                </a:gridCol>
                <a:gridCol w="1017713">
                  <a:extLst>
                    <a:ext uri="{9D8B030D-6E8A-4147-A177-3AD203B41FA5}">
                      <a16:colId xmlns:a16="http://schemas.microsoft.com/office/drawing/2014/main" val="20004"/>
                    </a:ext>
                  </a:extLst>
                </a:gridCol>
                <a:gridCol w="872325">
                  <a:extLst>
                    <a:ext uri="{9D8B030D-6E8A-4147-A177-3AD203B41FA5}">
                      <a16:colId xmlns:a16="http://schemas.microsoft.com/office/drawing/2014/main" val="20005"/>
                    </a:ext>
                  </a:extLst>
                </a:gridCol>
                <a:gridCol w="726938">
                  <a:extLst>
                    <a:ext uri="{9D8B030D-6E8A-4147-A177-3AD203B41FA5}">
                      <a16:colId xmlns:a16="http://schemas.microsoft.com/office/drawing/2014/main" val="20006"/>
                    </a:ext>
                  </a:extLst>
                </a:gridCol>
              </a:tblGrid>
              <a:tr h="256771">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章节项目</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677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6771">
                <a:tc rowSpan="11">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一、土方工程</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1">
                  <a:txBody>
                    <a:bodyPr/>
                    <a:lstStyle/>
                    <a:p>
                      <a:pPr algn="ctr" fontAlgn="ctr">
                        <a:lnSpc>
                          <a:spcPct val="115000"/>
                        </a:lnSpc>
                        <a:spcAft>
                          <a:spcPts val="0"/>
                        </a:spcAft>
                      </a:pPr>
                      <a:r>
                        <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rPr>
                        <a:t>2</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zh-CN" altLang="en-US" sz="1800" b="1" kern="0" dirty="0">
                          <a:solidFill>
                            <a:srgbClr val="000000"/>
                          </a:solidFill>
                          <a:latin typeface="Times New Roman" panose="02020603050405020304"/>
                          <a:ea typeface="宋体" panose="02010600030101010101" pitchFamily="2" charset="-122"/>
                          <a:cs typeface="宋体" panose="02010600030101010101" pitchFamily="2" charset="-122"/>
                        </a:rPr>
                        <a:t>机械</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推土机推一般土方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反铲挖掘机挖一般土方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长臂挖掘机挖一般土方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长臂挖掘机挖淤泥流砂</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机械挖路槽土方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挖掘机挖沟槽、基坑土方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挖掘机挖淤泥、流砂</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677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推土机推一般土方</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6771">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抓铲挖掘机挖一般土方</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6771">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抓铲挖掘机挖淤泥、流砂</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6771">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拉铲挖掘机挖一般土方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3" name="TextBox 2"/>
          <p:cNvSpPr txBox="1"/>
          <p:nvPr/>
        </p:nvSpPr>
        <p:spPr>
          <a:xfrm>
            <a:off x="755576" y="908720"/>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土方工程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11560" y="1772816"/>
          <a:ext cx="7632847" cy="3734508"/>
        </p:xfrm>
        <a:graphic>
          <a:graphicData uri="http://schemas.openxmlformats.org/drawingml/2006/table">
            <a:tbl>
              <a:tblPr/>
              <a:tblGrid>
                <a:gridCol w="726938">
                  <a:extLst>
                    <a:ext uri="{9D8B030D-6E8A-4147-A177-3AD203B41FA5}">
                      <a16:colId xmlns:a16="http://schemas.microsoft.com/office/drawing/2014/main" val="20000"/>
                    </a:ext>
                  </a:extLst>
                </a:gridCol>
                <a:gridCol w="726938">
                  <a:extLst>
                    <a:ext uri="{9D8B030D-6E8A-4147-A177-3AD203B41FA5}">
                      <a16:colId xmlns:a16="http://schemas.microsoft.com/office/drawing/2014/main" val="20001"/>
                    </a:ext>
                  </a:extLst>
                </a:gridCol>
                <a:gridCol w="2689670">
                  <a:extLst>
                    <a:ext uri="{9D8B030D-6E8A-4147-A177-3AD203B41FA5}">
                      <a16:colId xmlns:a16="http://schemas.microsoft.com/office/drawing/2014/main" val="20002"/>
                    </a:ext>
                  </a:extLst>
                </a:gridCol>
                <a:gridCol w="872325">
                  <a:extLst>
                    <a:ext uri="{9D8B030D-6E8A-4147-A177-3AD203B41FA5}">
                      <a16:colId xmlns:a16="http://schemas.microsoft.com/office/drawing/2014/main" val="20003"/>
                    </a:ext>
                  </a:extLst>
                </a:gridCol>
                <a:gridCol w="1017713">
                  <a:extLst>
                    <a:ext uri="{9D8B030D-6E8A-4147-A177-3AD203B41FA5}">
                      <a16:colId xmlns:a16="http://schemas.microsoft.com/office/drawing/2014/main" val="20004"/>
                    </a:ext>
                  </a:extLst>
                </a:gridCol>
                <a:gridCol w="872325">
                  <a:extLst>
                    <a:ext uri="{9D8B030D-6E8A-4147-A177-3AD203B41FA5}">
                      <a16:colId xmlns:a16="http://schemas.microsoft.com/office/drawing/2014/main" val="20005"/>
                    </a:ext>
                  </a:extLst>
                </a:gridCol>
                <a:gridCol w="726938">
                  <a:extLst>
                    <a:ext uri="{9D8B030D-6E8A-4147-A177-3AD203B41FA5}">
                      <a16:colId xmlns:a16="http://schemas.microsoft.com/office/drawing/2014/main" val="20006"/>
                    </a:ext>
                  </a:extLst>
                </a:gridCol>
              </a:tblGrid>
              <a:tr h="311912">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章节项目</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11912">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3880">
                <a:tc rowSpan="9">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一、土方工程</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gn="ctr" fontAlgn="ctr">
                        <a:lnSpc>
                          <a:spcPct val="115000"/>
                        </a:lnSpc>
                        <a:spcAft>
                          <a:spcPts val="0"/>
                        </a:spcAft>
                      </a:pPr>
                      <a:r>
                        <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rPr>
                        <a:t>2</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zh-CN" altLang="en-US" sz="1800" b="1" kern="0" dirty="0">
                          <a:solidFill>
                            <a:srgbClr val="000000"/>
                          </a:solidFill>
                          <a:latin typeface="Times New Roman" panose="02020603050405020304"/>
                          <a:ea typeface="宋体" panose="02010600030101010101" pitchFamily="2" charset="-122"/>
                          <a:cs typeface="宋体" panose="02010600030101010101" pitchFamily="2" charset="-122"/>
                        </a:rPr>
                        <a:t>机械</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土方</a:t>
                      </a:r>
                      <a:endParaRPr lang="zh-CN" sz="1800" kern="100" dirty="0">
                        <a:latin typeface="Times New Roman" panose="02020603050405020304"/>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大型支撑下挖土</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20345"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铲运机铲运土方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24</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装载机装松散土</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装载机装运土方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tabLst>
                          <a:tab pos="372745" algn="l"/>
                        </a:tabLs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挖掘机转堆土方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48920"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自卸汽车运土方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机动翻斗车运土</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388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泥浆罐车运淤泥流砂</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altLang="zh-CN" sz="1800" kern="100" dirty="0">
                          <a:latin typeface="Times New Roman" panose="02020603050405020304"/>
                          <a:ea typeface="宋体" panose="02010600030101010101" pitchFamily="2" charset="-122"/>
                          <a:cs typeface="Times New Roman" panose="02020603050405020304"/>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93524">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altLang="en-US" sz="1800" b="1" kern="0" dirty="0">
                          <a:solidFill>
                            <a:srgbClr val="000000"/>
                          </a:solidFill>
                          <a:latin typeface="Times New Roman" panose="02020603050405020304"/>
                          <a:ea typeface="宋体" panose="02010600030101010101" pitchFamily="2" charset="-122"/>
                          <a:cs typeface="宋体" panose="02010600030101010101" pitchFamily="2" charset="-122"/>
                        </a:rPr>
                        <a:t>小计</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173</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126</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47</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3" name="TextBox 2"/>
          <p:cNvSpPr txBox="1"/>
          <p:nvPr/>
        </p:nvSpPr>
        <p:spPr>
          <a:xfrm>
            <a:off x="683568" y="1052736"/>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土方工程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7544" y="1196752"/>
          <a:ext cx="8352929" cy="4795216"/>
        </p:xfrm>
        <a:graphic>
          <a:graphicData uri="http://schemas.openxmlformats.org/drawingml/2006/table">
            <a:tbl>
              <a:tblPr/>
              <a:tblGrid>
                <a:gridCol w="1182018">
                  <a:extLst>
                    <a:ext uri="{9D8B030D-6E8A-4147-A177-3AD203B41FA5}">
                      <a16:colId xmlns:a16="http://schemas.microsoft.com/office/drawing/2014/main" val="20000"/>
                    </a:ext>
                  </a:extLst>
                </a:gridCol>
                <a:gridCol w="945615">
                  <a:extLst>
                    <a:ext uri="{9D8B030D-6E8A-4147-A177-3AD203B41FA5}">
                      <a16:colId xmlns:a16="http://schemas.microsoft.com/office/drawing/2014/main" val="20001"/>
                    </a:ext>
                  </a:extLst>
                </a:gridCol>
                <a:gridCol w="2758043">
                  <a:extLst>
                    <a:ext uri="{9D8B030D-6E8A-4147-A177-3AD203B41FA5}">
                      <a16:colId xmlns:a16="http://schemas.microsoft.com/office/drawing/2014/main" val="20002"/>
                    </a:ext>
                  </a:extLst>
                </a:gridCol>
                <a:gridCol w="945615">
                  <a:extLst>
                    <a:ext uri="{9D8B030D-6E8A-4147-A177-3AD203B41FA5}">
                      <a16:colId xmlns:a16="http://schemas.microsoft.com/office/drawing/2014/main" val="20003"/>
                    </a:ext>
                  </a:extLst>
                </a:gridCol>
                <a:gridCol w="945615">
                  <a:extLst>
                    <a:ext uri="{9D8B030D-6E8A-4147-A177-3AD203B41FA5}">
                      <a16:colId xmlns:a16="http://schemas.microsoft.com/office/drawing/2014/main" val="20004"/>
                    </a:ext>
                  </a:extLst>
                </a:gridCol>
                <a:gridCol w="788012">
                  <a:extLst>
                    <a:ext uri="{9D8B030D-6E8A-4147-A177-3AD203B41FA5}">
                      <a16:colId xmlns:a16="http://schemas.microsoft.com/office/drawing/2014/main" val="20005"/>
                    </a:ext>
                  </a:extLst>
                </a:gridCol>
                <a:gridCol w="788011">
                  <a:extLst>
                    <a:ext uri="{9D8B030D-6E8A-4147-A177-3AD203B41FA5}">
                      <a16:colId xmlns:a16="http://schemas.microsoft.com/office/drawing/2014/main" val="20006"/>
                    </a:ext>
                  </a:extLst>
                </a:gridCol>
              </a:tblGrid>
              <a:tr h="345665">
                <a:tc rowSpan="2" gridSpan="3">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章节项目</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子目数</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数量增减</a:t>
                      </a:r>
                      <a:endParaRPr lang="zh-CN" sz="1800" b="1" kern="10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5665">
                <a:tc gridSpan="3" vMerge="1">
                  <a:txBody>
                    <a:bodyPr/>
                    <a:lstStyle/>
                    <a:p>
                      <a:endParaRPr lang="zh-CN"/>
                    </a:p>
                  </a:txBody>
                  <a:tcPr/>
                </a:tc>
                <a:tc hMerge="1" vMerge="1">
                  <a:txBody>
                    <a:bodyPr/>
                    <a:lstStyle/>
                    <a:p>
                      <a:endParaRPr lang="zh-CN"/>
                    </a:p>
                  </a:txBody>
                  <a:tcPr/>
                </a:tc>
                <a:tc hMerge="1"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新定额</a:t>
                      </a:r>
                      <a:endParaRPr lang="zh-CN" sz="1800" b="1" kern="10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现行定额</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5665">
                <a:tc rowSpan="11">
                  <a:txBody>
                    <a:bodyPr/>
                    <a:lstStyle/>
                    <a:p>
                      <a:r>
                        <a:rPr lang="zh-CN" altLang="en-US" b="1" dirty="0">
                          <a:latin typeface="宋体" panose="02010600030101010101" pitchFamily="2" charset="-122"/>
                          <a:ea typeface="宋体" panose="02010600030101010101" pitchFamily="2" charset="-122"/>
                        </a:rPr>
                        <a:t>二、石方工程</a:t>
                      </a:r>
                    </a:p>
                  </a:txBody>
                  <a:tcPr anchor="ctr">
                    <a:lnT w="12700" cap="flat" cmpd="sng" algn="ctr">
                      <a:solidFill>
                        <a:schemeClr val="tx1"/>
                      </a:solidFill>
                      <a:prstDash val="solid"/>
                      <a:round/>
                      <a:headEnd type="none" w="med" len="med"/>
                      <a:tailEnd type="none" w="med" len="med"/>
                    </a:lnT>
                  </a:tcPr>
                </a:tc>
                <a:tc rowSpan="10">
                  <a:txBody>
                    <a:bodyPr/>
                    <a:lstStyle/>
                    <a:p>
                      <a:pPr algn="ct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、人工石方</a:t>
                      </a:r>
                    </a:p>
                  </a:txBody>
                  <a:tcPr anchor="ctr">
                    <a:lnT w="12700" cap="flat" cmpd="sng" algn="ctr">
                      <a:solidFill>
                        <a:schemeClr val="tx1"/>
                      </a:solidFill>
                      <a:prstDash val="solid"/>
                      <a:round/>
                      <a:headEnd type="none" w="med" len="med"/>
                      <a:tailEnd type="none" w="med" len="med"/>
                    </a:lnT>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人工凿一般石方</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5665">
                <a:tc vMerge="1">
                  <a:txBody>
                    <a:bodyPr/>
                    <a:lstStyle/>
                    <a:p>
                      <a:endParaRPr lang="zh-CN"/>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人工凿沟槽基坑石方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353695"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5665">
                <a:tc vMerge="1">
                  <a:txBody>
                    <a:bodyPr/>
                    <a:lstStyle/>
                    <a:p>
                      <a:endParaRPr lang="zh-CN"/>
                    </a:p>
                  </a:txBody>
                  <a:tcPr anchor="ctr">
                    <a:lnT w="12700" cap="flat" cmpd="sng" algn="ctr">
                      <a:solidFill>
                        <a:schemeClr val="tx1"/>
                      </a:solidFill>
                      <a:prstDash val="solid"/>
                      <a:round/>
                      <a:headEnd type="none" w="med" len="med"/>
                      <a:tailEnd type="none" w="med" len="med"/>
                    </a:lnT>
                  </a:tcPr>
                </a:tc>
                <a:tc vMerge="1">
                  <a:txBody>
                    <a:bodyPr/>
                    <a:lstStyle/>
                    <a:p>
                      <a:endParaRPr lang="zh-CN"/>
                    </a:p>
                  </a:txBody>
                  <a:tcPr anchor="ctr">
                    <a:lnT w="12700" cap="flat" cmpd="sng" algn="ctr">
                      <a:solidFill>
                        <a:schemeClr val="tx1"/>
                      </a:solidFill>
                      <a:prstDash val="solid"/>
                      <a:round/>
                      <a:headEnd type="none" w="med" len="med"/>
                      <a:tailEnd type="none" w="med" len="med"/>
                    </a:lnT>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一般石方爆破</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基坑石方爆破</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沟槽石方爆破</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363220"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人工清理爆破基底</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344170"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人工修整爆破边坡</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58445" algn="l"/>
                        </a:tabLs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人工清石碴</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3102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人工装车、运石碴、人力车运石碴</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人工装混凝土破块</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45665">
                <a:tc v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小计</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50</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41</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3" name="TextBox 2"/>
          <p:cNvSpPr txBox="1"/>
          <p:nvPr/>
        </p:nvSpPr>
        <p:spPr>
          <a:xfrm>
            <a:off x="539552"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石方工程</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7544" y="1052736"/>
          <a:ext cx="7632847" cy="5365264"/>
        </p:xfrm>
        <a:graphic>
          <a:graphicData uri="http://schemas.openxmlformats.org/drawingml/2006/table">
            <a:tbl>
              <a:tblPr/>
              <a:tblGrid>
                <a:gridCol w="108012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720080">
                  <a:extLst>
                    <a:ext uri="{9D8B030D-6E8A-4147-A177-3AD203B41FA5}">
                      <a16:colId xmlns:a16="http://schemas.microsoft.com/office/drawing/2014/main" val="20005"/>
                    </a:ext>
                  </a:extLst>
                </a:gridCol>
                <a:gridCol w="720079">
                  <a:extLst>
                    <a:ext uri="{9D8B030D-6E8A-4147-A177-3AD203B41FA5}">
                      <a16:colId xmlns:a16="http://schemas.microsoft.com/office/drawing/2014/main" val="20006"/>
                    </a:ext>
                  </a:extLst>
                </a:gridCol>
              </a:tblGrid>
              <a:tr h="345665">
                <a:tc rowSpan="2" gridSpan="3">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章节项目</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子目数</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数量增减</a:t>
                      </a:r>
                      <a:endParaRPr lang="zh-CN" sz="1800" b="1" kern="10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5665">
                <a:tc gridSpan="3" vMerge="1">
                  <a:txBody>
                    <a:bodyPr/>
                    <a:lstStyle/>
                    <a:p>
                      <a:endParaRPr lang="zh-CN"/>
                    </a:p>
                  </a:txBody>
                  <a:tcPr/>
                </a:tc>
                <a:tc hMerge="1" vMerge="1">
                  <a:txBody>
                    <a:bodyPr/>
                    <a:lstStyle/>
                    <a:p>
                      <a:endParaRPr lang="zh-CN"/>
                    </a:p>
                  </a:txBody>
                  <a:tcPr/>
                </a:tc>
                <a:tc hMerge="1"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新定额</a:t>
                      </a:r>
                      <a:endParaRPr lang="zh-CN" sz="1800" b="1" kern="10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现行定额</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5665">
                <a:tc rowSpan="10">
                  <a:txBody>
                    <a:bodyPr/>
                    <a:lstStyle/>
                    <a:p>
                      <a:r>
                        <a:rPr lang="zh-CN" altLang="en-US" sz="1800" b="1" dirty="0">
                          <a:latin typeface="宋体" panose="02010600030101010101" pitchFamily="2" charset="-122"/>
                          <a:ea typeface="宋体" panose="02010600030101010101" pitchFamily="2" charset="-122"/>
                        </a:rPr>
                        <a:t>二、石方工程</a:t>
                      </a:r>
                    </a:p>
                  </a:txBody>
                  <a:tcPr anchor="ctr">
                    <a:lnT w="12700" cap="flat" cmpd="sng" algn="ctr">
                      <a:solidFill>
                        <a:schemeClr val="tx1"/>
                      </a:solidFill>
                      <a:prstDash val="solid"/>
                      <a:round/>
                      <a:headEnd type="none" w="med" len="med"/>
                      <a:tailEnd type="none" w="med" len="med"/>
                    </a:lnT>
                  </a:tcPr>
                </a:tc>
                <a:tc rowSpan="9">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、机械石方</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T w="12700" cap="flat" cmpd="sng" algn="ctr">
                      <a:solidFill>
                        <a:schemeClr val="tx1"/>
                      </a:solidFill>
                      <a:prstDash val="solid"/>
                      <a:round/>
                      <a:headEnd type="none" w="med" len="med"/>
                      <a:tailEnd type="none" w="med" len="med"/>
                    </a:lnT>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切割机切割石方</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液压岩石破碎机</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破碎石方</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人工空压机配合</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拆除混凝土</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推土机推运石碴</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挖掘机挖石碴</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挖掘机挖建筑垃圾</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3102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装载机挖混凝土</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破块、建筑垃圾</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4566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自卸汽车运石碴</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45665">
                <a:tc vMerge="1">
                  <a:txBody>
                    <a:bodyPr/>
                    <a:lstStyle/>
                    <a:p>
                      <a:endParaRPr lang="zh-CN"/>
                    </a:p>
                  </a:txBody>
                  <a:tcPr/>
                </a:tc>
                <a:tc vMerge="1">
                  <a:txBody>
                    <a:bodyPr/>
                    <a:lstStyle/>
                    <a:p>
                      <a:endParaRPr lang="zh-CN"/>
                    </a:p>
                  </a:txBody>
                  <a:tcPr marL="9525" marR="9525" marT="9525" marB="9525" anchor="ctr">
                    <a:lnR w="12700" cap="flat" cmpd="sng" algn="ctr">
                      <a:solidFill>
                        <a:srgbClr val="000000"/>
                      </a:solidFill>
                      <a:prstDash val="solid"/>
                      <a:round/>
                      <a:headEnd type="none" w="med" len="med"/>
                      <a:tailEnd type="none" w="med" len="med"/>
                    </a:lnR>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自卸汽车运混凝土</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破块、建筑垃圾</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45665">
                <a:tc v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小计</a:t>
                      </a:r>
                      <a:endParaRPr lang="zh-CN" sz="1800" b="1" kern="10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40</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40</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3" name="TextBox 2"/>
          <p:cNvSpPr txBox="1"/>
          <p:nvPr/>
        </p:nvSpPr>
        <p:spPr>
          <a:xfrm>
            <a:off x="539552"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石方工程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55576" y="1412776"/>
          <a:ext cx="7920879" cy="3774444"/>
        </p:xfrm>
        <a:graphic>
          <a:graphicData uri="http://schemas.openxmlformats.org/drawingml/2006/table">
            <a:tbl>
              <a:tblPr/>
              <a:tblGrid>
                <a:gridCol w="1504967">
                  <a:extLst>
                    <a:ext uri="{9D8B030D-6E8A-4147-A177-3AD203B41FA5}">
                      <a16:colId xmlns:a16="http://schemas.microsoft.com/office/drawing/2014/main" val="20000"/>
                    </a:ext>
                  </a:extLst>
                </a:gridCol>
                <a:gridCol w="1029714">
                  <a:extLst>
                    <a:ext uri="{9D8B030D-6E8A-4147-A177-3AD203B41FA5}">
                      <a16:colId xmlns:a16="http://schemas.microsoft.com/office/drawing/2014/main" val="20001"/>
                    </a:ext>
                  </a:extLst>
                </a:gridCol>
                <a:gridCol w="2073831">
                  <a:extLst>
                    <a:ext uri="{9D8B030D-6E8A-4147-A177-3AD203B41FA5}">
                      <a16:colId xmlns:a16="http://schemas.microsoft.com/office/drawing/2014/main" val="20002"/>
                    </a:ext>
                  </a:extLst>
                </a:gridCol>
                <a:gridCol w="1008112">
                  <a:extLst>
                    <a:ext uri="{9D8B030D-6E8A-4147-A177-3AD203B41FA5}">
                      <a16:colId xmlns:a16="http://schemas.microsoft.com/office/drawing/2014/main" val="20003"/>
                    </a:ext>
                  </a:extLst>
                </a:gridCol>
                <a:gridCol w="1096955">
                  <a:extLst>
                    <a:ext uri="{9D8B030D-6E8A-4147-A177-3AD203B41FA5}">
                      <a16:colId xmlns:a16="http://schemas.microsoft.com/office/drawing/2014/main" val="20004"/>
                    </a:ext>
                  </a:extLst>
                </a:gridCol>
                <a:gridCol w="603650">
                  <a:extLst>
                    <a:ext uri="{9D8B030D-6E8A-4147-A177-3AD203B41FA5}">
                      <a16:colId xmlns:a16="http://schemas.microsoft.com/office/drawing/2014/main" val="20005"/>
                    </a:ext>
                  </a:extLst>
                </a:gridCol>
                <a:gridCol w="603650">
                  <a:extLst>
                    <a:ext uri="{9D8B030D-6E8A-4147-A177-3AD203B41FA5}">
                      <a16:colId xmlns:a16="http://schemas.microsoft.com/office/drawing/2014/main" val="20006"/>
                    </a:ext>
                  </a:extLst>
                </a:gridCol>
              </a:tblGrid>
              <a:tr h="390901">
                <a:tc rowSpan="2" gridSpan="3">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章节项目</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子目数</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数量增减</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0901">
                <a:tc gridSpan="3"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宋体" panose="02010600030101010101" pitchFamily="2" charset="-122"/>
                          <a:ea typeface="宋体" panose="02010600030101010101" pitchFamily="2" charset="-122"/>
                          <a:cs typeface="宋体" panose="02010600030101010101" pitchFamily="2" charset="-122"/>
                        </a:rPr>
                        <a:t>新定额</a:t>
                      </a:r>
                      <a:endParaRPr lang="zh-CN" sz="1800" b="1" kern="10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现行定额</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8476" marR="8476" marT="8476" marB="847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0901">
                <a:tc rowSpan="6">
                  <a:txBody>
                    <a:bodyPr/>
                    <a:lstStyle/>
                    <a:p>
                      <a:r>
                        <a:rPr lang="zh-CN" altLang="en-US" b="1" dirty="0">
                          <a:latin typeface="宋体" panose="02010600030101010101" pitchFamily="2" charset="-122"/>
                          <a:ea typeface="宋体" panose="02010600030101010101" pitchFamily="2" charset="-122"/>
                        </a:rPr>
                        <a:t>三、回填及其他</a:t>
                      </a:r>
                    </a:p>
                  </a:txBody>
                  <a:tcPr anchor="ctr">
                    <a:lnT w="12700" cap="flat" cmpd="sng" algn="ctr">
                      <a:solidFill>
                        <a:srgbClr val="000000"/>
                      </a:solidFill>
                      <a:prstDash val="solid"/>
                      <a:round/>
                      <a:headEnd type="none" w="med" len="med"/>
                      <a:tailEnd type="none" w="med" len="med"/>
                    </a:lnT>
                  </a:tcPr>
                </a:tc>
                <a:tc rowSpan="5">
                  <a:txBody>
                    <a:bodyPr/>
                    <a:lstStyle/>
                    <a:p>
                      <a:r>
                        <a:rPr lang="zh-CN" altLang="en-US" b="1" dirty="0">
                          <a:latin typeface="宋体" panose="02010600030101010101" pitchFamily="2" charset="-122"/>
                          <a:ea typeface="宋体" panose="02010600030101010101" pitchFamily="2" charset="-122"/>
                        </a:rPr>
                        <a:t>回填及其他</a:t>
                      </a:r>
                    </a:p>
                  </a:txBody>
                  <a:tcPr anchor="ct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人工平整场地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0901">
                <a:tc vMerge="1">
                  <a:txBody>
                    <a:bodyPr/>
                    <a:lstStyle/>
                    <a:p>
                      <a:endParaRPr lang="zh-CN"/>
                    </a:p>
                  </a:txBody>
                  <a:tcPr>
                    <a:lnT w="12700" cap="flat" cmpd="sng" algn="ctr">
                      <a:solidFill>
                        <a:srgbClr val="000000"/>
                      </a:solidFill>
                      <a:prstDash val="solid"/>
                      <a:round/>
                      <a:headEnd type="none" w="med" len="med"/>
                      <a:tailEnd type="none" w="med" len="med"/>
                    </a:lnT>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机械平整场地</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（碾压）</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11</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090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回填土</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090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基坑钎探</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90901">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人工挖老墙脚</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0901">
                <a:tc v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18</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21</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90901">
                <a:tc gridSpan="3">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合计</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335</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286</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71</a:t>
                      </a:r>
                      <a:endParaRPr lang="zh-CN" sz="1800" kern="10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22</a:t>
                      </a:r>
                      <a:endParaRPr lang="zh-CN" sz="1800" kern="100" dirty="0">
                        <a:latin typeface="Times New Roman" panose="02020603050405020304"/>
                        <a:ea typeface="宋体" panose="02010600030101010101" pitchFamily="2" charset="-122"/>
                        <a:cs typeface="Times New Roman" panose="02020603050405020304"/>
                      </a:endParaRPr>
                    </a:p>
                  </a:txBody>
                  <a:tcPr marL="8150" marR="8150" marT="8150" marB="81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4" name="TextBox 3"/>
          <p:cNvSpPr txBox="1"/>
          <p:nvPr/>
        </p:nvSpPr>
        <p:spPr>
          <a:xfrm>
            <a:off x="395536"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回填及其他</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260648"/>
            <a:ext cx="6768752"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一、土方工程项目设置主要变化情况</a:t>
            </a:r>
          </a:p>
        </p:txBody>
      </p:sp>
      <p:graphicFrame>
        <p:nvGraphicFramePr>
          <p:cNvPr id="6" name="表格 5"/>
          <p:cNvGraphicFramePr>
            <a:graphicFrameLocks noGrp="1"/>
          </p:cNvGraphicFramePr>
          <p:nvPr/>
        </p:nvGraphicFramePr>
        <p:xfrm>
          <a:off x="107504" y="1124744"/>
          <a:ext cx="8892480" cy="5322766"/>
        </p:xfrm>
        <a:graphic>
          <a:graphicData uri="http://schemas.openxmlformats.org/drawingml/2006/table">
            <a:tbl>
              <a:tblPr/>
              <a:tblGrid>
                <a:gridCol w="738010">
                  <a:extLst>
                    <a:ext uri="{9D8B030D-6E8A-4147-A177-3AD203B41FA5}">
                      <a16:colId xmlns:a16="http://schemas.microsoft.com/office/drawing/2014/main" val="20000"/>
                    </a:ext>
                  </a:extLst>
                </a:gridCol>
                <a:gridCol w="885610">
                  <a:extLst>
                    <a:ext uri="{9D8B030D-6E8A-4147-A177-3AD203B41FA5}">
                      <a16:colId xmlns:a16="http://schemas.microsoft.com/office/drawing/2014/main" val="20001"/>
                    </a:ext>
                  </a:extLst>
                </a:gridCol>
                <a:gridCol w="3153332">
                  <a:extLst>
                    <a:ext uri="{9D8B030D-6E8A-4147-A177-3AD203B41FA5}">
                      <a16:colId xmlns:a16="http://schemas.microsoft.com/office/drawing/2014/main" val="20002"/>
                    </a:ext>
                  </a:extLst>
                </a:gridCol>
                <a:gridCol w="1984272">
                  <a:extLst>
                    <a:ext uri="{9D8B030D-6E8A-4147-A177-3AD203B41FA5}">
                      <a16:colId xmlns:a16="http://schemas.microsoft.com/office/drawing/2014/main" val="20003"/>
                    </a:ext>
                  </a:extLst>
                </a:gridCol>
                <a:gridCol w="2131256">
                  <a:extLst>
                    <a:ext uri="{9D8B030D-6E8A-4147-A177-3AD203B41FA5}">
                      <a16:colId xmlns:a16="http://schemas.microsoft.com/office/drawing/2014/main" val="20004"/>
                    </a:ext>
                  </a:extLst>
                </a:gridCol>
              </a:tblGrid>
              <a:tr h="350425">
                <a:tc rowSpan="2" gridSpan="3">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50425">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7338">
                <a:tc rowSpan="10">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一、</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土方</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工程</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人工土方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人工挖一般土方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人工挖土方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4</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人工山坡切土</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人工山坡切土</a:t>
                      </a:r>
                      <a:r>
                        <a:rPr lang="en-US" sz="1800" b="1" kern="0">
                          <a:solidFill>
                            <a:srgbClr val="000000"/>
                          </a:solidFill>
                          <a:latin typeface="Calibri" panose="020F0502020204030204"/>
                          <a:ea typeface="宋体" panose="02010600030101010101" pitchFamily="2" charset="-122"/>
                          <a:cs typeface="宋体" panose="02010600030101010101" pitchFamily="2" charset="-122"/>
                        </a:rPr>
                        <a:t>3</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2633">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人工挖沟槽、基坑土方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人工挖沟槽土方</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项、人工基坑土方</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人工挖淤泥、流砂</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人工清理土堤基础</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人工挖土堤台阶、路槽土方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人工培修边坡、人工装车</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人工装车</a:t>
                      </a:r>
                      <a:r>
                        <a:rPr lang="en-US" sz="1800" b="1" kern="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2733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人工运土方、淤泥流砂</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70085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双（单）轮车运土方、淤泥</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双</a:t>
                      </a:r>
                      <a:r>
                        <a:rPr lang="zh-CN" altLang="en-US" sz="1800" b="1" kern="0" dirty="0">
                          <a:solidFill>
                            <a:srgbClr val="000000"/>
                          </a:solidFill>
                          <a:latin typeface="Calibri" panose="020F0502020204030204"/>
                          <a:ea typeface="宋体" panose="02010600030101010101" pitchFamily="2" charset="-122"/>
                          <a:cs typeface="宋体" panose="02010600030101010101" pitchFamily="2" charset="-122"/>
                        </a:rPr>
                        <a:t>（</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单）轮车运</a:t>
                      </a:r>
                      <a:endParaRPr lang="en-US" altLang="zh-CN" sz="1800" b="1" kern="0" dirty="0">
                        <a:solidFill>
                          <a:srgbClr val="000000"/>
                        </a:solidFill>
                        <a:latin typeface="Calibri" panose="020F05020202040302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土方、淤泥</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4</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70085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人力车运土方、淤泥流砂</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人力车运土方</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项，人力车运淤泥流砂</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一、土方工程</a:t>
            </a:r>
          </a:p>
        </p:txBody>
      </p:sp>
      <p:graphicFrame>
        <p:nvGraphicFramePr>
          <p:cNvPr id="6" name="表格 5"/>
          <p:cNvGraphicFramePr>
            <a:graphicFrameLocks noGrp="1"/>
          </p:cNvGraphicFramePr>
          <p:nvPr/>
        </p:nvGraphicFramePr>
        <p:xfrm>
          <a:off x="107504" y="1196751"/>
          <a:ext cx="8892480" cy="5387960"/>
        </p:xfrm>
        <a:graphic>
          <a:graphicData uri="http://schemas.openxmlformats.org/drawingml/2006/table">
            <a:tbl>
              <a:tblPr/>
              <a:tblGrid>
                <a:gridCol w="738010">
                  <a:extLst>
                    <a:ext uri="{9D8B030D-6E8A-4147-A177-3AD203B41FA5}">
                      <a16:colId xmlns:a16="http://schemas.microsoft.com/office/drawing/2014/main" val="20000"/>
                    </a:ext>
                  </a:extLst>
                </a:gridCol>
                <a:gridCol w="702150">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1576648">
                  <a:extLst>
                    <a:ext uri="{9D8B030D-6E8A-4147-A177-3AD203B41FA5}">
                      <a16:colId xmlns:a16="http://schemas.microsoft.com/office/drawing/2014/main" val="20003"/>
                    </a:ext>
                  </a:extLst>
                </a:gridCol>
                <a:gridCol w="2131256">
                  <a:extLst>
                    <a:ext uri="{9D8B030D-6E8A-4147-A177-3AD203B41FA5}">
                      <a16:colId xmlns:a16="http://schemas.microsoft.com/office/drawing/2014/main" val="20004"/>
                    </a:ext>
                  </a:extLst>
                </a:gridCol>
              </a:tblGrid>
              <a:tr h="322691">
                <a:tc rowSpan="2" gridSpan="3">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2269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6597">
                <a:tc rowSpan="10">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一、</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土方</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工程</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机械土方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推土机推一般土方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正铲挖掘机挖土方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正铲挖掘机挖土方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12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8676">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反铲挖掘机挖一般土方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长臂挖掘机挖一般土方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长臂挖掘机挖一般土方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16</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endPar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长臂挖掘机挖淤泥</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长臂挖掘机挖淤泥</a:t>
                      </a:r>
                      <a:r>
                        <a:rPr lang="en-US" sz="1800" b="1" kern="0">
                          <a:solidFill>
                            <a:srgbClr val="000000"/>
                          </a:solidFill>
                          <a:latin typeface="Calibri" panose="020F0502020204030204"/>
                          <a:ea typeface="宋体" panose="02010600030101010101" pitchFamily="2" charset="-122"/>
                          <a:cs typeface="宋体" panose="02010600030101010101" pitchFamily="2" charset="-122"/>
                        </a:rPr>
                        <a:t>8</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60229">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机械挖路槽土方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89203">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挖掘机挖沟槽、基坑土方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145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抓铲挖掘机挖一般土方、淤泥、流砂</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30649">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挖掘机挖淤泥、流砂</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72233">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拉铲挖掘机挖一般土方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二、石方工程</a:t>
            </a:r>
          </a:p>
        </p:txBody>
      </p:sp>
      <p:graphicFrame>
        <p:nvGraphicFramePr>
          <p:cNvPr id="6" name="表格 5"/>
          <p:cNvGraphicFramePr>
            <a:graphicFrameLocks noGrp="1"/>
          </p:cNvGraphicFramePr>
          <p:nvPr/>
        </p:nvGraphicFramePr>
        <p:xfrm>
          <a:off x="179512" y="1052736"/>
          <a:ext cx="8712968" cy="5643092"/>
        </p:xfrm>
        <a:graphic>
          <a:graphicData uri="http://schemas.openxmlformats.org/drawingml/2006/table">
            <a:tbl>
              <a:tblPr/>
              <a:tblGrid>
                <a:gridCol w="723112">
                  <a:extLst>
                    <a:ext uri="{9D8B030D-6E8A-4147-A177-3AD203B41FA5}">
                      <a16:colId xmlns:a16="http://schemas.microsoft.com/office/drawing/2014/main" val="20000"/>
                    </a:ext>
                  </a:extLst>
                </a:gridCol>
                <a:gridCol w="687976">
                  <a:extLst>
                    <a:ext uri="{9D8B030D-6E8A-4147-A177-3AD203B41FA5}">
                      <a16:colId xmlns:a16="http://schemas.microsoft.com/office/drawing/2014/main" val="20001"/>
                    </a:ext>
                  </a:extLst>
                </a:gridCol>
                <a:gridCol w="3174947">
                  <a:extLst>
                    <a:ext uri="{9D8B030D-6E8A-4147-A177-3AD203B41FA5}">
                      <a16:colId xmlns:a16="http://schemas.microsoft.com/office/drawing/2014/main" val="20002"/>
                    </a:ext>
                  </a:extLst>
                </a:gridCol>
                <a:gridCol w="2046077">
                  <a:extLst>
                    <a:ext uri="{9D8B030D-6E8A-4147-A177-3AD203B41FA5}">
                      <a16:colId xmlns:a16="http://schemas.microsoft.com/office/drawing/2014/main" val="20003"/>
                    </a:ext>
                  </a:extLst>
                </a:gridCol>
                <a:gridCol w="2080856">
                  <a:extLst>
                    <a:ext uri="{9D8B030D-6E8A-4147-A177-3AD203B41FA5}">
                      <a16:colId xmlns:a16="http://schemas.microsoft.com/office/drawing/2014/main" val="20004"/>
                    </a:ext>
                  </a:extLst>
                </a:gridCol>
              </a:tblGrid>
              <a:tr h="322691">
                <a:tc rowSpan="2" gridSpan="3">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2269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6597">
                <a:tc rowSpan="9">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二、</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石方工程</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人工石方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人工凿一般石方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人工凿一般石方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机械打眼爆破石方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8676">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人工凿沟槽基坑石方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人工凿沟槽基坑石方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一般、基坑、沟槽石方爆破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34594">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人工清理爆破基底</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人工清理爆破基底</a:t>
                      </a:r>
                      <a:r>
                        <a:rPr lang="en-US" sz="1800" b="1" kern="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60229">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人工修整爆破边坡</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人工修整爆破边坡</a:t>
                      </a:r>
                      <a:r>
                        <a:rPr lang="en-US" sz="1800" b="1" kern="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89203">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人工清石碴</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人工清石碴</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89203">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人工装车、运石碴、人力车</a:t>
                      </a:r>
                      <a:endParaRPr lang="en-US" altLang="zh-CN" sz="1800" b="1" kern="0" dirty="0">
                        <a:solidFill>
                          <a:srgbClr val="000000"/>
                        </a:solidFill>
                        <a:latin typeface="Calibri" panose="020F05020202040302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运石碴</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人工装车</a:t>
                      </a:r>
                      <a:r>
                        <a:rPr lang="en-US" sz="1800" b="1" kern="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89203">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人工装混凝土破块</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200">
                <a:latin typeface="宋体" panose="02010600030101010101" pitchFamily="2" charset="-122"/>
                <a:ea typeface="宋体" panose="02010600030101010101" pitchFamily="2" charset="-122"/>
              </a:rPr>
              <a:t>宣贯大纲</a:t>
            </a:r>
            <a:r>
              <a:rPr lang="en-US" altLang="zh-CN" sz="3200">
                <a:latin typeface="宋体" panose="02010600030101010101" pitchFamily="2" charset="-122"/>
                <a:ea typeface="宋体" panose="02010600030101010101" pitchFamily="2" charset="-122"/>
              </a:rPr>
              <a:t>:</a:t>
            </a:r>
          </a:p>
        </p:txBody>
      </p:sp>
      <p:sp>
        <p:nvSpPr>
          <p:cNvPr id="3" name="内容占位符 2"/>
          <p:cNvSpPr>
            <a:spLocks noGrp="1"/>
          </p:cNvSpPr>
          <p:nvPr>
            <p:ph idx="1"/>
          </p:nvPr>
        </p:nvSpPr>
        <p:spPr>
          <a:xfrm>
            <a:off x="468630" y="1311275"/>
            <a:ext cx="8561705" cy="4997450"/>
          </a:xfrm>
        </p:spPr>
        <p:txBody>
          <a:bodyPr/>
          <a:lstStyle/>
          <a:p>
            <a:pPr>
              <a:lnSpc>
                <a:spcPct val="200000"/>
              </a:lnSpc>
            </a:pPr>
            <a:r>
              <a:rPr lang="zh-CN" altLang="zh-CN" sz="2800" dirty="0">
                <a:latin typeface="宋体" panose="02010600030101010101" pitchFamily="2" charset="-122"/>
                <a:ea typeface="宋体" panose="02010600030101010101" pitchFamily="2" charset="-122"/>
              </a:rPr>
              <a:t>第一部分：公共专业消耗量定额及全费用基价表</a:t>
            </a:r>
          </a:p>
          <a:p>
            <a:pPr>
              <a:lnSpc>
                <a:spcPct val="200000"/>
              </a:lnSpc>
            </a:pPr>
            <a:r>
              <a:rPr lang="zh-CN" altLang="en-US" sz="2800" dirty="0">
                <a:latin typeface="宋体" panose="02010600030101010101" pitchFamily="2" charset="-122"/>
                <a:ea typeface="宋体" panose="02010600030101010101" pitchFamily="2" charset="-122"/>
              </a:rPr>
              <a:t>第二部分：湖北省施工机具使用费定额</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二、石方工程</a:t>
            </a:r>
          </a:p>
        </p:txBody>
      </p:sp>
      <p:graphicFrame>
        <p:nvGraphicFramePr>
          <p:cNvPr id="6" name="表格 5"/>
          <p:cNvGraphicFramePr>
            <a:graphicFrameLocks noGrp="1"/>
          </p:cNvGraphicFramePr>
          <p:nvPr/>
        </p:nvGraphicFramePr>
        <p:xfrm>
          <a:off x="0" y="1196752"/>
          <a:ext cx="9144000" cy="5155248"/>
        </p:xfrm>
        <a:graphic>
          <a:graphicData uri="http://schemas.openxmlformats.org/drawingml/2006/table">
            <a:tbl>
              <a:tblPr/>
              <a:tblGrid>
                <a:gridCol w="758885">
                  <a:extLst>
                    <a:ext uri="{9D8B030D-6E8A-4147-A177-3AD203B41FA5}">
                      <a16:colId xmlns:a16="http://schemas.microsoft.com/office/drawing/2014/main" val="20000"/>
                    </a:ext>
                  </a:extLst>
                </a:gridCol>
                <a:gridCol w="722010">
                  <a:extLst>
                    <a:ext uri="{9D8B030D-6E8A-4147-A177-3AD203B41FA5}">
                      <a16:colId xmlns:a16="http://schemas.microsoft.com/office/drawing/2014/main" val="20001"/>
                    </a:ext>
                  </a:extLst>
                </a:gridCol>
                <a:gridCol w="3523153">
                  <a:extLst>
                    <a:ext uri="{9D8B030D-6E8A-4147-A177-3AD203B41FA5}">
                      <a16:colId xmlns:a16="http://schemas.microsoft.com/office/drawing/2014/main" val="20002"/>
                    </a:ext>
                  </a:extLst>
                </a:gridCol>
                <a:gridCol w="2232248">
                  <a:extLst>
                    <a:ext uri="{9D8B030D-6E8A-4147-A177-3AD203B41FA5}">
                      <a16:colId xmlns:a16="http://schemas.microsoft.com/office/drawing/2014/main" val="20003"/>
                    </a:ext>
                  </a:extLst>
                </a:gridCol>
                <a:gridCol w="1907704">
                  <a:extLst>
                    <a:ext uri="{9D8B030D-6E8A-4147-A177-3AD203B41FA5}">
                      <a16:colId xmlns:a16="http://schemas.microsoft.com/office/drawing/2014/main" val="20004"/>
                    </a:ext>
                  </a:extLst>
                </a:gridCol>
              </a:tblGrid>
              <a:tr h="322691">
                <a:tc rowSpan="2" gridSpan="3">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2269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6597">
                <a:tc rowSpan="11">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二、</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石方工程</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1">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机械石方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切割机切割石方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切割机切割石方</a:t>
                      </a:r>
                      <a:r>
                        <a:rPr lang="en-US" sz="1800" b="1" kern="0">
                          <a:solidFill>
                            <a:srgbClr val="000000"/>
                          </a:solidFill>
                          <a:latin typeface="Calibri" panose="020F0502020204030204"/>
                          <a:ea typeface="宋体" panose="02010600030101010101" pitchFamily="2" charset="-122"/>
                          <a:cs typeface="宋体" panose="02010600030101010101" pitchFamily="2" charset="-122"/>
                        </a:rPr>
                        <a:t>6</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259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液压岩石破碎机破碎石方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机械凿打坚硬岩</a:t>
                      </a:r>
                      <a:r>
                        <a:rPr lang="en-US" sz="1800" b="1" kern="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8676">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人工空压机配合拆除混凝土</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74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推土机推运石碴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推土机推运石碴</a:t>
                      </a:r>
                      <a:endParaRPr lang="en-US" altLang="zh-CN" sz="1800" b="1" kern="0" dirty="0">
                        <a:solidFill>
                          <a:srgbClr val="000000"/>
                        </a:solidFill>
                        <a:latin typeface="Calibri" panose="020F0502020204030204"/>
                        <a:ea typeface="宋体" panose="02010600030101010101" pitchFamily="2" charset="-122"/>
                        <a:cs typeface="宋体" panose="02010600030101010101" pitchFamily="2" charset="-122"/>
                      </a:endParaRPr>
                    </a:p>
                    <a:p>
                      <a:pPr algn="ctr" fontAlgn="ctr">
                        <a:lnSpc>
                          <a:spcPct val="115000"/>
                        </a:lnSpc>
                        <a:spcAft>
                          <a:spcPts val="0"/>
                        </a:spcAft>
                      </a:pP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6</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949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明挖石方运输</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明挖石方运输</a:t>
                      </a:r>
                      <a:r>
                        <a:rPr lang="en-US" sz="1800" b="1" kern="0">
                          <a:solidFill>
                            <a:srgbClr val="000000"/>
                          </a:solidFill>
                          <a:latin typeface="Calibri" panose="020F0502020204030204"/>
                          <a:ea typeface="宋体" panose="02010600030101010101" pitchFamily="2" charset="-122"/>
                          <a:cs typeface="宋体" panose="02010600030101010101" pitchFamily="2" charset="-122"/>
                        </a:rPr>
                        <a:t>6</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600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挖掘机挖石碴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挖掘机挖石碴</a:t>
                      </a:r>
                      <a:r>
                        <a:rPr lang="en-US" sz="1800" b="1" kern="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600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挖掘机挖建筑垃圾</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挖掘机挖建筑垃圾</a:t>
                      </a:r>
                      <a:r>
                        <a:rPr lang="en-US" sz="1800" b="1" kern="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60229">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装载机挖混凝土破块、建筑垃圾</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60229">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自卸汽车运石碴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89203">
                <a:tc vMerge="1">
                  <a:txBody>
                    <a:bodyPr/>
                    <a:lstStyle/>
                    <a:p>
                      <a:endParaRPr lang="zh-CN"/>
                    </a:p>
                  </a:txBody>
                  <a:tcPr/>
                </a:tc>
                <a:tc vMerge="1">
                  <a:txBody>
                    <a:bodyPr/>
                    <a:lstStyle/>
                    <a:p>
                      <a:endParaRPr lang="zh-CN"/>
                    </a:p>
                  </a:txBody>
                  <a:tcP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自卸汽车运混凝土破块、建筑垃圾</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89203">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运泥船运砂石</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运泥船运砂石</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1</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476672"/>
            <a:ext cx="4320480" cy="584775"/>
          </a:xfrm>
          <a:prstGeom prst="rect">
            <a:avLst/>
          </a:prstGeom>
          <a:noFill/>
        </p:spPr>
        <p:txBody>
          <a:bodyPr wrap="square" rtlCol="0">
            <a:spAutoFit/>
          </a:bodyPr>
          <a:lstStyle/>
          <a:p>
            <a:r>
              <a:rPr lang="zh-CN" altLang="en-US" sz="3200" b="1" i="0" dirty="0">
                <a:latin typeface="宋体" panose="02010600030101010101" pitchFamily="2" charset="-122"/>
                <a:ea typeface="宋体" panose="02010600030101010101" pitchFamily="2" charset="-122"/>
              </a:rPr>
              <a:t>三、回填及其他</a:t>
            </a:r>
          </a:p>
        </p:txBody>
      </p:sp>
      <p:graphicFrame>
        <p:nvGraphicFramePr>
          <p:cNvPr id="6" name="表格 5"/>
          <p:cNvGraphicFramePr>
            <a:graphicFrameLocks noGrp="1"/>
          </p:cNvGraphicFramePr>
          <p:nvPr/>
        </p:nvGraphicFramePr>
        <p:xfrm>
          <a:off x="251520" y="1484784"/>
          <a:ext cx="8316416" cy="3525148"/>
        </p:xfrm>
        <a:graphic>
          <a:graphicData uri="http://schemas.openxmlformats.org/drawingml/2006/table">
            <a:tbl>
              <a:tblPr/>
              <a:tblGrid>
                <a:gridCol w="690202">
                  <a:extLst>
                    <a:ext uri="{9D8B030D-6E8A-4147-A177-3AD203B41FA5}">
                      <a16:colId xmlns:a16="http://schemas.microsoft.com/office/drawing/2014/main" val="20000"/>
                    </a:ext>
                  </a:extLst>
                </a:gridCol>
                <a:gridCol w="656664">
                  <a:extLst>
                    <a:ext uri="{9D8B030D-6E8A-4147-A177-3AD203B41FA5}">
                      <a16:colId xmlns:a16="http://schemas.microsoft.com/office/drawing/2014/main" val="20001"/>
                    </a:ext>
                  </a:extLst>
                </a:gridCol>
                <a:gridCol w="2549379">
                  <a:extLst>
                    <a:ext uri="{9D8B030D-6E8A-4147-A177-3AD203B41FA5}">
                      <a16:colId xmlns:a16="http://schemas.microsoft.com/office/drawing/2014/main" val="20002"/>
                    </a:ext>
                  </a:extLst>
                </a:gridCol>
                <a:gridCol w="1768253">
                  <a:extLst>
                    <a:ext uri="{9D8B030D-6E8A-4147-A177-3AD203B41FA5}">
                      <a16:colId xmlns:a16="http://schemas.microsoft.com/office/drawing/2014/main" val="20003"/>
                    </a:ext>
                  </a:extLst>
                </a:gridCol>
                <a:gridCol w="2651918">
                  <a:extLst>
                    <a:ext uri="{9D8B030D-6E8A-4147-A177-3AD203B41FA5}">
                      <a16:colId xmlns:a16="http://schemas.microsoft.com/office/drawing/2014/main" val="20004"/>
                    </a:ext>
                  </a:extLst>
                </a:gridCol>
              </a:tblGrid>
              <a:tr h="322691">
                <a:tc rowSpan="2" gridSpan="3">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22691">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dirty="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525" marR="7525" marT="7525" marB="7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6597">
                <a:tc rowSpan="7">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三、</a:t>
                      </a:r>
                      <a:endParaRPr lang="zh-CN" sz="1800" b="1" kern="10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回填及其他</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回填及其他</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人工平整场地</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2598">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原土夯实</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原土夯实</a:t>
                      </a:r>
                      <a:r>
                        <a:rPr lang="en-US" sz="1800" b="1" kern="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8676">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机械平整场地（碾压）</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机械平整场地（碾压）</a:t>
                      </a:r>
                      <a:endParaRPr lang="en-US" altLang="zh-CN" sz="1800" b="1" kern="0" dirty="0">
                        <a:solidFill>
                          <a:srgbClr val="000000"/>
                        </a:solidFill>
                        <a:latin typeface="Calibri" panose="020F0502020204030204"/>
                        <a:ea typeface="宋体" panose="02010600030101010101" pitchFamily="2" charset="-122"/>
                        <a:cs typeface="宋体" panose="02010600030101010101" pitchFamily="2" charset="-122"/>
                      </a:endParaRPr>
                    </a:p>
                    <a:p>
                      <a:pPr algn="ctr" fontAlgn="ctr">
                        <a:lnSpc>
                          <a:spcPct val="115000"/>
                        </a:lnSpc>
                        <a:spcAft>
                          <a:spcPts val="0"/>
                        </a:spcAft>
                      </a:pP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3</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74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回填土、碎石</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949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基坑钎探</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600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人工挖老墙脚</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60040">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支木挡土板</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支木挡土板</a:t>
                      </a:r>
                      <a:r>
                        <a:rPr lang="en-US" sz="1800" b="1" kern="0" dirty="0">
                          <a:solidFill>
                            <a:srgbClr val="000000"/>
                          </a:solidFill>
                          <a:latin typeface="Calibri" panose="020F0502020204030204"/>
                          <a:ea typeface="宋体" panose="02010600030101010101" pitchFamily="2" charset="-122"/>
                          <a:cs typeface="宋体" panose="02010600030101010101" pitchFamily="2" charset="-122"/>
                        </a:rPr>
                        <a:t>2</a:t>
                      </a:r>
                      <a:r>
                        <a:rPr lang="zh-CN" sz="1800" b="1" kern="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447675" y="382588"/>
            <a:ext cx="7886700" cy="611187"/>
          </a:xfrm>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rPr>
              <a:t>（三）说明及计算规则主要变化情况</a:t>
            </a:r>
          </a:p>
        </p:txBody>
      </p:sp>
      <p:sp>
        <p:nvSpPr>
          <p:cNvPr id="38914" name="内容占位符 2"/>
          <p:cNvSpPr>
            <a:spLocks noGrp="1"/>
          </p:cNvSpPr>
          <p:nvPr>
            <p:ph idx="1"/>
          </p:nvPr>
        </p:nvSpPr>
        <p:spPr>
          <a:xfrm>
            <a:off x="282575" y="993775"/>
            <a:ext cx="8677275" cy="5921375"/>
          </a:xfrm>
        </p:spPr>
        <p:txBody>
          <a:bodyPr wrap="square" lIns="91440" tIns="45720" rIns="91440" bIns="45720" anchor="t"/>
          <a:lstStyle/>
          <a:p>
            <a:pPr marL="0" indent="0" eaLnBrk="1" hangingPunct="1">
              <a:lnSpc>
                <a:spcPct val="130000"/>
              </a:lnSpc>
              <a:buNone/>
            </a:pPr>
            <a:r>
              <a:rPr lang="zh-CN" altLang="en-US" b="0" dirty="0">
                <a:latin typeface="宋体" panose="02010600030101010101" pitchFamily="2" charset="-122"/>
                <a:ea typeface="宋体" panose="02010600030101010101" pitchFamily="2" charset="-122"/>
              </a:rPr>
              <a:t>⒈“</a:t>
            </a:r>
            <a:r>
              <a:rPr lang="zh-CN" altLang="en-US" dirty="0">
                <a:latin typeface="宋体" panose="02010600030101010101" pitchFamily="2" charset="-122"/>
                <a:ea typeface="宋体" panose="02010600030101010101" pitchFamily="2" charset="-122"/>
              </a:rPr>
              <a:t>含水率超过30%，液性指数Ic＞1,土和水的混合物呈流塑状态时为淤泥。”（明确淤泥定义）</a:t>
            </a:r>
          </a:p>
          <a:p>
            <a:pPr marL="0" indent="0" eaLnBrk="1" hangingPunct="1">
              <a:lnSpc>
                <a:spcPct val="130000"/>
              </a:lnSpc>
              <a:buNone/>
            </a:pPr>
            <a:r>
              <a:rPr lang="zh-CN" altLang="en-US" dirty="0">
                <a:latin typeface="宋体" panose="02010600030101010101" pitchFamily="2" charset="-122"/>
                <a:ea typeface="宋体" panose="02010600030101010101" pitchFamily="2" charset="-122"/>
              </a:rPr>
              <a:t>⒉“定额不包括土方、石方外弃的消纳场地占用及使用费，发生时应另计算。”</a:t>
            </a:r>
            <a:endParaRPr lang="en-US" altLang="zh-CN" dirty="0">
              <a:latin typeface="宋体" panose="02010600030101010101" pitchFamily="2" charset="-122"/>
              <a:ea typeface="宋体" panose="02010600030101010101" pitchFamily="2" charset="-122"/>
            </a:endParaRPr>
          </a:p>
          <a:p>
            <a:pPr marL="0" indent="0" eaLnBrk="1" hangingPunct="1">
              <a:lnSpc>
                <a:spcPct val="130000"/>
              </a:lnSpc>
              <a:buNone/>
            </a:pPr>
            <a:r>
              <a:rPr lang="zh-CN" altLang="en-US" dirty="0">
                <a:latin typeface="宋体" panose="02010600030101010101" pitchFamily="2" charset="-122"/>
                <a:ea typeface="宋体" panose="02010600030101010101" pitchFamily="2" charset="-122"/>
              </a:rPr>
              <a:t>⒊土石方的开挖、运输均按开挖前的天然密实体积计算。土方回填，按回填后的竣工体积计算。不同状态的土石方体积按土石方体积换算系数表换算。</a:t>
            </a:r>
            <a:endParaRPr lang="en-US" altLang="zh-CN" dirty="0">
              <a:latin typeface="宋体" panose="02010600030101010101" pitchFamily="2" charset="-122"/>
              <a:ea typeface="宋体" panose="02010600030101010101" pitchFamily="2" charset="-122"/>
            </a:endParaRPr>
          </a:p>
          <a:p>
            <a:pPr marL="0" indent="0" eaLnBrk="1" hangingPunct="1">
              <a:lnSpc>
                <a:spcPct val="130000"/>
              </a:lnSpc>
              <a:buNone/>
            </a:pPr>
            <a:r>
              <a:rPr lang="zh-CN" altLang="en-US" dirty="0">
                <a:latin typeface="宋体" panose="02010600030101010101" pitchFamily="2" charset="-122"/>
                <a:ea typeface="宋体" panose="02010600030101010101" pitchFamily="2" charset="-122"/>
              </a:rPr>
              <a:t>⒋淤泥流砂挖运按设计或施工组织设计规定的位置、界限，以实际挖方体积计算。</a:t>
            </a:r>
            <a:endParaRPr lang="zh-CN" altLang="en-US" dirty="0">
              <a:latin typeface="Arial" panose="020B0604020202020204" pitchFamily="34" charset="0"/>
              <a:ea typeface="华文细黑" pitchFamily="2" charset="-122"/>
            </a:endParaRPr>
          </a:p>
          <a:p>
            <a:pPr marL="0" indent="0" eaLnBrk="1" hangingPunct="1">
              <a:lnSpc>
                <a:spcPct val="130000"/>
              </a:lnSpc>
              <a:buNone/>
            </a:pPr>
            <a:endParaRPr lang="en-US" altLang="zh-CN" dirty="0">
              <a:latin typeface="宋体" panose="02010600030101010101" pitchFamily="2" charset="-122"/>
              <a:ea typeface="宋体" panose="02010600030101010101" pitchFamily="2" charset="-122"/>
            </a:endParaRPr>
          </a:p>
          <a:p>
            <a:pPr marL="0" indent="0" eaLnBrk="1" hangingPunct="1">
              <a:lnSpc>
                <a:spcPct val="130000"/>
              </a:lnSpc>
              <a:buNone/>
            </a:pPr>
            <a:endParaRPr lang="zh-CN" altLang="en-US" dirty="0">
              <a:latin typeface="宋体" panose="02010600030101010101" pitchFamily="2" charset="-122"/>
              <a:ea typeface="宋体" panose="02010600030101010101" pitchFamily="2" charset="-122"/>
            </a:endParaRPr>
          </a:p>
          <a:p>
            <a:pPr marL="0" indent="0" eaLnBrk="1" hangingPunct="1">
              <a:lnSpc>
                <a:spcPct val="130000"/>
              </a:lnSpc>
              <a:buNone/>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a:xfrm>
            <a:off x="298450" y="307975"/>
            <a:ext cx="7886700" cy="649288"/>
          </a:xfrm>
        </p:spPr>
        <p:txBody>
          <a:bodyPr wrap="square" lIns="91440" tIns="45720" rIns="91440" bIns="45720" anchor="ctr"/>
          <a:lstStyle/>
          <a:p>
            <a:pPr eaLnBrk="1" hangingPunct="1"/>
            <a:r>
              <a:rPr lang="zh-CN" altLang="en-US" sz="2400" dirty="0">
                <a:latin typeface="宋体" panose="02010600030101010101" pitchFamily="2" charset="-122"/>
                <a:ea typeface="宋体" panose="02010600030101010101" pitchFamily="2" charset="-122"/>
              </a:rPr>
              <a:t> 四、有关问题说明</a:t>
            </a:r>
          </a:p>
        </p:txBody>
      </p:sp>
      <p:sp>
        <p:nvSpPr>
          <p:cNvPr id="48130" name="内容占位符 2"/>
          <p:cNvSpPr>
            <a:spLocks noGrp="1"/>
          </p:cNvSpPr>
          <p:nvPr>
            <p:ph idx="1"/>
          </p:nvPr>
        </p:nvSpPr>
        <p:spPr>
          <a:xfrm>
            <a:off x="496888" y="955675"/>
            <a:ext cx="8437562" cy="5572125"/>
          </a:xfrm>
        </p:spPr>
        <p:txBody>
          <a:bodyPr wrap="square" lIns="91440" tIns="45720" rIns="91440" bIns="45720" anchor="t"/>
          <a:lstStyle/>
          <a:p>
            <a:pPr eaLnBrk="1" hangingPunct="1">
              <a:lnSpc>
                <a:spcPct val="140000"/>
              </a:lnSpc>
            </a:pPr>
            <a:r>
              <a:rPr lang="zh-CN" altLang="en-US" dirty="0">
                <a:latin typeface="宋体" panose="02010600030101010101" pitchFamily="2" charset="-122"/>
                <a:ea typeface="宋体" panose="02010600030101010101" pitchFamily="2" charset="-122"/>
              </a:rPr>
              <a:t>⒈本章的一般石方爆破、基坑石方爆破、沟槽石方爆破定额按简单爆破设置，定向、复杂爆破可以执行《爆破工程消耗量定额》（GYD-102-2008）相关项目。</a:t>
            </a:r>
            <a:endParaRPr lang="en-US" altLang="zh-CN" dirty="0">
              <a:latin typeface="宋体" panose="02010600030101010101" pitchFamily="2" charset="-122"/>
              <a:ea typeface="宋体" panose="02010600030101010101" pitchFamily="2" charset="-122"/>
            </a:endParaRPr>
          </a:p>
          <a:p>
            <a:pPr eaLnBrk="1" hangingPunct="1">
              <a:lnSpc>
                <a:spcPct val="140000"/>
              </a:lnSpc>
            </a:pPr>
            <a:r>
              <a:rPr lang="zh-CN" altLang="en-US" dirty="0">
                <a:latin typeface="宋体" panose="02010600030101010101" pitchFamily="2" charset="-122"/>
                <a:ea typeface="宋体" panose="02010600030101010101" pitchFamily="2" charset="-122"/>
              </a:rPr>
              <a:t>⒉余土运输</a:t>
            </a:r>
          </a:p>
          <a:p>
            <a:pPr eaLnBrk="1" hangingPunct="1">
              <a:lnSpc>
                <a:spcPct val="140000"/>
              </a:lnSpc>
            </a:pPr>
            <a:r>
              <a:rPr lang="zh-CN" altLang="en-US" dirty="0">
                <a:latin typeface="宋体" panose="02010600030101010101" pitchFamily="2" charset="-122"/>
                <a:ea typeface="宋体" panose="02010600030101010101" pitchFamily="2" charset="-122"/>
              </a:rPr>
              <a:t>余土运输体积=挖土总体积-回填土体积</a:t>
            </a:r>
          </a:p>
          <a:p>
            <a:pPr eaLnBrk="1" hangingPunct="1">
              <a:lnSpc>
                <a:spcPct val="140000"/>
              </a:lnSpc>
            </a:pPr>
            <a:r>
              <a:rPr lang="zh-CN" altLang="en-US" dirty="0">
                <a:latin typeface="宋体" panose="02010600030101010101" pitchFamily="2" charset="-122"/>
                <a:ea typeface="宋体" panose="02010600030101010101" pitchFamily="2" charset="-122"/>
              </a:rPr>
              <a:t>由于土方运输、开挖均按开挖前的天然密实体积计算；土方回填，按回填后竣工体积计算。因此上式中，回填土总体积，应折算为天然密实体积。</a:t>
            </a:r>
          </a:p>
          <a:p>
            <a:pPr eaLnBrk="1" hangingPunct="1">
              <a:lnSpc>
                <a:spcPct val="140000"/>
              </a:lnSpc>
            </a:pPr>
            <a:r>
              <a:rPr lang="zh-CN" altLang="en-US" dirty="0">
                <a:latin typeface="宋体" panose="02010600030101010101" pitchFamily="2" charset="-122"/>
                <a:ea typeface="宋体" panose="02010600030101010101" pitchFamily="2" charset="-122"/>
              </a:rPr>
              <a:t>即，余土运输体积=挖土总体积-回填土体积（折算天然密实体积）</a:t>
            </a:r>
          </a:p>
          <a:p>
            <a:pPr eaLnBrk="1" hangingPunct="1">
              <a:lnSpc>
                <a:spcPct val="160000"/>
              </a:lnSpc>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2"/>
          <p:cNvSpPr>
            <a:spLocks noGrp="1"/>
          </p:cNvSpPr>
          <p:nvPr>
            <p:ph idx="1"/>
          </p:nvPr>
        </p:nvSpPr>
        <p:spPr/>
        <p:txBody>
          <a:bodyPr wrap="square" lIns="91440" tIns="45720" rIns="91440" bIns="45720" anchor="t"/>
          <a:lstStyle/>
          <a:p>
            <a:pPr eaLnBrk="1" hangingPunct="1">
              <a:lnSpc>
                <a:spcPct val="140000"/>
              </a:lnSpc>
            </a:pPr>
            <a:r>
              <a:rPr lang="zh-CN" altLang="en-US" dirty="0">
                <a:latin typeface="宋体" panose="02010600030101010101" pitchFamily="2" charset="-122"/>
                <a:ea typeface="宋体" panose="02010600030101010101" pitchFamily="2" charset="-122"/>
              </a:rPr>
              <a:t>若所有回填均为夯填，则</a:t>
            </a:r>
            <a:r>
              <a:rPr lang="en-US" altLang="zh-CN" dirty="0">
                <a:latin typeface="宋体" panose="02010600030101010101" pitchFamily="2" charset="-122"/>
                <a:ea typeface="宋体" panose="02010600030101010101" pitchFamily="2" charset="-122"/>
              </a:rPr>
              <a:t>:</a:t>
            </a:r>
          </a:p>
          <a:p>
            <a:pPr eaLnBrk="1" hangingPunct="1">
              <a:lnSpc>
                <a:spcPct val="140000"/>
              </a:lnSpc>
            </a:pPr>
            <a:r>
              <a:rPr lang="zh-CN" altLang="en-US" dirty="0">
                <a:latin typeface="宋体" panose="02010600030101010101" pitchFamily="2" charset="-122"/>
                <a:ea typeface="宋体" panose="02010600030101010101" pitchFamily="2" charset="-122"/>
              </a:rPr>
              <a:t>余土运输体积=挖土总体积-回填土体积×1.15（无设计要求）</a:t>
            </a:r>
          </a:p>
          <a:p>
            <a:pPr eaLnBrk="1" hangingPunct="1">
              <a:lnSpc>
                <a:spcPct val="140000"/>
              </a:lnSpc>
            </a:pPr>
            <a:r>
              <a:rPr lang="zh-CN" altLang="en-US" dirty="0">
                <a:latin typeface="宋体" panose="02010600030101010101" pitchFamily="2" charset="-122"/>
                <a:ea typeface="宋体" panose="02010600030101010101" pitchFamily="2" charset="-122"/>
              </a:rPr>
              <a:t>上式计算结果，为正值时，为余土外运；为负值时，为取土外运。</a:t>
            </a:r>
          </a:p>
          <a:p>
            <a:pPr eaLnBrk="1" hangingPunct="1">
              <a:lnSpc>
                <a:spcPct val="140000"/>
              </a:lnSpc>
            </a:pP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a:xfrm>
            <a:off x="0" y="404664"/>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第二章  地基处理及边坡支护工程</a:t>
            </a:r>
          </a:p>
        </p:txBody>
      </p:sp>
      <p:sp>
        <p:nvSpPr>
          <p:cNvPr id="50178" name="内容占位符 2"/>
          <p:cNvSpPr>
            <a:spLocks noGrp="1"/>
          </p:cNvSpPr>
          <p:nvPr>
            <p:ph idx="1"/>
          </p:nvPr>
        </p:nvSpPr>
        <p:spPr>
          <a:xfrm>
            <a:off x="247650" y="938213"/>
            <a:ext cx="8801100" cy="971550"/>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sp>
        <p:nvSpPr>
          <p:cNvPr id="50179" name="图片 3"/>
          <p:cNvSpPr>
            <a:spLocks noChangeAspect="1"/>
          </p:cNvSpPr>
          <p:nvPr/>
        </p:nvSpPr>
        <p:spPr>
          <a:xfrm>
            <a:off x="755650" y="1773238"/>
            <a:ext cx="7848600" cy="4608512"/>
          </a:xfrm>
          <a:prstGeom prst="rect">
            <a:avLst/>
          </a:prstGeom>
          <a:noFill/>
          <a:ln w="9525">
            <a:noFill/>
          </a:ln>
        </p:spPr>
        <p:txBody>
          <a:bodyPr anchor="t"/>
          <a:lstStyle/>
          <a:p>
            <a:endParaRPr lang="zh-CN" altLang="en-US" dirty="0">
              <a:latin typeface="Arial" panose="020B0604020202020204" pitchFamily="34" charset="0"/>
              <a:ea typeface="华文细黑" pitchFamily="2" charset="-122"/>
            </a:endParaRPr>
          </a:p>
        </p:txBody>
      </p:sp>
      <p:graphicFrame>
        <p:nvGraphicFramePr>
          <p:cNvPr id="6" name="表格 5"/>
          <p:cNvGraphicFramePr>
            <a:graphicFrameLocks noGrp="1"/>
          </p:cNvGraphicFramePr>
          <p:nvPr/>
        </p:nvGraphicFramePr>
        <p:xfrm>
          <a:off x="179512" y="1444752"/>
          <a:ext cx="8748464" cy="5413248"/>
        </p:xfrm>
        <a:graphic>
          <a:graphicData uri="http://schemas.openxmlformats.org/drawingml/2006/table">
            <a:tbl>
              <a:tblPr/>
              <a:tblGrid>
                <a:gridCol w="1196371">
                  <a:extLst>
                    <a:ext uri="{9D8B030D-6E8A-4147-A177-3AD203B41FA5}">
                      <a16:colId xmlns:a16="http://schemas.microsoft.com/office/drawing/2014/main" val="20000"/>
                    </a:ext>
                  </a:extLst>
                </a:gridCol>
                <a:gridCol w="3556157">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899592">
                  <a:extLst>
                    <a:ext uri="{9D8B030D-6E8A-4147-A177-3AD203B41FA5}">
                      <a16:colId xmlns:a16="http://schemas.microsoft.com/office/drawing/2014/main" val="20005"/>
                    </a:ext>
                  </a:extLst>
                </a:gridCol>
              </a:tblGrid>
              <a:tr h="365760">
                <a:tc rowSpan="2" gridSpan="2">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07428">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1783">
                <a:tc rowSpan="15">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一、地基处理</a:t>
                      </a:r>
                      <a:endParaRPr lang="zh-CN" sz="1800" kern="100" dirty="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填料加固</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2850">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预压地基</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强夯地基</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振冲桩（填料）</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振动砂石桩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1783">
                <a:tc vMerge="1">
                  <a:txBody>
                    <a:bodyPr/>
                    <a:lstStyle/>
                    <a:p>
                      <a:endParaRPr lang="zh-CN"/>
                    </a:p>
                  </a:txBody>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LCG</a:t>
                      </a:r>
                      <a:r>
                        <a:rPr lang="zh-CN" sz="1800" b="1" kern="100">
                          <a:latin typeface="Times New Roman" panose="02020603050405020304"/>
                          <a:ea typeface="宋体" panose="02010600030101010101" pitchFamily="2" charset="-122"/>
                          <a:cs typeface="宋体" panose="02010600030101010101" pitchFamily="2" charset="-122"/>
                        </a:rPr>
                        <a:t>（低强度混凝土桩）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沉管灌注砂桩、砂石桩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水泥搅拌桩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高压旋喷桩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压力灌浆微型桩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石灰桩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灰土挤密桩</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地基注浆</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褥垫层</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77</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69</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latin typeface="宋体" panose="02010600030101010101" pitchFamily="2" charset="-122"/>
                          <a:ea typeface="宋体" panose="02010600030101010101" pitchFamily="2" charset="-122"/>
                          <a:cs typeface="宋体" panose="02010600030101010101" pitchFamily="2" charset="-122"/>
                        </a:rPr>
                        <a:t>8</a:t>
                      </a:r>
                      <a:endParaRPr lang="zh-CN" sz="1800" kern="100" dirty="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a:xfrm>
            <a:off x="0" y="404664"/>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第二章  地基处理及边坡支护工程</a:t>
            </a:r>
          </a:p>
        </p:txBody>
      </p:sp>
      <p:sp>
        <p:nvSpPr>
          <p:cNvPr id="50178" name="内容占位符 2"/>
          <p:cNvSpPr>
            <a:spLocks noGrp="1"/>
          </p:cNvSpPr>
          <p:nvPr>
            <p:ph idx="1"/>
          </p:nvPr>
        </p:nvSpPr>
        <p:spPr>
          <a:xfrm>
            <a:off x="247650" y="938213"/>
            <a:ext cx="8801100" cy="971550"/>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sp>
        <p:nvSpPr>
          <p:cNvPr id="50179" name="图片 3"/>
          <p:cNvSpPr>
            <a:spLocks noChangeAspect="1"/>
          </p:cNvSpPr>
          <p:nvPr/>
        </p:nvSpPr>
        <p:spPr>
          <a:xfrm>
            <a:off x="755650" y="1773238"/>
            <a:ext cx="7848600" cy="4608512"/>
          </a:xfrm>
          <a:prstGeom prst="rect">
            <a:avLst/>
          </a:prstGeom>
          <a:noFill/>
          <a:ln w="9525">
            <a:noFill/>
          </a:ln>
        </p:spPr>
        <p:txBody>
          <a:bodyPr anchor="t"/>
          <a:lstStyle/>
          <a:p>
            <a:endParaRPr lang="zh-CN" altLang="en-US" dirty="0">
              <a:latin typeface="Arial" panose="020B0604020202020204" pitchFamily="34" charset="0"/>
              <a:ea typeface="华文细黑" pitchFamily="2" charset="-122"/>
            </a:endParaRPr>
          </a:p>
        </p:txBody>
      </p:sp>
      <p:graphicFrame>
        <p:nvGraphicFramePr>
          <p:cNvPr id="6" name="表格 5"/>
          <p:cNvGraphicFramePr>
            <a:graphicFrameLocks noGrp="1"/>
          </p:cNvGraphicFramePr>
          <p:nvPr/>
        </p:nvGraphicFramePr>
        <p:xfrm>
          <a:off x="179512" y="1628800"/>
          <a:ext cx="8748464" cy="4782312"/>
        </p:xfrm>
        <a:graphic>
          <a:graphicData uri="http://schemas.openxmlformats.org/drawingml/2006/table">
            <a:tbl>
              <a:tblPr/>
              <a:tblGrid>
                <a:gridCol w="1196371">
                  <a:extLst>
                    <a:ext uri="{9D8B030D-6E8A-4147-A177-3AD203B41FA5}">
                      <a16:colId xmlns:a16="http://schemas.microsoft.com/office/drawing/2014/main" val="20000"/>
                    </a:ext>
                  </a:extLst>
                </a:gridCol>
                <a:gridCol w="3844189">
                  <a:extLst>
                    <a:ext uri="{9D8B030D-6E8A-4147-A177-3AD203B41FA5}">
                      <a16:colId xmlns:a16="http://schemas.microsoft.com/office/drawing/2014/main" val="20001"/>
                    </a:ext>
                  </a:extLst>
                </a:gridCol>
                <a:gridCol w="1165615">
                  <a:extLst>
                    <a:ext uri="{9D8B030D-6E8A-4147-A177-3AD203B41FA5}">
                      <a16:colId xmlns:a16="http://schemas.microsoft.com/office/drawing/2014/main" val="20002"/>
                    </a:ext>
                  </a:extLst>
                </a:gridCol>
                <a:gridCol w="1066633">
                  <a:extLst>
                    <a:ext uri="{9D8B030D-6E8A-4147-A177-3AD203B41FA5}">
                      <a16:colId xmlns:a16="http://schemas.microsoft.com/office/drawing/2014/main" val="20003"/>
                    </a:ext>
                  </a:extLst>
                </a:gridCol>
                <a:gridCol w="792088">
                  <a:extLst>
                    <a:ext uri="{9D8B030D-6E8A-4147-A177-3AD203B41FA5}">
                      <a16:colId xmlns:a16="http://schemas.microsoft.com/office/drawing/2014/main" val="20004"/>
                    </a:ext>
                  </a:extLst>
                </a:gridCol>
                <a:gridCol w="683568">
                  <a:extLst>
                    <a:ext uri="{9D8B030D-6E8A-4147-A177-3AD203B41FA5}">
                      <a16:colId xmlns:a16="http://schemas.microsoft.com/office/drawing/2014/main" val="20005"/>
                    </a:ext>
                  </a:extLst>
                </a:gridCol>
              </a:tblGrid>
              <a:tr h="365760">
                <a:tc rowSpan="2" gridSpan="2">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07428">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56756" marR="567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1783">
                <a:tc rowSpan="1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二、基坑与边坡支护</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地下连续墙</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2850">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咬合灌注桩</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型钢水泥土搅拌墙</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土钉、锚杆、锚索</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抗浮锚杆钻孔、灌浆</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喷射混凝土护坡</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挡土板</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钢支撑</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打拔圆木桩</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打拔槽型钢板桩</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打拔拉森钢板桩（</a:t>
                      </a:r>
                      <a:r>
                        <a:rPr lang="en-US" sz="1800" b="1" kern="100">
                          <a:latin typeface="Times New Roman" panose="02020603050405020304"/>
                          <a:ea typeface="宋体" panose="02010600030101010101" pitchFamily="2" charset="-122"/>
                          <a:cs typeface="宋体" panose="02010600030101010101" pitchFamily="2" charset="-122"/>
                        </a:rPr>
                        <a:t>SP-IV</a:t>
                      </a:r>
                      <a:r>
                        <a:rPr lang="zh-CN" sz="1800" b="1" kern="100">
                          <a:latin typeface="Times New Roman" panose="02020603050405020304"/>
                          <a:ea typeface="宋体" panose="02010600030101010101" pitchFamily="2" charset="-122"/>
                          <a:cs typeface="宋体" panose="02010600030101010101" pitchFamily="2" charset="-122"/>
                        </a:rPr>
                        <a:t>型）</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1783">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69</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37</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11783">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合</a:t>
                      </a:r>
                      <a:r>
                        <a:rPr lang="en-US" sz="1800" b="1" kern="100">
                          <a:latin typeface="Times New Roman" panose="02020603050405020304"/>
                          <a:ea typeface="宋体" panose="02010600030101010101" pitchFamily="2" charset="-122"/>
                          <a:cs typeface="宋体" panose="02010600030101010101" pitchFamily="2" charset="-122"/>
                        </a:rPr>
                        <a:t>  </a:t>
                      </a:r>
                      <a:r>
                        <a:rPr lang="zh-CN" sz="1800" b="1" kern="100">
                          <a:latin typeface="Times New Roman" panose="02020603050405020304"/>
                          <a:ea typeface="宋体" panose="02010600030101010101" pitchFamily="2" charset="-122"/>
                          <a:cs typeface="宋体" panose="02010600030101010101" pitchFamily="2" charset="-122"/>
                        </a:rPr>
                        <a:t>计</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T w="12700" cap="flat" cmpd="sng" algn="ctr">
                      <a:solidFill>
                        <a:srgbClr val="000000"/>
                      </a:solidFill>
                      <a:prstDash val="solid"/>
                      <a:round/>
                      <a:headEnd type="none" w="med" len="med"/>
                      <a:tailEnd type="none" w="med" len="med"/>
                    </a:lnT>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146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105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图片 3"/>
          <p:cNvSpPr>
            <a:spLocks noChangeAspect="1"/>
          </p:cNvSpPr>
          <p:nvPr/>
        </p:nvSpPr>
        <p:spPr>
          <a:xfrm>
            <a:off x="1676400" y="955675"/>
            <a:ext cx="6907213" cy="5634038"/>
          </a:xfrm>
          <a:prstGeom prst="rect">
            <a:avLst/>
          </a:prstGeom>
          <a:noFill/>
          <a:ln w="9525">
            <a:noFill/>
          </a:ln>
        </p:spPr>
        <p:txBody>
          <a:bodyPr anchor="t"/>
          <a:lstStyle/>
          <a:p>
            <a:endParaRPr lang="zh-CN" altLang="en-US" dirty="0">
              <a:latin typeface="Arial" panose="020B0604020202020204" pitchFamily="34" charset="0"/>
              <a:ea typeface="华文细黑" pitchFamily="2" charset="-122"/>
            </a:endParaRPr>
          </a:p>
        </p:txBody>
      </p:sp>
      <p:graphicFrame>
        <p:nvGraphicFramePr>
          <p:cNvPr id="4" name="表格 3"/>
          <p:cNvGraphicFramePr>
            <a:graphicFrameLocks noGrp="1"/>
          </p:cNvGraphicFramePr>
          <p:nvPr/>
        </p:nvGraphicFramePr>
        <p:xfrm>
          <a:off x="251521" y="1340768"/>
          <a:ext cx="8712967" cy="5047488"/>
        </p:xfrm>
        <a:graphic>
          <a:graphicData uri="http://schemas.openxmlformats.org/drawingml/2006/table">
            <a:tbl>
              <a:tblPr/>
              <a:tblGrid>
                <a:gridCol w="1543323">
                  <a:extLst>
                    <a:ext uri="{9D8B030D-6E8A-4147-A177-3AD203B41FA5}">
                      <a16:colId xmlns:a16="http://schemas.microsoft.com/office/drawing/2014/main" val="20000"/>
                    </a:ext>
                  </a:extLst>
                </a:gridCol>
                <a:gridCol w="3156503">
                  <a:extLst>
                    <a:ext uri="{9D8B030D-6E8A-4147-A177-3AD203B41FA5}">
                      <a16:colId xmlns:a16="http://schemas.microsoft.com/office/drawing/2014/main" val="20001"/>
                    </a:ext>
                  </a:extLst>
                </a:gridCol>
                <a:gridCol w="2126749">
                  <a:extLst>
                    <a:ext uri="{9D8B030D-6E8A-4147-A177-3AD203B41FA5}">
                      <a16:colId xmlns:a16="http://schemas.microsoft.com/office/drawing/2014/main" val="20002"/>
                    </a:ext>
                  </a:extLst>
                </a:gridCol>
                <a:gridCol w="1886392">
                  <a:extLst>
                    <a:ext uri="{9D8B030D-6E8A-4147-A177-3AD203B41FA5}">
                      <a16:colId xmlns:a16="http://schemas.microsoft.com/office/drawing/2014/main" val="20003"/>
                    </a:ext>
                  </a:extLst>
                </a:gridCol>
              </a:tblGrid>
              <a:tr h="139930">
                <a:tc rowSpan="2" gridSpan="2">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39930">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8515">
                <a:tc rowSpan="14">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一、地基处理</a:t>
                      </a:r>
                      <a:endParaRPr lang="zh-CN" sz="1800" b="1" kern="100" dirty="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填料加固</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10</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预压地基</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10</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强夯地基</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24</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振冲桩（填料）</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振动砂石桩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68515">
                <a:tc vMerge="1">
                  <a:txBody>
                    <a:bodyPr/>
                    <a:lstStyle/>
                    <a:p>
                      <a:endParaRPr lang="zh-CN"/>
                    </a:p>
                  </a:txBody>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LCG</a:t>
                      </a:r>
                      <a:r>
                        <a:rPr lang="zh-CN" sz="1800" b="1" kern="100">
                          <a:latin typeface="Calibri" panose="020F0502020204030204"/>
                          <a:ea typeface="宋体" panose="02010600030101010101" pitchFamily="2" charset="-122"/>
                          <a:cs typeface="宋体" panose="02010600030101010101" pitchFamily="2" charset="-122"/>
                        </a:rPr>
                        <a:t>（低强度混凝土桩）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7</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沉管灌注砂桩、砂石桩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Calibri" panose="020F0502020204030204"/>
                          <a:ea typeface="宋体" panose="02010600030101010101" pitchFamily="2" charset="-122"/>
                          <a:cs typeface="宋体" panose="02010600030101010101" pitchFamily="2" charset="-122"/>
                        </a:rPr>
                        <a:t>6</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水泥搅拌桩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三轴水泥搅拌桩</a:t>
                      </a:r>
                      <a:r>
                        <a:rPr lang="en-US" sz="1800" b="1" kern="100">
                          <a:latin typeface="Calibri" panose="020F0502020204030204"/>
                          <a:ea typeface="宋体" panose="02010600030101010101" pitchFamily="2" charset="-122"/>
                          <a:cs typeface="宋体" panose="02010600030101010101" pitchFamily="2" charset="-122"/>
                        </a:rPr>
                        <a:t>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高压旋喷桩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压力灌浆微型桩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石灰桩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灰土（土）挤密桩</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地基注浆</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4</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褥垫层</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6</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图片 3"/>
          <p:cNvSpPr>
            <a:spLocks noChangeAspect="1"/>
          </p:cNvSpPr>
          <p:nvPr/>
        </p:nvSpPr>
        <p:spPr>
          <a:xfrm>
            <a:off x="1676400" y="955675"/>
            <a:ext cx="6907213" cy="5634038"/>
          </a:xfrm>
          <a:prstGeom prst="rect">
            <a:avLst/>
          </a:prstGeom>
          <a:noFill/>
          <a:ln w="9525">
            <a:noFill/>
          </a:ln>
        </p:spPr>
        <p:txBody>
          <a:bodyPr anchor="t"/>
          <a:lstStyle/>
          <a:p>
            <a:endParaRPr lang="zh-CN" altLang="en-US" dirty="0">
              <a:latin typeface="Arial" panose="020B0604020202020204" pitchFamily="34" charset="0"/>
              <a:ea typeface="华文细黑" pitchFamily="2" charset="-122"/>
            </a:endParaRPr>
          </a:p>
        </p:txBody>
      </p:sp>
      <p:graphicFrame>
        <p:nvGraphicFramePr>
          <p:cNvPr id="4" name="表格 3"/>
          <p:cNvGraphicFramePr>
            <a:graphicFrameLocks noGrp="1"/>
          </p:cNvGraphicFramePr>
          <p:nvPr/>
        </p:nvGraphicFramePr>
        <p:xfrm>
          <a:off x="107504" y="887095"/>
          <a:ext cx="8964488" cy="5993892"/>
        </p:xfrm>
        <a:graphic>
          <a:graphicData uri="http://schemas.openxmlformats.org/drawingml/2006/table">
            <a:tbl>
              <a:tblPr/>
              <a:tblGrid>
                <a:gridCol w="661314">
                  <a:extLst>
                    <a:ext uri="{9D8B030D-6E8A-4147-A177-3AD203B41FA5}">
                      <a16:colId xmlns:a16="http://schemas.microsoft.com/office/drawing/2014/main" val="20000"/>
                    </a:ext>
                  </a:extLst>
                </a:gridCol>
                <a:gridCol w="2903203">
                  <a:extLst>
                    <a:ext uri="{9D8B030D-6E8A-4147-A177-3AD203B41FA5}">
                      <a16:colId xmlns:a16="http://schemas.microsoft.com/office/drawing/2014/main" val="20001"/>
                    </a:ext>
                  </a:extLst>
                </a:gridCol>
                <a:gridCol w="3741501">
                  <a:extLst>
                    <a:ext uri="{9D8B030D-6E8A-4147-A177-3AD203B41FA5}">
                      <a16:colId xmlns:a16="http://schemas.microsoft.com/office/drawing/2014/main" val="20002"/>
                    </a:ext>
                  </a:extLst>
                </a:gridCol>
                <a:gridCol w="1658470">
                  <a:extLst>
                    <a:ext uri="{9D8B030D-6E8A-4147-A177-3AD203B41FA5}">
                      <a16:colId xmlns:a16="http://schemas.microsoft.com/office/drawing/2014/main" val="20003"/>
                    </a:ext>
                  </a:extLst>
                </a:gridCol>
              </a:tblGrid>
              <a:tr h="139930">
                <a:tc rowSpan="2" gridSpan="2">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39930">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52148" marR="521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8515">
                <a:tc rowSpan="12">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二、基坑与边坡支护</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地下连续墙</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模板</a:t>
                      </a:r>
                      <a:r>
                        <a:rPr lang="en-US" sz="1800" b="1" kern="100" dirty="0">
                          <a:latin typeface="Calibri" panose="020F0502020204030204"/>
                          <a:ea typeface="宋体" panose="02010600030101010101" pitchFamily="2" charset="-122"/>
                          <a:cs typeface="宋体" panose="02010600030101010101" pitchFamily="2" charset="-122"/>
                        </a:rPr>
                        <a:t>1</a:t>
                      </a:r>
                      <a:r>
                        <a:rPr lang="zh-CN" sz="1800" b="1" kern="100" dirty="0">
                          <a:latin typeface="Calibri" panose="020F0502020204030204"/>
                          <a:ea typeface="宋体" panose="02010600030101010101" pitchFamily="2" charset="-122"/>
                          <a:cs typeface="宋体" panose="02010600030101010101" pitchFamily="2" charset="-122"/>
                        </a:rPr>
                        <a:t>项</a:t>
                      </a:r>
                      <a:r>
                        <a:rPr lang="en-US" altLang="zh-CN" sz="1800" b="1" kern="100" dirty="0">
                          <a:latin typeface="Calibri" panose="020F0502020204030204"/>
                          <a:ea typeface="宋体" panose="02010600030101010101" pitchFamily="2" charset="-122"/>
                          <a:cs typeface="宋体" panose="02010600030101010101" pitchFamily="2" charset="-122"/>
                        </a:rPr>
                        <a:t>, </a:t>
                      </a:r>
                      <a:r>
                        <a:rPr lang="zh-CN" sz="1800" b="1" kern="100" dirty="0">
                          <a:latin typeface="Calibri" panose="020F0502020204030204"/>
                          <a:ea typeface="宋体" panose="02010600030101010101" pitchFamily="2" charset="-122"/>
                          <a:cs typeface="宋体" panose="02010600030101010101" pitchFamily="2" charset="-122"/>
                        </a:rPr>
                        <a:t>成槽</a:t>
                      </a:r>
                      <a:r>
                        <a:rPr lang="en-US" sz="1800" b="1" kern="100" dirty="0">
                          <a:latin typeface="Calibri" panose="020F0502020204030204"/>
                          <a:ea typeface="宋体" panose="02010600030101010101" pitchFamily="2" charset="-122"/>
                          <a:cs typeface="宋体" panose="02010600030101010101" pitchFamily="2" charset="-122"/>
                        </a:rPr>
                        <a:t>2</a:t>
                      </a:r>
                      <a:r>
                        <a:rPr lang="zh-CN" sz="1800" b="1" kern="100" dirty="0">
                          <a:latin typeface="Calibri" panose="020F0502020204030204"/>
                          <a:ea typeface="宋体" panose="02010600030101010101" pitchFamily="2" charset="-122"/>
                          <a:cs typeface="宋体" panose="02010600030101010101" pitchFamily="2" charset="-122"/>
                        </a:rPr>
                        <a:t>项</a:t>
                      </a:r>
                      <a:r>
                        <a:rPr lang="en-US" altLang="zh-CN" sz="1800" b="1" kern="100" dirty="0">
                          <a:latin typeface="Calibri" panose="020F0502020204030204"/>
                          <a:ea typeface="宋体" panose="02010600030101010101" pitchFamily="2" charset="-122"/>
                          <a:cs typeface="宋体" panose="02010600030101010101" pitchFamily="2" charset="-122"/>
                        </a:rPr>
                        <a:t>, </a:t>
                      </a:r>
                      <a:r>
                        <a:rPr lang="zh-CN" sz="1800" b="1" kern="100" dirty="0">
                          <a:latin typeface="Calibri" panose="020F0502020204030204"/>
                          <a:ea typeface="宋体" panose="02010600030101010101" pitchFamily="2" charset="-122"/>
                          <a:cs typeface="宋体" panose="02010600030101010101" pitchFamily="2" charset="-122"/>
                        </a:rPr>
                        <a:t>锁口管吊拔</a:t>
                      </a:r>
                      <a:r>
                        <a:rPr lang="en-US" sz="1800" b="1" kern="100" dirty="0">
                          <a:latin typeface="Calibri" panose="020F0502020204030204"/>
                          <a:ea typeface="宋体" panose="02010600030101010101" pitchFamily="2" charset="-122"/>
                          <a:cs typeface="宋体" panose="02010600030101010101" pitchFamily="2" charset="-122"/>
                        </a:rPr>
                        <a:t>1</a:t>
                      </a:r>
                      <a:r>
                        <a:rPr lang="zh-CN" sz="1800" b="1" kern="100" dirty="0">
                          <a:latin typeface="Calibri" panose="020F0502020204030204"/>
                          <a:ea typeface="宋体" panose="02010600030101010101" pitchFamily="2" charset="-122"/>
                          <a:cs typeface="宋体" panose="02010600030101010101" pitchFamily="2" charset="-122"/>
                        </a:rPr>
                        <a:t>项，锁口箱吊拔</a:t>
                      </a:r>
                      <a:r>
                        <a:rPr lang="en-US" sz="1800" b="1" kern="100" dirty="0">
                          <a:latin typeface="Calibri" panose="020F0502020204030204"/>
                          <a:ea typeface="宋体" panose="02010600030101010101" pitchFamily="2" charset="-122"/>
                          <a:cs typeface="宋体" panose="02010600030101010101" pitchFamily="2" charset="-122"/>
                        </a:rPr>
                        <a:t>4</a:t>
                      </a:r>
                      <a:r>
                        <a:rPr lang="zh-CN" sz="1800" b="1" kern="100" dirty="0">
                          <a:latin typeface="Calibri" panose="020F0502020204030204"/>
                          <a:ea typeface="宋体" panose="02010600030101010101" pitchFamily="2" charset="-122"/>
                          <a:cs typeface="宋体" panose="02010600030101010101" pitchFamily="2" charset="-122"/>
                        </a:rPr>
                        <a:t>项</a:t>
                      </a:r>
                      <a:r>
                        <a:rPr lang="en-US" altLang="zh-CN" sz="1800" b="1" kern="100" dirty="0">
                          <a:latin typeface="Calibri" panose="020F0502020204030204"/>
                          <a:ea typeface="宋体" panose="02010600030101010101" pitchFamily="2" charset="-122"/>
                          <a:cs typeface="宋体" panose="02010600030101010101" pitchFamily="2" charset="-122"/>
                        </a:rPr>
                        <a:t>,</a:t>
                      </a:r>
                      <a:r>
                        <a:rPr lang="en-US" altLang="zh-CN" sz="1800" b="1" kern="100" baseline="0" dirty="0">
                          <a:latin typeface="Calibri" panose="020F0502020204030204"/>
                          <a:ea typeface="宋体" panose="02010600030101010101" pitchFamily="2" charset="-122"/>
                          <a:cs typeface="宋体" panose="02010600030101010101" pitchFamily="2" charset="-122"/>
                        </a:rPr>
                        <a:t> </a:t>
                      </a:r>
                      <a:r>
                        <a:rPr lang="zh-CN" sz="1800" b="1" kern="100" dirty="0">
                          <a:latin typeface="Calibri" panose="020F0502020204030204"/>
                          <a:ea typeface="宋体" panose="02010600030101010101" pitchFamily="2" charset="-122"/>
                          <a:cs typeface="宋体" panose="02010600030101010101" pitchFamily="2" charset="-122"/>
                        </a:rPr>
                        <a:t>凿除超灌砼</a:t>
                      </a:r>
                      <a:r>
                        <a:rPr lang="en-US" sz="1800" b="1" kern="100" dirty="0">
                          <a:latin typeface="Calibri" panose="020F0502020204030204"/>
                          <a:ea typeface="宋体" panose="02010600030101010101" pitchFamily="2" charset="-122"/>
                          <a:cs typeface="宋体" panose="02010600030101010101" pitchFamily="2" charset="-122"/>
                        </a:rPr>
                        <a:t>1</a:t>
                      </a:r>
                      <a:r>
                        <a:rPr lang="zh-CN" sz="1800" b="1" kern="100" dirty="0">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咬合灌注桩</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型钢水泥土搅拌墙</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五轴水泥搅拌墙</a:t>
                      </a:r>
                      <a:r>
                        <a:rPr lang="en-US" sz="1800" b="1" kern="100">
                          <a:latin typeface="宋体" panose="02010600030101010101" pitchFamily="2" charset="-122"/>
                          <a:ea typeface="宋体" panose="02010600030101010101" pitchFamily="2" charset="-122"/>
                          <a:cs typeface="宋体" panose="02010600030101010101" pitchFamily="2" charset="-122"/>
                        </a:rPr>
                        <a:t>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水泥掺量每增减</a:t>
                      </a:r>
                      <a:r>
                        <a:rPr lang="en-US" sz="1800" b="1" kern="100">
                          <a:latin typeface="Calibri" panose="020F0502020204030204"/>
                          <a:ea typeface="宋体" panose="02010600030101010101" pitchFamily="2" charset="-122"/>
                          <a:cs typeface="宋体" panose="02010600030101010101" pitchFamily="2" charset="-122"/>
                        </a:rPr>
                        <a:t>1%1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打拔圆木桩</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竖、拆打、拔桩架</a:t>
                      </a:r>
                      <a:r>
                        <a:rPr lang="en-US" sz="1800" b="1" kern="100">
                          <a:latin typeface="Calibri" panose="020F0502020204030204"/>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柴油打桩机打</a:t>
                      </a:r>
                      <a:r>
                        <a:rPr lang="en-US" sz="1800" b="1" kern="100">
                          <a:latin typeface="Calibri" panose="020F0502020204030204"/>
                          <a:ea typeface="宋体" panose="02010600030101010101" pitchFamily="2" charset="-122"/>
                          <a:cs typeface="宋体" panose="02010600030101010101" pitchFamily="2" charset="-122"/>
                        </a:rPr>
                        <a:t>5m</a:t>
                      </a:r>
                      <a:r>
                        <a:rPr lang="zh-CN" sz="1800" b="1" kern="100">
                          <a:latin typeface="Calibri" panose="020F0502020204030204"/>
                          <a:ea typeface="宋体" panose="02010600030101010101" pitchFamily="2" charset="-122"/>
                          <a:cs typeface="宋体" panose="02010600030101010101" pitchFamily="2" charset="-122"/>
                        </a:rPr>
                        <a:t>以内</a:t>
                      </a:r>
                      <a:r>
                        <a:rPr lang="en-US" sz="1800" b="1" kern="100">
                          <a:latin typeface="Calibri" panose="020F0502020204030204"/>
                          <a:ea typeface="宋体" panose="02010600030101010101" pitchFamily="2" charset="-122"/>
                          <a:cs typeface="宋体" panose="02010600030101010101" pitchFamily="2" charset="-122"/>
                        </a:rPr>
                        <a:t>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打拔槽型钢板桩</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打、拔</a:t>
                      </a:r>
                      <a:r>
                        <a:rPr lang="en-US" sz="1800" b="1" kern="100">
                          <a:latin typeface="Calibri" panose="020F0502020204030204"/>
                          <a:ea typeface="宋体" panose="02010600030101010101" pitchFamily="2" charset="-122"/>
                          <a:cs typeface="宋体" panose="02010600030101010101" pitchFamily="2" charset="-122"/>
                        </a:rPr>
                        <a:t>6m</a:t>
                      </a:r>
                      <a:r>
                        <a:rPr lang="zh-CN" sz="1800" b="1" kern="100">
                          <a:latin typeface="Calibri" panose="020F0502020204030204"/>
                          <a:ea typeface="宋体" panose="02010600030101010101" pitchFamily="2" charset="-122"/>
                          <a:cs typeface="宋体" panose="02010600030101010101" pitchFamily="2" charset="-122"/>
                        </a:rPr>
                        <a:t>内钢板桩</a:t>
                      </a:r>
                      <a:r>
                        <a:rPr lang="en-US" sz="1800" b="1" kern="100">
                          <a:latin typeface="Calibri" panose="020F0502020204030204"/>
                          <a:ea typeface="宋体" panose="02010600030101010101" pitchFamily="2" charset="-122"/>
                          <a:cs typeface="宋体" panose="02010600030101010101" pitchFamily="2" charset="-122"/>
                        </a:rPr>
                        <a:t>2</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打拔</a:t>
                      </a:r>
                      <a:r>
                        <a:rPr lang="en-US" sz="1800" b="1" kern="100" dirty="0">
                          <a:latin typeface="Calibri" panose="020F0502020204030204"/>
                          <a:ea typeface="宋体" panose="02010600030101010101" pitchFamily="2" charset="-122"/>
                          <a:cs typeface="宋体" panose="02010600030101010101" pitchFamily="2" charset="-122"/>
                        </a:rPr>
                        <a:t>8m</a:t>
                      </a:r>
                      <a:r>
                        <a:rPr lang="zh-CN" sz="1800" b="1" kern="100" dirty="0">
                          <a:latin typeface="Calibri" panose="020F0502020204030204"/>
                          <a:ea typeface="宋体" panose="02010600030101010101" pitchFamily="2" charset="-122"/>
                          <a:cs typeface="宋体" panose="02010600030101010101" pitchFamily="2" charset="-122"/>
                        </a:rPr>
                        <a:t>内</a:t>
                      </a:r>
                      <a:r>
                        <a:rPr lang="en-US" altLang="zh-CN" sz="1800" b="1" kern="100" dirty="0">
                          <a:latin typeface="Calibri" panose="020F0502020204030204"/>
                          <a:ea typeface="宋体" panose="02010600030101010101" pitchFamily="2" charset="-122"/>
                          <a:cs typeface="宋体" panose="02010600030101010101" pitchFamily="2" charset="-122"/>
                        </a:rPr>
                        <a:t>,</a:t>
                      </a:r>
                      <a:r>
                        <a:rPr lang="en-US" sz="1800" b="1" kern="100" dirty="0">
                          <a:latin typeface="Calibri" panose="020F0502020204030204"/>
                          <a:ea typeface="宋体" panose="02010600030101010101" pitchFamily="2" charset="-122"/>
                          <a:cs typeface="宋体" panose="02010600030101010101" pitchFamily="2" charset="-122"/>
                        </a:rPr>
                        <a:t>12m</a:t>
                      </a:r>
                      <a:r>
                        <a:rPr lang="zh-CN" sz="1800" b="1" kern="100" dirty="0">
                          <a:latin typeface="Calibri" panose="020F0502020204030204"/>
                          <a:ea typeface="宋体" panose="02010600030101010101" pitchFamily="2" charset="-122"/>
                          <a:cs typeface="宋体" panose="02010600030101010101" pitchFamily="2" charset="-122"/>
                        </a:rPr>
                        <a:t>内钢板桩</a:t>
                      </a:r>
                      <a:r>
                        <a:rPr lang="en-US" sz="1800" b="1" kern="100" dirty="0">
                          <a:latin typeface="Calibri" panose="020F0502020204030204"/>
                          <a:ea typeface="宋体" panose="02010600030101010101" pitchFamily="2" charset="-122"/>
                          <a:cs typeface="宋体" panose="02010600030101010101" pitchFamily="2" charset="-122"/>
                        </a:rPr>
                        <a:t>6</a:t>
                      </a:r>
                      <a:r>
                        <a:rPr lang="zh-CN" sz="1800" b="1" kern="100" dirty="0">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68515">
                <a:tc vMerge="1">
                  <a:txBody>
                    <a:bodyPr/>
                    <a:lstStyle/>
                    <a:p>
                      <a:endParaRPr lang="zh-CN"/>
                    </a:p>
                  </a:txBody>
                  <a:tcPr/>
                </a:tc>
                <a:tc>
                  <a:txBody>
                    <a:bodyPr/>
                    <a:lstStyle/>
                    <a:p>
                      <a:pPr 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打拔拉森钢板桩（</a:t>
                      </a:r>
                      <a:r>
                        <a:rPr lang="en-US" sz="1800" b="1" kern="100" dirty="0">
                          <a:latin typeface="Calibri" panose="020F0502020204030204"/>
                          <a:ea typeface="宋体" panose="02010600030101010101" pitchFamily="2" charset="-122"/>
                          <a:cs typeface="宋体" panose="02010600030101010101" pitchFamily="2" charset="-122"/>
                        </a:rPr>
                        <a:t>SP-IV</a:t>
                      </a:r>
                      <a:r>
                        <a:rPr lang="zh-CN" sz="1800" b="1" kern="100" dirty="0">
                          <a:latin typeface="Calibri" panose="020F0502020204030204"/>
                          <a:ea typeface="宋体" panose="02010600030101010101" pitchFamily="2" charset="-122"/>
                          <a:cs typeface="宋体" panose="02010600030101010101" pitchFamily="2" charset="-122"/>
                        </a:rPr>
                        <a:t>型）</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锚杆（土钉）支护</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将钻孔和注浆分开，土钉和锚杆分开</a:t>
                      </a:r>
                      <a:r>
                        <a:rPr lang="en-US" sz="1800" b="1" kern="100">
                          <a:latin typeface="Calibri" panose="020F0502020204030204"/>
                          <a:ea typeface="宋体" panose="02010600030101010101" pitchFamily="2" charset="-122"/>
                          <a:cs typeface="宋体" panose="02010600030101010101" pitchFamily="2" charset="-122"/>
                        </a:rPr>
                        <a:t>8</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抗浮锚杆钻孔、灌浆</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1</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喷射混凝土护坡</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3</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挡土板</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8</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钢支撑</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整节</a:t>
                      </a:r>
                      <a:r>
                        <a:rPr lang="en-US" sz="1800" b="1" kern="100">
                          <a:latin typeface="宋体" panose="02010600030101010101" pitchFamily="2" charset="-122"/>
                          <a:ea typeface="宋体" panose="02010600030101010101" pitchFamily="2" charset="-122"/>
                          <a:cs typeface="宋体" panose="02010600030101010101" pitchFamily="2" charset="-122"/>
                        </a:rPr>
                        <a:t>4</a:t>
                      </a:r>
                      <a:r>
                        <a:rPr lang="zh-CN" sz="1800" b="1" kern="100">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68515">
                <a:tc vMerge="1">
                  <a:txBody>
                    <a:bodyPr/>
                    <a:lstStyle/>
                    <a:p>
                      <a:endParaRPr lang="zh-CN"/>
                    </a:p>
                  </a:txBody>
                  <a:tcPr/>
                </a:tc>
                <a:tc>
                  <a:txBody>
                    <a:bodyPr/>
                    <a:lstStyle/>
                    <a:p>
                      <a:pPr 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大型钢支撑安装拆除</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a:latin typeface="Calibri" panose="020F0502020204030204"/>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dirty="0">
                          <a:latin typeface="Calibri" panose="020F0502020204030204"/>
                          <a:ea typeface="宋体" panose="02010600030101010101" pitchFamily="2" charset="-122"/>
                          <a:cs typeface="宋体" panose="02010600030101010101" pitchFamily="2" charset="-122"/>
                        </a:rPr>
                        <a:t>整节</a:t>
                      </a:r>
                      <a:r>
                        <a:rPr lang="en-US" sz="1800" b="1" kern="100" dirty="0">
                          <a:latin typeface="宋体" panose="02010600030101010101" pitchFamily="2" charset="-122"/>
                          <a:ea typeface="宋体" panose="02010600030101010101" pitchFamily="2" charset="-122"/>
                          <a:cs typeface="宋体" panose="02010600030101010101" pitchFamily="2" charset="-122"/>
                        </a:rPr>
                        <a:t>4</a:t>
                      </a:r>
                      <a:r>
                        <a:rPr lang="zh-CN" sz="1800" b="1" kern="100" dirty="0">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rPr>
              <a:t>（三）说明及计算规则主要变化情况</a:t>
            </a:r>
          </a:p>
        </p:txBody>
      </p:sp>
      <p:sp>
        <p:nvSpPr>
          <p:cNvPr id="53250" name="内容占位符 2"/>
          <p:cNvSpPr>
            <a:spLocks noGrp="1"/>
          </p:cNvSpPr>
          <p:nvPr>
            <p:ph idx="1"/>
          </p:nvPr>
        </p:nvSpPr>
        <p:spPr>
          <a:xfrm>
            <a:off x="628650" y="1046163"/>
            <a:ext cx="7886700" cy="5588000"/>
          </a:xfrm>
        </p:spPr>
        <p:txBody>
          <a:bodyPr wrap="square" lIns="91440" tIns="45720" rIns="91440" bIns="45720" anchor="t"/>
          <a:lstStyle/>
          <a:p>
            <a:pPr eaLnBrk="1" hangingPunct="1">
              <a:lnSpc>
                <a:spcPct val="110000"/>
              </a:lnSpc>
            </a:pPr>
            <a:r>
              <a:rPr lang="zh-CN" altLang="en-US" dirty="0">
                <a:latin typeface="宋体" panose="02010600030101010101" pitchFamily="2" charset="-122"/>
                <a:ea typeface="宋体" panose="02010600030101010101" pitchFamily="2" charset="-122"/>
              </a:rPr>
              <a:t>⒈“水泥搅拌桩土方置换运输执行本定额第一章“土石方工程”相应项目。”</a:t>
            </a:r>
          </a:p>
          <a:p>
            <a:pPr eaLnBrk="1" hangingPunct="1">
              <a:lnSpc>
                <a:spcPct val="110000"/>
              </a:lnSpc>
            </a:pPr>
            <a:r>
              <a:rPr lang="zh-CN" altLang="en-US" dirty="0">
                <a:latin typeface="宋体" panose="02010600030101010101" pitchFamily="2" charset="-122"/>
                <a:ea typeface="宋体" panose="02010600030101010101" pitchFamily="2" charset="-122"/>
              </a:rPr>
              <a:t>⒉“高压旋喷桩喷浆分单重管法、双重管法、三重管法，水泥掺量分别按加固土重1800kg/m3的13%、16%、25%考虑。高压旋喷桩设计水泥用量与定额不同时，应予以调整。泥浆外运执行本定额第一章“泥浆罐车运淤泥流砂”相应子目。</a:t>
            </a:r>
            <a:r>
              <a:rPr lang="zh-CN" altLang="en-US" b="0" dirty="0">
                <a:latin typeface="宋体" panose="02010600030101010101" pitchFamily="2" charset="-122"/>
                <a:ea typeface="宋体" panose="02010600030101010101" pitchFamily="2" charset="-122"/>
              </a:rPr>
              <a:t>”</a:t>
            </a:r>
          </a:p>
          <a:p>
            <a:pPr eaLnBrk="1" hangingPunct="1">
              <a:lnSpc>
                <a:spcPct val="100000"/>
              </a:lnSpc>
            </a:pPr>
            <a:endParaRPr lang="zh-CN" altLang="en-US" b="0" dirty="0">
              <a:latin typeface="宋体" panose="02010600030101010101" pitchFamily="2" charset="-122"/>
              <a:ea typeface="宋体" panose="02010600030101010101" pitchFamily="2" charset="-122"/>
            </a:endParaRPr>
          </a:p>
          <a:p>
            <a:pPr eaLnBrk="1" hangingPunct="1">
              <a:lnSpc>
                <a:spcPct val="110000"/>
              </a:lnSpc>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0675" y="1191260"/>
            <a:ext cx="8326120" cy="5117465"/>
          </a:xfrm>
        </p:spPr>
        <p:txBody>
          <a:bodyPr/>
          <a:lstStyle/>
          <a:p>
            <a:pPr algn="ctr"/>
            <a:endParaRPr lang="zh-CN" altLang="en-US" sz="2800">
              <a:latin typeface="宋体" panose="02010600030101010101" pitchFamily="2" charset="-122"/>
              <a:ea typeface="宋体" panose="02010600030101010101" pitchFamily="2" charset="-122"/>
            </a:endParaRPr>
          </a:p>
          <a:p>
            <a:pPr algn="ctr">
              <a:lnSpc>
                <a:spcPct val="160000"/>
              </a:lnSpc>
            </a:pPr>
            <a:r>
              <a:rPr lang="zh-CN" altLang="en-US" sz="3200">
                <a:latin typeface="宋体" panose="02010600030101010101" pitchFamily="2" charset="-122"/>
                <a:ea typeface="宋体" panose="02010600030101010101" pitchFamily="2" charset="-122"/>
              </a:rPr>
              <a:t>第一部分：</a:t>
            </a:r>
          </a:p>
          <a:p>
            <a:pPr algn="ctr">
              <a:lnSpc>
                <a:spcPct val="160000"/>
              </a:lnSpc>
            </a:pPr>
            <a:r>
              <a:rPr lang="zh-CN" altLang="en-US" sz="2800">
                <a:latin typeface="宋体" panose="02010600030101010101" pitchFamily="2" charset="-122"/>
                <a:ea typeface="宋体" panose="02010600030101010101" pitchFamily="2" charset="-122"/>
              </a:rPr>
              <a:t>《湖北省建设工程公共专业消耗量定额及全费用基价表》</a:t>
            </a:r>
          </a:p>
          <a:p>
            <a:endParaRPr lang="zh-CN" altLang="en-US">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6395" y="996950"/>
            <a:ext cx="8634730" cy="5489575"/>
          </a:xfrm>
        </p:spPr>
        <p:txBody>
          <a:bodyPr vert="horz" wrap="square" lIns="91440" tIns="45720" rIns="91440" bIns="45720" numCol="1" anchor="t" anchorCtr="0" compatLnSpc="1">
            <a:normAutofit/>
          </a:bodyPr>
          <a:lstStyle/>
          <a:p>
            <a:pPr lvl="0" eaLnBrk="1" hangingPunct="1">
              <a:lnSpc>
                <a:spcPct val="140000"/>
              </a:lnSpc>
              <a:defRPr/>
            </a:pPr>
            <a:r>
              <a:rPr lang="zh-CN" altLang="en-US" noProof="1">
                <a:latin typeface="宋体" panose="02010600030101010101" pitchFamily="2" charset="-122"/>
                <a:ea typeface="宋体" panose="02010600030101010101" pitchFamily="2" charset="-122"/>
              </a:rPr>
              <a:t>⒊“</a:t>
            </a:r>
            <a:r>
              <a:rPr kumimoji="0" lang="zh-CN" altLang="en-US" sz="240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抗浮锚杆钢筋制作执行锚杆制作、安装相应项目。”</a:t>
            </a:r>
          </a:p>
          <a:p>
            <a:pPr lvl="0" eaLnBrk="1" hangingPunct="1">
              <a:lnSpc>
                <a:spcPct val="140000"/>
              </a:lnSpc>
              <a:defRPr/>
            </a:pPr>
            <a:r>
              <a:rPr lang="zh-CN" altLang="en-US" noProof="1">
                <a:latin typeface="宋体" panose="02010600030101010101" pitchFamily="2" charset="-122"/>
                <a:ea typeface="宋体" panose="02010600030101010101" pitchFamily="2" charset="-122"/>
              </a:rPr>
              <a:t>⒋“</a:t>
            </a:r>
            <a:r>
              <a:rPr kumimoji="0" lang="zh-CN" altLang="en-US" sz="240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地下连续墙项目未包括泥浆池制作、拆除，泥浆外运发生时</a:t>
            </a:r>
            <a:r>
              <a:rPr kumimoji="0" lang="en-US" altLang="zh-CN" sz="240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40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另行计算。”</a:t>
            </a:r>
            <a:endParaRPr kumimoji="0" lang="en-US" altLang="zh-CN" sz="240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eaLnBrk="1" hangingPunct="1"/>
            <a:r>
              <a:rPr lang="zh-CN" altLang="en-US" dirty="0">
                <a:latin typeface="宋体" panose="02010600030101010101" pitchFamily="2" charset="-122"/>
                <a:ea typeface="宋体" panose="02010600030101010101" pitchFamily="2" charset="-122"/>
              </a:rPr>
              <a:t>⒌“打拔工具桩定额中的圆木桩、槽型钢板桩按按摊销量计算，若圆木、槽型钢板桩打入后无法拔出时，可按实际用量加损耗计算。圆木按5% 、槽型钢板桩按</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计算损耗率。”</a:t>
            </a:r>
          </a:p>
          <a:p>
            <a:pPr eaLnBrk="1" hangingPunct="1"/>
            <a:r>
              <a:rPr lang="zh-CN" altLang="en-US" dirty="0">
                <a:latin typeface="宋体" panose="02010600030101010101" pitchFamily="2" charset="-122"/>
                <a:ea typeface="宋体" panose="02010600030101010101" pitchFamily="2" charset="-122"/>
              </a:rPr>
              <a:t>⒍“槽坑支护定额是按6m以内适用槽型钢板桩，超过6m适用拉森钢板桩考虑。”</a:t>
            </a:r>
            <a:endParaRPr lang="zh-CN" altLang="en-US" dirty="0"/>
          </a:p>
          <a:p>
            <a:pPr marL="342900" marR="0" lvl="0" indent="-342900" algn="l" defTabSz="914400" rtl="0" eaLnBrk="1" fontAlgn="base" latinLnBrk="0" hangingPunct="1">
              <a:lnSpc>
                <a:spcPct val="140000"/>
              </a:lnSpc>
              <a:spcBef>
                <a:spcPct val="20000"/>
              </a:spcBef>
              <a:spcAft>
                <a:spcPct val="0"/>
              </a:spcAft>
              <a:buClr>
                <a:schemeClr val="accent1"/>
              </a:buClr>
              <a:buSzTx/>
              <a:buFont typeface="Wingdings" panose="05000000000000000000" pitchFamily="2" charset="2"/>
              <a:buChar char="n"/>
              <a:defRPr/>
            </a:pPr>
            <a:endParaRPr kumimoji="0" lang="zh-CN" altLang="en-US" sz="2400" b="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2400" b="0" i="0" u="none" strike="noStrike" kern="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2"/>
          <p:cNvSpPr>
            <a:spLocks noGrp="1"/>
          </p:cNvSpPr>
          <p:nvPr>
            <p:ph idx="1"/>
          </p:nvPr>
        </p:nvSpPr>
        <p:spPr>
          <a:xfrm>
            <a:off x="628650" y="473075"/>
            <a:ext cx="7886700" cy="5807075"/>
          </a:xfrm>
        </p:spPr>
        <p:txBody>
          <a:bodyPr wrap="square" lIns="91440" tIns="45720" rIns="91440" bIns="45720" anchor="t"/>
          <a:lstStyle/>
          <a:p>
            <a:pPr eaLnBrk="1" hangingPunct="1">
              <a:lnSpc>
                <a:spcPct val="140000"/>
              </a:lnSpc>
            </a:pPr>
            <a:r>
              <a:rPr lang="zh-CN" altLang="en-US" dirty="0">
                <a:latin typeface="宋体" panose="02010600030101010101" pitchFamily="2" charset="-122"/>
                <a:ea typeface="宋体" panose="02010600030101010101" pitchFamily="2" charset="-122"/>
              </a:rPr>
              <a:t>⒎现行定额说明“水泥搅拌桩的水泥掺量按加固土重（1800kg/m</a:t>
            </a:r>
            <a:r>
              <a:rPr lang="zh-CN" altLang="en-US" baseline="30000"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）的13%考虑，如设计同时，按水泥掺量每增减1%定额调整。”</a:t>
            </a:r>
          </a:p>
          <a:p>
            <a:pPr eaLnBrk="1" hangingPunct="1">
              <a:lnSpc>
                <a:spcPct val="140000"/>
              </a:lnSpc>
            </a:pPr>
            <a:r>
              <a:rPr lang="zh-CN" altLang="en-US" dirty="0">
                <a:latin typeface="宋体" panose="02010600030101010101" pitchFamily="2" charset="-122"/>
                <a:ea typeface="宋体" panose="02010600030101010101" pitchFamily="2" charset="-122"/>
              </a:rPr>
              <a:t>新定额修改为“水泥搅拌桩分为深层搅拌法（简称湿法）和粉体喷搅法（简称干法），水泥掺量≤1%时为空搅，空搅部分按相应项目的人工及搅拌机械乘以系数0.5。水泥掺量1%~7%为弱加固，根据水泥掺量计算材料费，人工及搅拌机械消耗量执行空搅部分项目计算规则。水泥掺量＞7%为强加固，执行水泥搅拌桩相应项目。”</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1548680" y="260648"/>
            <a:ext cx="7886700" cy="785813"/>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第三章  桩基础工程</a:t>
            </a:r>
          </a:p>
        </p:txBody>
      </p:sp>
      <p:sp>
        <p:nvSpPr>
          <p:cNvPr id="67586" name="内容占位符 2"/>
          <p:cNvSpPr>
            <a:spLocks noGrp="1"/>
          </p:cNvSpPr>
          <p:nvPr>
            <p:ph idx="1"/>
          </p:nvPr>
        </p:nvSpPr>
        <p:spPr>
          <a:xfrm>
            <a:off x="628650" y="1035050"/>
            <a:ext cx="7886700" cy="4454525"/>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graphicFrame>
        <p:nvGraphicFramePr>
          <p:cNvPr id="5" name="表格 4"/>
          <p:cNvGraphicFramePr>
            <a:graphicFrameLocks noGrp="1"/>
          </p:cNvGraphicFramePr>
          <p:nvPr/>
        </p:nvGraphicFramePr>
        <p:xfrm>
          <a:off x="72009" y="1556792"/>
          <a:ext cx="8964487" cy="4645152"/>
        </p:xfrm>
        <a:graphic>
          <a:graphicData uri="http://schemas.openxmlformats.org/drawingml/2006/table">
            <a:tbl>
              <a:tblPr/>
              <a:tblGrid>
                <a:gridCol w="587946">
                  <a:extLst>
                    <a:ext uri="{9D8B030D-6E8A-4147-A177-3AD203B41FA5}">
                      <a16:colId xmlns:a16="http://schemas.microsoft.com/office/drawing/2014/main" val="20000"/>
                    </a:ext>
                  </a:extLst>
                </a:gridCol>
                <a:gridCol w="1938373">
                  <a:extLst>
                    <a:ext uri="{9D8B030D-6E8A-4147-A177-3AD203B41FA5}">
                      <a16:colId xmlns:a16="http://schemas.microsoft.com/office/drawing/2014/main" val="20001"/>
                    </a:ext>
                  </a:extLst>
                </a:gridCol>
                <a:gridCol w="3068321">
                  <a:extLst>
                    <a:ext uri="{9D8B030D-6E8A-4147-A177-3AD203B41FA5}">
                      <a16:colId xmlns:a16="http://schemas.microsoft.com/office/drawing/2014/main" val="20002"/>
                    </a:ext>
                  </a:extLst>
                </a:gridCol>
                <a:gridCol w="803713">
                  <a:extLst>
                    <a:ext uri="{9D8B030D-6E8A-4147-A177-3AD203B41FA5}">
                      <a16:colId xmlns:a16="http://schemas.microsoft.com/office/drawing/2014/main" val="20003"/>
                    </a:ext>
                  </a:extLst>
                </a:gridCol>
                <a:gridCol w="981958">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792088">
                  <a:extLst>
                    <a:ext uri="{9D8B030D-6E8A-4147-A177-3AD203B41FA5}">
                      <a16:colId xmlns:a16="http://schemas.microsoft.com/office/drawing/2014/main" val="20006"/>
                    </a:ext>
                  </a:extLst>
                </a:gridCol>
              </a:tblGrid>
              <a:tr h="180975">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2095">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975">
                <a:tc rowSpan="10">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一、打桩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预制钢筋</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混凝土方桩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打预制钢筋混凝土方桩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打送预制钢筋混凝土方桩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静力压预制钢筋混凝土方桩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静力压送预制钢筋混凝土方桩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预制钢筋混凝土桩接桩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28600">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预制钢筋</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混凝土板桩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预制钢筋混凝土板桩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0975">
                <a:tc vMerge="1">
                  <a:txBody>
                    <a:bodyPr/>
                    <a:lstStyle/>
                    <a:p>
                      <a:endParaRPr lang="zh-CN"/>
                    </a:p>
                  </a:txBody>
                  <a:tcPr/>
                </a:tc>
                <a:tc rowSpan="4">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预应力钢筋</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混凝土管桩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打预应力钢筋混凝土管桩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打送预应力钢筋混凝土管桩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静力压预应力钢筋混凝土管桩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静力压送预应力钢筋</a:t>
                      </a:r>
                      <a:endParaRPr lang="en-US" altLang="zh-CN" sz="1800" b="1" kern="0" dirty="0">
                        <a:solidFill>
                          <a:srgbClr val="000000"/>
                        </a:solidFill>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混凝土管桩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1044624" y="332656"/>
            <a:ext cx="7886700" cy="785813"/>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第三章  桩基础工程</a:t>
            </a:r>
          </a:p>
        </p:txBody>
      </p:sp>
      <p:sp>
        <p:nvSpPr>
          <p:cNvPr id="67586" name="内容占位符 2"/>
          <p:cNvSpPr>
            <a:spLocks noGrp="1"/>
          </p:cNvSpPr>
          <p:nvPr>
            <p:ph idx="1"/>
          </p:nvPr>
        </p:nvSpPr>
        <p:spPr>
          <a:xfrm>
            <a:off x="628650" y="1035050"/>
            <a:ext cx="7886700" cy="4454525"/>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graphicFrame>
        <p:nvGraphicFramePr>
          <p:cNvPr id="5" name="表格 4"/>
          <p:cNvGraphicFramePr>
            <a:graphicFrameLocks noGrp="1"/>
          </p:cNvGraphicFramePr>
          <p:nvPr/>
        </p:nvGraphicFramePr>
        <p:xfrm>
          <a:off x="251520" y="1556792"/>
          <a:ext cx="8712967" cy="3679698"/>
        </p:xfrm>
        <a:graphic>
          <a:graphicData uri="http://schemas.openxmlformats.org/drawingml/2006/table">
            <a:tbl>
              <a:tblPr/>
              <a:tblGrid>
                <a:gridCol w="804364">
                  <a:extLst>
                    <a:ext uri="{9D8B030D-6E8A-4147-A177-3AD203B41FA5}">
                      <a16:colId xmlns:a16="http://schemas.microsoft.com/office/drawing/2014/main" val="20000"/>
                    </a:ext>
                  </a:extLst>
                </a:gridCol>
                <a:gridCol w="1651073">
                  <a:extLst>
                    <a:ext uri="{9D8B030D-6E8A-4147-A177-3AD203B41FA5}">
                      <a16:colId xmlns:a16="http://schemas.microsoft.com/office/drawing/2014/main" val="20001"/>
                    </a:ext>
                  </a:extLst>
                </a:gridCol>
                <a:gridCol w="2801147">
                  <a:extLst>
                    <a:ext uri="{9D8B030D-6E8A-4147-A177-3AD203B41FA5}">
                      <a16:colId xmlns:a16="http://schemas.microsoft.com/office/drawing/2014/main" val="20002"/>
                    </a:ext>
                  </a:extLst>
                </a:gridCol>
                <a:gridCol w="962248">
                  <a:extLst>
                    <a:ext uri="{9D8B030D-6E8A-4147-A177-3AD203B41FA5}">
                      <a16:colId xmlns:a16="http://schemas.microsoft.com/office/drawing/2014/main" val="20003"/>
                    </a:ext>
                  </a:extLst>
                </a:gridCol>
                <a:gridCol w="954408">
                  <a:extLst>
                    <a:ext uri="{9D8B030D-6E8A-4147-A177-3AD203B41FA5}">
                      <a16:colId xmlns:a16="http://schemas.microsoft.com/office/drawing/2014/main" val="20004"/>
                    </a:ext>
                  </a:extLst>
                </a:gridCol>
                <a:gridCol w="769863">
                  <a:extLst>
                    <a:ext uri="{9D8B030D-6E8A-4147-A177-3AD203B41FA5}">
                      <a16:colId xmlns:a16="http://schemas.microsoft.com/office/drawing/2014/main" val="20005"/>
                    </a:ext>
                  </a:extLst>
                </a:gridCol>
                <a:gridCol w="769864">
                  <a:extLst>
                    <a:ext uri="{9D8B030D-6E8A-4147-A177-3AD203B41FA5}">
                      <a16:colId xmlns:a16="http://schemas.microsoft.com/office/drawing/2014/main" val="20006"/>
                    </a:ext>
                  </a:extLst>
                </a:gridCol>
              </a:tblGrid>
              <a:tr h="180975">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2095">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975">
                <a:tc rowSpan="9">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一、打桩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钢管桩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打钢管桩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钢管桩电焊接桩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钢管桩内切割</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钢管桩精割盖帽</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钢管内取土、填芯</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28600">
                <a:tc vMerge="1">
                  <a:txBody>
                    <a:bodyPr/>
                    <a:lstStyle/>
                    <a:p>
                      <a:endParaRPr lang="zh-CN"/>
                    </a:p>
                  </a:txBody>
                  <a:tcPr/>
                </a:tc>
                <a:tc rowSpan="3">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截（凿）桩头</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预制钢筋混凝土桩截桩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0975">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灌注桩凿桩头</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桩头钢筋整理</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0975">
                <a:tc v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T w="12700" cap="flat" cmpd="sng" algn="ctr">
                      <a:solidFill>
                        <a:srgbClr val="000000"/>
                      </a:solidFill>
                      <a:prstDash val="solid"/>
                      <a:round/>
                      <a:headEnd type="none" w="med" len="med"/>
                      <a:tailEnd type="none" w="med" len="med"/>
                    </a:lnT>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62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1044624" y="332656"/>
            <a:ext cx="7886700" cy="785813"/>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第三章  桩基础工程</a:t>
            </a:r>
          </a:p>
        </p:txBody>
      </p:sp>
      <p:sp>
        <p:nvSpPr>
          <p:cNvPr id="67586" name="内容占位符 2"/>
          <p:cNvSpPr>
            <a:spLocks noGrp="1"/>
          </p:cNvSpPr>
          <p:nvPr>
            <p:ph idx="1"/>
          </p:nvPr>
        </p:nvSpPr>
        <p:spPr>
          <a:xfrm>
            <a:off x="628650" y="1035050"/>
            <a:ext cx="7886700" cy="4454525"/>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graphicFrame>
        <p:nvGraphicFramePr>
          <p:cNvPr id="5" name="表格 4"/>
          <p:cNvGraphicFramePr>
            <a:graphicFrameLocks noGrp="1"/>
          </p:cNvGraphicFramePr>
          <p:nvPr/>
        </p:nvGraphicFramePr>
        <p:xfrm>
          <a:off x="179513" y="1772816"/>
          <a:ext cx="8712967" cy="3995166"/>
        </p:xfrm>
        <a:graphic>
          <a:graphicData uri="http://schemas.openxmlformats.org/drawingml/2006/table">
            <a:tbl>
              <a:tblPr/>
              <a:tblGrid>
                <a:gridCol w="571450">
                  <a:extLst>
                    <a:ext uri="{9D8B030D-6E8A-4147-A177-3AD203B41FA5}">
                      <a16:colId xmlns:a16="http://schemas.microsoft.com/office/drawing/2014/main" val="20000"/>
                    </a:ext>
                  </a:extLst>
                </a:gridCol>
                <a:gridCol w="1883987">
                  <a:extLst>
                    <a:ext uri="{9D8B030D-6E8A-4147-A177-3AD203B41FA5}">
                      <a16:colId xmlns:a16="http://schemas.microsoft.com/office/drawing/2014/main" val="20001"/>
                    </a:ext>
                  </a:extLst>
                </a:gridCol>
                <a:gridCol w="2729138">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1011413">
                  <a:extLst>
                    <a:ext uri="{9D8B030D-6E8A-4147-A177-3AD203B41FA5}">
                      <a16:colId xmlns:a16="http://schemas.microsoft.com/office/drawing/2014/main" val="20004"/>
                    </a:ext>
                  </a:extLst>
                </a:gridCol>
                <a:gridCol w="883019">
                  <a:extLst>
                    <a:ext uri="{9D8B030D-6E8A-4147-A177-3AD203B41FA5}">
                      <a16:colId xmlns:a16="http://schemas.microsoft.com/office/drawing/2014/main" val="20005"/>
                    </a:ext>
                  </a:extLst>
                </a:gridCol>
                <a:gridCol w="769864">
                  <a:extLst>
                    <a:ext uri="{9D8B030D-6E8A-4147-A177-3AD203B41FA5}">
                      <a16:colId xmlns:a16="http://schemas.microsoft.com/office/drawing/2014/main" val="20006"/>
                    </a:ext>
                  </a:extLst>
                </a:gridCol>
              </a:tblGrid>
              <a:tr h="180975">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2095">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975">
                <a:tc rowSpan="9">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二、灌注桩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机械成孔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回旋钻机成孔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36</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旋挖钻机成孔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冲击成孔机成孔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16</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转盘式钻孔桩机成孔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沉管成孔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28600">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螺旋钻机成孔</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0975">
                <a:tc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泥浆池建造、拆除</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泥浆池建造、拆除</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0975">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人工挖孔灌注桩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人工挖孔灌注桩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0975">
                <a:tc vMerge="1">
                  <a:txBody>
                    <a:bodyPr/>
                    <a:lstStyle/>
                    <a:p>
                      <a:endParaRPr lang="zh-CN"/>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机械成孔桩灌注混凝土</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机械成孔桩灌注混凝土</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1044624" y="332656"/>
            <a:ext cx="7886700" cy="785813"/>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第三章  桩基础工程</a:t>
            </a:r>
          </a:p>
        </p:txBody>
      </p:sp>
      <p:sp>
        <p:nvSpPr>
          <p:cNvPr id="67586" name="内容占位符 2"/>
          <p:cNvSpPr>
            <a:spLocks noGrp="1"/>
          </p:cNvSpPr>
          <p:nvPr>
            <p:ph idx="1"/>
          </p:nvPr>
        </p:nvSpPr>
        <p:spPr>
          <a:xfrm>
            <a:off x="628650" y="1035050"/>
            <a:ext cx="7886700" cy="4454525"/>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rPr>
              <a:t>（一）子目数量变化情况：</a:t>
            </a:r>
          </a:p>
        </p:txBody>
      </p:sp>
      <p:graphicFrame>
        <p:nvGraphicFramePr>
          <p:cNvPr id="5" name="表格 4"/>
          <p:cNvGraphicFramePr>
            <a:graphicFrameLocks noGrp="1"/>
          </p:cNvGraphicFramePr>
          <p:nvPr/>
        </p:nvGraphicFramePr>
        <p:xfrm>
          <a:off x="179512" y="1628800"/>
          <a:ext cx="8712967" cy="2648077"/>
        </p:xfrm>
        <a:graphic>
          <a:graphicData uri="http://schemas.openxmlformats.org/drawingml/2006/table">
            <a:tbl>
              <a:tblPr/>
              <a:tblGrid>
                <a:gridCol w="571450">
                  <a:extLst>
                    <a:ext uri="{9D8B030D-6E8A-4147-A177-3AD203B41FA5}">
                      <a16:colId xmlns:a16="http://schemas.microsoft.com/office/drawing/2014/main" val="20000"/>
                    </a:ext>
                  </a:extLst>
                </a:gridCol>
                <a:gridCol w="1660797">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296144">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864096">
                  <a:extLst>
                    <a:ext uri="{9D8B030D-6E8A-4147-A177-3AD203B41FA5}">
                      <a16:colId xmlns:a16="http://schemas.microsoft.com/office/drawing/2014/main" val="20006"/>
                    </a:ext>
                  </a:extLst>
                </a:gridCol>
              </a:tblGrid>
              <a:tr h="180975">
                <a:tc rowSpan="2" gridSpan="3">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52095">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dirty="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975">
                <a:tc rowSpan="6">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二、灌注桩</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钻孔压浆桩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钻孔压浆桩</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0975">
                <a:tc vMerge="1">
                  <a:txBody>
                    <a:bodyPr/>
                    <a:lstStyle/>
                    <a:p>
                      <a:endParaRPr lang="zh-CN"/>
                    </a:p>
                  </a:txBody>
                  <a:tcPr/>
                </a:tc>
                <a:tc rowSpan="3">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灌注桩后压浆</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T w="12700" cap="flat" cmpd="sng" algn="ctr">
                      <a:solidFill>
                        <a:srgbClr val="000000"/>
                      </a:solidFill>
                      <a:prstDash val="solid"/>
                      <a:round/>
                      <a:headEnd type="none" w="med" len="med"/>
                      <a:tailEnd type="none" w="med" len="med"/>
                    </a:lnT>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声测管埋设</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注浆管埋设</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975">
                <a:tc vMerge="1">
                  <a:txBody>
                    <a:bodyPr/>
                    <a:lstStyle/>
                    <a:p>
                      <a:endParaRPr lang="zh-CN"/>
                    </a:p>
                  </a:txBody>
                  <a:tcPr/>
                </a:tc>
                <a:tc vMerge="1">
                  <a:txBody>
                    <a:bodyPr/>
                    <a:lstStyle/>
                    <a:p>
                      <a:endParaRPr lang="zh-CN"/>
                    </a:p>
                  </a:txBody>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桩底后注浆</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0975">
                <a:tc v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Times New Roman" panose="02020603050405020304"/>
                          <a:ea typeface="宋体" panose="02010600030101010101" pitchFamily="2" charset="-122"/>
                          <a:cs typeface="宋体" panose="02010600030101010101" pitchFamily="2" charset="-122"/>
                        </a:rPr>
                        <a:t>小计</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101</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97</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23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19</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28600">
                <a:tc v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Times New Roman" panose="02020603050405020304"/>
                          <a:ea typeface="宋体" panose="02010600030101010101" pitchFamily="2" charset="-122"/>
                          <a:cs typeface="宋体" panose="02010600030101010101" pitchFamily="2" charset="-122"/>
                        </a:rPr>
                        <a:t>合计</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163</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155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30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22</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a:xfrm>
            <a:off x="251520" y="620688"/>
            <a:ext cx="8207375" cy="574675"/>
          </a:xfrm>
        </p:spPr>
        <p:txBody>
          <a:bodyPr wrap="square" lIns="91440" tIns="45720" rIns="91440" bIns="45720" anchor="ctr"/>
          <a:lstStyle/>
          <a:p>
            <a:pPr eaLnBrk="1" hangingPunct="1"/>
            <a:r>
              <a:rPr lang="zh-CN" altLang="en-US" sz="2400" b="1" dirty="0"/>
              <a:t>(二）项目设置主要变化情况：</a:t>
            </a:r>
          </a:p>
        </p:txBody>
      </p:sp>
      <p:graphicFrame>
        <p:nvGraphicFramePr>
          <p:cNvPr id="4" name="表格 3"/>
          <p:cNvGraphicFramePr>
            <a:graphicFrameLocks noGrp="1"/>
          </p:cNvGraphicFramePr>
          <p:nvPr/>
        </p:nvGraphicFramePr>
        <p:xfrm>
          <a:off x="72009" y="1484784"/>
          <a:ext cx="8964487" cy="4942836"/>
        </p:xfrm>
        <a:graphic>
          <a:graphicData uri="http://schemas.openxmlformats.org/drawingml/2006/table">
            <a:tbl>
              <a:tblPr/>
              <a:tblGrid>
                <a:gridCol w="1232629">
                  <a:extLst>
                    <a:ext uri="{9D8B030D-6E8A-4147-A177-3AD203B41FA5}">
                      <a16:colId xmlns:a16="http://schemas.microsoft.com/office/drawing/2014/main" val="20000"/>
                    </a:ext>
                  </a:extLst>
                </a:gridCol>
                <a:gridCol w="1500183">
                  <a:extLst>
                    <a:ext uri="{9D8B030D-6E8A-4147-A177-3AD203B41FA5}">
                      <a16:colId xmlns:a16="http://schemas.microsoft.com/office/drawing/2014/main" val="20001"/>
                    </a:ext>
                  </a:extLst>
                </a:gridCol>
                <a:gridCol w="2932774">
                  <a:extLst>
                    <a:ext uri="{9D8B030D-6E8A-4147-A177-3AD203B41FA5}">
                      <a16:colId xmlns:a16="http://schemas.microsoft.com/office/drawing/2014/main" val="20002"/>
                    </a:ext>
                  </a:extLst>
                </a:gridCol>
                <a:gridCol w="1966711">
                  <a:extLst>
                    <a:ext uri="{9D8B030D-6E8A-4147-A177-3AD203B41FA5}">
                      <a16:colId xmlns:a16="http://schemas.microsoft.com/office/drawing/2014/main" val="20003"/>
                    </a:ext>
                  </a:extLst>
                </a:gridCol>
                <a:gridCol w="1332190">
                  <a:extLst>
                    <a:ext uri="{9D8B030D-6E8A-4147-A177-3AD203B41FA5}">
                      <a16:colId xmlns:a16="http://schemas.microsoft.com/office/drawing/2014/main" val="20004"/>
                    </a:ext>
                  </a:extLst>
                </a:gridCol>
              </a:tblGrid>
              <a:tr h="152079">
                <a:tc rowSpan="2" gridSpan="3">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52079">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2079">
                <a:tc rowSpan="10">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一、</a:t>
                      </a:r>
                      <a:endParaRPr lang="zh-CN" sz="1800" b="1" kern="100" dirty="0">
                        <a:latin typeface="Calibri" panose="020F0502020204030204"/>
                        <a:ea typeface="宋体" panose="02010600030101010101" pitchFamily="2" charset="-122"/>
                        <a:cs typeface="Times New Roman" panose="02020603050405020304"/>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打桩</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预制钢筋混凝土方桩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打预制钢筋混凝土方桩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打送预制钢筋混凝土方桩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静力压预制钢筋混凝土方桩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静力压送预制钢筋</a:t>
                      </a:r>
                      <a:endParaRPr lang="en-US" altLang="zh-CN" sz="1800" b="1" kern="100" dirty="0">
                        <a:solidFill>
                          <a:srgbClr val="000000"/>
                        </a:solidFill>
                        <a:latin typeface="Calibri" panose="020F05020202040302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混凝土方桩</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预制钢筋混凝土桩接桩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0924">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预制钢筋混凝土板桩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预制钢筋混凝土板桩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预制钢筋</a:t>
                      </a:r>
                      <a:endParaRPr lang="en-US" altLang="zh-CN" sz="1800" b="1" kern="100" dirty="0">
                        <a:solidFill>
                          <a:srgbClr val="000000"/>
                        </a:solidFill>
                        <a:latin typeface="Calibri" panose="020F05020202040302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混凝土板桩</a:t>
                      </a:r>
                      <a:r>
                        <a:rPr lang="en-US" sz="1800" b="1" kern="100" dirty="0">
                          <a:solidFill>
                            <a:srgbClr val="000000"/>
                          </a:solidFill>
                          <a:latin typeface="Calibri" panose="020F0502020204030204"/>
                          <a:ea typeface="宋体" panose="02010600030101010101" pitchFamily="2" charset="-122"/>
                          <a:cs typeface="宋体" panose="02010600030101010101" pitchFamily="2" charset="-122"/>
                        </a:rPr>
                        <a:t>4</a:t>
                      </a: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52079">
                <a:tc vMerge="1">
                  <a:txBody>
                    <a:bodyPr/>
                    <a:lstStyle/>
                    <a:p>
                      <a:endParaRPr lang="zh-CN"/>
                    </a:p>
                  </a:txBody>
                  <a:tcPr/>
                </a:tc>
                <a:tc rowSpan="4">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预应力钢筋混凝土管桩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打预应力钢筋混凝土管桩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打送预应力钢筋混凝土管桩</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静力压预应力钢筋</a:t>
                      </a:r>
                      <a:endParaRPr lang="en-US" altLang="zh-CN" sz="1800" b="1" kern="100" dirty="0">
                        <a:solidFill>
                          <a:srgbClr val="000000"/>
                        </a:solidFill>
                        <a:latin typeface="Calibri" panose="020F05020202040302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混凝土管桩</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52079">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静力压送预应力钢筋</a:t>
                      </a:r>
                      <a:endParaRPr lang="en-US" altLang="zh-CN" sz="1800" b="1" kern="100" dirty="0">
                        <a:solidFill>
                          <a:srgbClr val="000000"/>
                        </a:solidFill>
                        <a:latin typeface="Calibri" panose="020F05020202040302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混凝土管桩</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wrap="square" lIns="91440" tIns="45720" rIns="91440" bIns="45720" anchor="ctr"/>
          <a:lstStyle/>
          <a:p>
            <a:pPr eaLnBrk="1" hangingPunct="1"/>
            <a:r>
              <a:rPr lang="zh-CN" altLang="en-US" sz="2400" b="1" dirty="0"/>
              <a:t>(二）项目设置主要变化情况：</a:t>
            </a:r>
          </a:p>
        </p:txBody>
      </p:sp>
      <p:graphicFrame>
        <p:nvGraphicFramePr>
          <p:cNvPr id="4" name="表格 3"/>
          <p:cNvGraphicFramePr>
            <a:graphicFrameLocks noGrp="1"/>
          </p:cNvGraphicFramePr>
          <p:nvPr/>
        </p:nvGraphicFramePr>
        <p:xfrm>
          <a:off x="72009" y="1268760"/>
          <a:ext cx="8964487" cy="4392486"/>
        </p:xfrm>
        <a:graphic>
          <a:graphicData uri="http://schemas.openxmlformats.org/drawingml/2006/table">
            <a:tbl>
              <a:tblPr/>
              <a:tblGrid>
                <a:gridCol w="1232629">
                  <a:extLst>
                    <a:ext uri="{9D8B030D-6E8A-4147-A177-3AD203B41FA5}">
                      <a16:colId xmlns:a16="http://schemas.microsoft.com/office/drawing/2014/main" val="20000"/>
                    </a:ext>
                  </a:extLst>
                </a:gridCol>
                <a:gridCol w="1500183">
                  <a:extLst>
                    <a:ext uri="{9D8B030D-6E8A-4147-A177-3AD203B41FA5}">
                      <a16:colId xmlns:a16="http://schemas.microsoft.com/office/drawing/2014/main" val="20001"/>
                    </a:ext>
                  </a:extLst>
                </a:gridCol>
                <a:gridCol w="2703283">
                  <a:extLst>
                    <a:ext uri="{9D8B030D-6E8A-4147-A177-3AD203B41FA5}">
                      <a16:colId xmlns:a16="http://schemas.microsoft.com/office/drawing/2014/main" val="20002"/>
                    </a:ext>
                  </a:extLst>
                </a:gridCol>
                <a:gridCol w="1800200">
                  <a:extLst>
                    <a:ext uri="{9D8B030D-6E8A-4147-A177-3AD203B41FA5}">
                      <a16:colId xmlns:a16="http://schemas.microsoft.com/office/drawing/2014/main" val="20003"/>
                    </a:ext>
                  </a:extLst>
                </a:gridCol>
                <a:gridCol w="1728192">
                  <a:extLst>
                    <a:ext uri="{9D8B030D-6E8A-4147-A177-3AD203B41FA5}">
                      <a16:colId xmlns:a16="http://schemas.microsoft.com/office/drawing/2014/main" val="20004"/>
                    </a:ext>
                  </a:extLst>
                </a:gridCol>
              </a:tblGrid>
              <a:tr h="367685">
                <a:tc rowSpan="2" gridSpan="3">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95239">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0973">
                <a:tc rowSpan="8">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一、</a:t>
                      </a:r>
                      <a:endParaRPr lang="zh-CN" sz="1800" b="1" kern="100" dirty="0">
                        <a:latin typeface="Calibri" panose="020F0502020204030204"/>
                        <a:ea typeface="宋体" panose="02010600030101010101" pitchFamily="2" charset="-122"/>
                        <a:cs typeface="Times New Roman" panose="02020603050405020304"/>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打桩</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钢管桩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打钢管桩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钢管桩</a:t>
                      </a:r>
                      <a:r>
                        <a:rPr lang="en-US" sz="1800" b="1" kern="100">
                          <a:solidFill>
                            <a:srgbClr val="000000"/>
                          </a:solidFill>
                          <a:latin typeface="Calibri" panose="020F0502020204030204"/>
                          <a:ea typeface="宋体" panose="02010600030101010101" pitchFamily="2" charset="-122"/>
                          <a:cs typeface="宋体" panose="02010600030101010101" pitchFamily="2" charset="-122"/>
                        </a:rPr>
                        <a:t>3</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钢管桩电焊接桩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钢管桩内切割</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钢管桩精割盖帽</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79112">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钢管内取土、填芯</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管内填黄砂，管内填碎石</a:t>
                      </a:r>
                      <a:r>
                        <a:rPr lang="en-US" sz="1800" b="1" kern="100">
                          <a:solidFill>
                            <a:srgbClr val="000000"/>
                          </a:solidFill>
                          <a:latin typeface="Calibri" panose="020F0502020204030204"/>
                          <a:ea typeface="宋体" panose="02010600030101010101" pitchFamily="2" charset="-122"/>
                          <a:cs typeface="宋体" panose="02010600030101010101" pitchFamily="2" charset="-122"/>
                        </a:rPr>
                        <a:t>2</a:t>
                      </a:r>
                      <a:r>
                        <a:rPr lang="zh-CN" sz="1800" b="1" kern="100">
                          <a:solidFill>
                            <a:srgbClr val="000000"/>
                          </a:solidFill>
                          <a:latin typeface="Calibri" panose="020F0502020204030204"/>
                          <a:ea typeface="宋体" panose="02010600030101010101" pitchFamily="2" charset="-122"/>
                          <a:cs typeface="宋体" panose="02010600030101010101" pitchFamily="2" charset="-122"/>
                        </a:rPr>
                        <a:t>子目</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4612">
                <a:tc vMerge="1">
                  <a:txBody>
                    <a:bodyPr/>
                    <a:lstStyle/>
                    <a:p>
                      <a:endParaRPr lang="zh-CN"/>
                    </a:p>
                  </a:txBody>
                  <a:tcPr/>
                </a:tc>
                <a:tc rowSpan="3">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截（凿）桩头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预制钢筋混凝土桩截桩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0973">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灌注桩凿桩头</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桩头钢筋整理</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桩头钢筋整理</a:t>
                      </a:r>
                      <a:r>
                        <a:rPr lang="en-US" sz="1800" b="1" kern="100">
                          <a:solidFill>
                            <a:srgbClr val="000000"/>
                          </a:solidFill>
                          <a:latin typeface="Calibri" panose="020F0502020204030204"/>
                          <a:ea typeface="宋体" panose="02010600030101010101" pitchFamily="2" charset="-122"/>
                          <a:cs typeface="宋体" panose="02010600030101010101" pitchFamily="2" charset="-122"/>
                        </a:rPr>
                        <a:t>1</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wrap="square" lIns="91440" tIns="45720" rIns="91440" bIns="45720" anchor="ctr"/>
          <a:lstStyle/>
          <a:p>
            <a:pPr eaLnBrk="1" hangingPunct="1"/>
            <a:r>
              <a:rPr lang="zh-CN" altLang="en-US" sz="2400" b="1" dirty="0"/>
              <a:t>(二）项目设置主要变化情况：</a:t>
            </a:r>
          </a:p>
        </p:txBody>
      </p:sp>
      <p:graphicFrame>
        <p:nvGraphicFramePr>
          <p:cNvPr id="4" name="表格 3"/>
          <p:cNvGraphicFramePr>
            <a:graphicFrameLocks noGrp="1"/>
          </p:cNvGraphicFramePr>
          <p:nvPr/>
        </p:nvGraphicFramePr>
        <p:xfrm>
          <a:off x="72009" y="1268760"/>
          <a:ext cx="8964487" cy="5160006"/>
        </p:xfrm>
        <a:graphic>
          <a:graphicData uri="http://schemas.openxmlformats.org/drawingml/2006/table">
            <a:tbl>
              <a:tblPr/>
              <a:tblGrid>
                <a:gridCol w="1232629">
                  <a:extLst>
                    <a:ext uri="{9D8B030D-6E8A-4147-A177-3AD203B41FA5}">
                      <a16:colId xmlns:a16="http://schemas.microsoft.com/office/drawing/2014/main" val="20000"/>
                    </a:ext>
                  </a:extLst>
                </a:gridCol>
                <a:gridCol w="1323147">
                  <a:extLst>
                    <a:ext uri="{9D8B030D-6E8A-4147-A177-3AD203B41FA5}">
                      <a16:colId xmlns:a16="http://schemas.microsoft.com/office/drawing/2014/main" val="20001"/>
                    </a:ext>
                  </a:extLst>
                </a:gridCol>
                <a:gridCol w="2880319">
                  <a:extLst>
                    <a:ext uri="{9D8B030D-6E8A-4147-A177-3AD203B41FA5}">
                      <a16:colId xmlns:a16="http://schemas.microsoft.com/office/drawing/2014/main" val="20002"/>
                    </a:ext>
                  </a:extLst>
                </a:gridCol>
                <a:gridCol w="1800200">
                  <a:extLst>
                    <a:ext uri="{9D8B030D-6E8A-4147-A177-3AD203B41FA5}">
                      <a16:colId xmlns:a16="http://schemas.microsoft.com/office/drawing/2014/main" val="20003"/>
                    </a:ext>
                  </a:extLst>
                </a:gridCol>
                <a:gridCol w="1728192">
                  <a:extLst>
                    <a:ext uri="{9D8B030D-6E8A-4147-A177-3AD203B41FA5}">
                      <a16:colId xmlns:a16="http://schemas.microsoft.com/office/drawing/2014/main" val="20004"/>
                    </a:ext>
                  </a:extLst>
                </a:gridCol>
              </a:tblGrid>
              <a:tr h="367685">
                <a:tc rowSpan="2" gridSpan="3">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95239">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0973">
                <a:tc rowSpan="8">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二、</a:t>
                      </a:r>
                      <a:endParaRPr lang="zh-CN" sz="1800" b="1" kern="100">
                        <a:latin typeface="Calibri" panose="020F0502020204030204"/>
                        <a:ea typeface="宋体" panose="02010600030101010101" pitchFamily="2" charset="-122"/>
                        <a:cs typeface="Times New Roman" panose="02020603050405020304"/>
                      </a:endParaRPr>
                    </a:p>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灌注桩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机械成孔</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回旋钻机成孔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软岩成孔</a:t>
                      </a:r>
                      <a:r>
                        <a:rPr lang="en-US" sz="1800" b="1" kern="100">
                          <a:solidFill>
                            <a:srgbClr val="000000"/>
                          </a:solidFill>
                          <a:latin typeface="Calibri" panose="020F0502020204030204"/>
                          <a:ea typeface="宋体" panose="02010600030101010101" pitchFamily="2" charset="-122"/>
                          <a:cs typeface="宋体" panose="02010600030101010101" pitchFamily="2" charset="-122"/>
                        </a:rPr>
                        <a:t>3</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旋挖钻机成孔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软岩成孔</a:t>
                      </a:r>
                      <a:r>
                        <a:rPr lang="en-US" sz="1800" b="1" kern="100">
                          <a:solidFill>
                            <a:srgbClr val="000000"/>
                          </a:solidFill>
                          <a:latin typeface="Calibri" panose="020F0502020204030204"/>
                          <a:ea typeface="宋体" panose="02010600030101010101" pitchFamily="2" charset="-122"/>
                          <a:cs typeface="宋体" panose="02010600030101010101" pitchFamily="2" charset="-122"/>
                        </a:rPr>
                        <a:t>4</a:t>
                      </a:r>
                      <a:r>
                        <a:rPr lang="zh-CN" sz="1800" b="1" kern="100">
                          <a:solidFill>
                            <a:srgbClr val="000000"/>
                          </a:solidFill>
                          <a:latin typeface="Calibri" panose="020F0502020204030204"/>
                          <a:ea typeface="宋体" panose="02010600030101010101" pitchFamily="2" charset="-122"/>
                          <a:cs typeface="宋体" panose="02010600030101010101" pitchFamily="2" charset="-122"/>
                        </a:rPr>
                        <a:t>个子目</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冲击成孔机成孔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精简冲击钻</a:t>
                      </a:r>
                      <a:r>
                        <a:rPr lang="en-US" sz="1800" b="1" kern="100">
                          <a:solidFill>
                            <a:srgbClr val="000000"/>
                          </a:solidFill>
                          <a:latin typeface="Calibri" panose="020F0502020204030204"/>
                          <a:ea typeface="宋体" panose="02010600030101010101" pitchFamily="2" charset="-122"/>
                          <a:cs typeface="宋体" panose="02010600030101010101" pitchFamily="2" charset="-122"/>
                        </a:rPr>
                        <a:t>16</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0973">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卷扬机带冲抓锥冲孔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卷扬机带冲抓锥冲孔</a:t>
                      </a:r>
                      <a:r>
                        <a:rPr lang="en-US" sz="1800" b="1" kern="100">
                          <a:solidFill>
                            <a:srgbClr val="000000"/>
                          </a:solidFill>
                          <a:latin typeface="Calibri" panose="020F0502020204030204"/>
                          <a:ea typeface="宋体" panose="02010600030101010101" pitchFamily="2" charset="-122"/>
                          <a:cs typeface="宋体" panose="02010600030101010101" pitchFamily="2" charset="-122"/>
                        </a:rPr>
                        <a:t>20</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79112">
                <a:tc vMerge="1">
                  <a:txBody>
                    <a:bodyPr/>
                    <a:lstStyle/>
                    <a:p>
                      <a:endParaRPr lang="zh-CN"/>
                    </a:p>
                  </a:txBody>
                  <a:tcPr/>
                </a:tc>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转盘式钻孔桩机成孔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4612">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沉管成孔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0973">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螺旋钻机成孔</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螺旋钻孔</a:t>
                      </a:r>
                      <a:r>
                        <a:rPr lang="en-US" sz="1800" b="1" kern="100">
                          <a:solidFill>
                            <a:srgbClr val="000000"/>
                          </a:solidFill>
                          <a:latin typeface="Calibri" panose="020F0502020204030204"/>
                          <a:ea typeface="宋体" panose="02010600030101010101" pitchFamily="2" charset="-122"/>
                          <a:cs typeface="宋体" panose="02010600030101010101" pitchFamily="2" charset="-122"/>
                        </a:rPr>
                        <a:t>2</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00973">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泥浆池建造、拆除、制作及运输</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T w="12700" cap="flat" cmpd="sng" algn="ctr">
                      <a:solidFill>
                        <a:srgbClr val="000000"/>
                      </a:solidFill>
                      <a:prstDash val="solid"/>
                      <a:round/>
                      <a:headEnd type="none" w="med" len="med"/>
                      <a:tailEnd type="none" w="med" len="med"/>
                    </a:lnT>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泥浆池建造、拆除及运输</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泥浆运输</a:t>
                      </a:r>
                      <a:r>
                        <a:rPr lang="en-US" sz="1800" b="1" kern="100" dirty="0">
                          <a:solidFill>
                            <a:srgbClr val="000000"/>
                          </a:solidFill>
                          <a:latin typeface="Calibri" panose="020F0502020204030204"/>
                          <a:ea typeface="宋体" panose="02010600030101010101" pitchFamily="2" charset="-122"/>
                          <a:cs typeface="宋体" panose="02010600030101010101" pitchFamily="2" charset="-122"/>
                        </a:rPr>
                        <a:t>2</a:t>
                      </a: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wrap="square" lIns="91440" tIns="45720" rIns="91440" bIns="45720" anchor="ctr"/>
          <a:lstStyle/>
          <a:p>
            <a:pPr eaLnBrk="1" hangingPunct="1"/>
            <a:r>
              <a:rPr lang="zh-CN" altLang="en-US" sz="2400" b="1" dirty="0"/>
              <a:t>(二）项目设置主要变化情况：</a:t>
            </a:r>
          </a:p>
        </p:txBody>
      </p:sp>
      <p:graphicFrame>
        <p:nvGraphicFramePr>
          <p:cNvPr id="4" name="表格 3"/>
          <p:cNvGraphicFramePr>
            <a:graphicFrameLocks noGrp="1"/>
          </p:cNvGraphicFramePr>
          <p:nvPr/>
        </p:nvGraphicFramePr>
        <p:xfrm>
          <a:off x="323528" y="1268760"/>
          <a:ext cx="8496946" cy="4443565"/>
        </p:xfrm>
        <a:graphic>
          <a:graphicData uri="http://schemas.openxmlformats.org/drawingml/2006/table">
            <a:tbl>
              <a:tblPr/>
              <a:tblGrid>
                <a:gridCol w="1168342">
                  <a:extLst>
                    <a:ext uri="{9D8B030D-6E8A-4147-A177-3AD203B41FA5}">
                      <a16:colId xmlns:a16="http://schemas.microsoft.com/office/drawing/2014/main" val="20000"/>
                    </a:ext>
                  </a:extLst>
                </a:gridCol>
                <a:gridCol w="1571157">
                  <a:extLst>
                    <a:ext uri="{9D8B030D-6E8A-4147-A177-3AD203B41FA5}">
                      <a16:colId xmlns:a16="http://schemas.microsoft.com/office/drawing/2014/main" val="20001"/>
                    </a:ext>
                  </a:extLst>
                </a:gridCol>
                <a:gridCol w="2413078">
                  <a:extLst>
                    <a:ext uri="{9D8B030D-6E8A-4147-A177-3AD203B41FA5}">
                      <a16:colId xmlns:a16="http://schemas.microsoft.com/office/drawing/2014/main" val="20002"/>
                    </a:ext>
                  </a:extLst>
                </a:gridCol>
                <a:gridCol w="1706311">
                  <a:extLst>
                    <a:ext uri="{9D8B030D-6E8A-4147-A177-3AD203B41FA5}">
                      <a16:colId xmlns:a16="http://schemas.microsoft.com/office/drawing/2014/main" val="20003"/>
                    </a:ext>
                  </a:extLst>
                </a:gridCol>
                <a:gridCol w="1638058">
                  <a:extLst>
                    <a:ext uri="{9D8B030D-6E8A-4147-A177-3AD203B41FA5}">
                      <a16:colId xmlns:a16="http://schemas.microsoft.com/office/drawing/2014/main" val="20004"/>
                    </a:ext>
                  </a:extLst>
                </a:gridCol>
              </a:tblGrid>
              <a:tr h="367685">
                <a:tc rowSpan="2" gridSpan="3">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章节项目</a:t>
                      </a:r>
                      <a:endParaRPr lang="zh-CN" sz="1800" b="1" kern="100" dirty="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rowSpan="2" hMerge="1">
                  <a:txBody>
                    <a:bodyPr/>
                    <a:lstStyle/>
                    <a:p>
                      <a:endParaRPr lang="zh-CN"/>
                    </a:p>
                  </a:txBody>
                  <a:tcPr/>
                </a:tc>
                <a:tc gridSpan="2">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项目内容及子目个数</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95239">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增加项目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0">
                          <a:solidFill>
                            <a:srgbClr val="000000"/>
                          </a:solidFill>
                          <a:latin typeface="Calibri" panose="020F0502020204030204"/>
                          <a:ea typeface="宋体" panose="02010600030101010101" pitchFamily="2" charset="-122"/>
                          <a:cs typeface="宋体" panose="02010600030101010101" pitchFamily="2" charset="-122"/>
                        </a:rPr>
                        <a:t>删减项目</a:t>
                      </a:r>
                      <a:endParaRPr lang="zh-CN" sz="1800" b="1" kern="100">
                        <a:latin typeface="Calibri" panose="020F0502020204030204"/>
                        <a:ea typeface="宋体" panose="02010600030101010101" pitchFamily="2" charset="-122"/>
                        <a:cs typeface="Times New Roman" panose="02020603050405020304"/>
                      </a:endParaRPr>
                    </a:p>
                  </a:txBody>
                  <a:tcPr marL="7133" marR="7133" marT="7133" marB="71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0973">
                <a:tc rowSpan="7">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二、</a:t>
                      </a:r>
                      <a:endParaRPr lang="zh-CN" sz="1800" b="1" kern="100">
                        <a:latin typeface="Calibri" panose="020F0502020204030204"/>
                        <a:ea typeface="宋体" panose="02010600030101010101" pitchFamily="2" charset="-122"/>
                        <a:cs typeface="Times New Roman" panose="02020603050405020304"/>
                      </a:endParaRPr>
                    </a:p>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灌注桩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埋设钢护筒</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埋设钢护筒</a:t>
                      </a:r>
                      <a:r>
                        <a:rPr lang="en-US" sz="1800" b="1" kern="100">
                          <a:solidFill>
                            <a:srgbClr val="000000"/>
                          </a:solidFill>
                          <a:latin typeface="Calibri" panose="020F0502020204030204"/>
                          <a:ea typeface="宋体" panose="02010600030101010101" pitchFamily="2" charset="-122"/>
                          <a:cs typeface="宋体" panose="02010600030101010101" pitchFamily="2" charset="-122"/>
                        </a:rPr>
                        <a:t>5</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0973">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人工挖孔灌注桩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T w="12700" cap="flat" cmpd="sng" algn="ctr">
                      <a:solidFill>
                        <a:srgbClr val="000000"/>
                      </a:solidFill>
                      <a:prstDash val="solid"/>
                      <a:round/>
                      <a:headEnd type="none" w="med" len="med"/>
                      <a:tailEnd type="none" w="med" len="med"/>
                    </a:lnT>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人工挖孔灌注桩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人工挖孔</a:t>
                      </a:r>
                      <a:endParaRPr lang="en-US" altLang="zh-CN" sz="1800" b="1" kern="100" dirty="0">
                        <a:solidFill>
                          <a:srgbClr val="000000"/>
                        </a:solidFill>
                        <a:latin typeface="Calibri" panose="020F05020202040302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灌注桩</a:t>
                      </a:r>
                      <a:r>
                        <a:rPr lang="en-US" sz="1800" b="1" kern="100" dirty="0">
                          <a:solidFill>
                            <a:srgbClr val="000000"/>
                          </a:solidFill>
                          <a:latin typeface="Calibri" panose="020F0502020204030204"/>
                          <a:ea typeface="宋体" panose="02010600030101010101" pitchFamily="2" charset="-122"/>
                          <a:cs typeface="宋体" panose="02010600030101010101" pitchFamily="2" charset="-122"/>
                        </a:rPr>
                        <a:t>5</a:t>
                      </a:r>
                      <a:r>
                        <a:rPr lang="zh-CN" sz="1800" b="1" kern="100" dirty="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0973">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机械成孔桩灌注混凝土</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机械成孔桩灌注混凝土</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灌注混凝土</a:t>
                      </a:r>
                      <a:r>
                        <a:rPr lang="en-US" sz="1800" b="1" kern="100">
                          <a:solidFill>
                            <a:srgbClr val="000000"/>
                          </a:solidFill>
                          <a:latin typeface="Calibri" panose="020F0502020204030204"/>
                          <a:ea typeface="宋体" panose="02010600030101010101" pitchFamily="2" charset="-122"/>
                          <a:cs typeface="宋体" panose="02010600030101010101" pitchFamily="2" charset="-122"/>
                        </a:rPr>
                        <a:t>3</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 </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0973">
                <a:tc vMerge="1">
                  <a:txBody>
                    <a:bodyPr/>
                    <a:lstStyle/>
                    <a:p>
                      <a:endParaRPr lang="zh-CN"/>
                    </a:p>
                  </a:txBody>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钻孔压浆桩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钻孔压浆桩</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钻孔压浆桩</a:t>
                      </a:r>
                      <a:r>
                        <a:rPr lang="en-US" sz="1800" b="1" kern="100">
                          <a:solidFill>
                            <a:srgbClr val="000000"/>
                          </a:solidFill>
                          <a:latin typeface="Calibri" panose="020F0502020204030204"/>
                          <a:ea typeface="宋体" panose="02010600030101010101" pitchFamily="2" charset="-122"/>
                          <a:cs typeface="宋体" panose="02010600030101010101" pitchFamily="2" charset="-122"/>
                        </a:rPr>
                        <a:t>3</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79112">
                <a:tc vMerge="1">
                  <a:txBody>
                    <a:bodyPr/>
                    <a:lstStyle/>
                    <a:p>
                      <a:endParaRPr lang="zh-CN"/>
                    </a:p>
                  </a:txBody>
                  <a:tcPr/>
                </a:tc>
                <a:tc rowSpan="3">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灌注桩后压浆</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声测管埋设</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声测管埋设</a:t>
                      </a:r>
                      <a:r>
                        <a:rPr lang="en-US" sz="1800" b="1" kern="100">
                          <a:solidFill>
                            <a:srgbClr val="000000"/>
                          </a:solidFill>
                          <a:latin typeface="Calibri" panose="020F0502020204030204"/>
                          <a:ea typeface="宋体" panose="02010600030101010101" pitchFamily="2" charset="-122"/>
                          <a:cs typeface="宋体" panose="02010600030101010101" pitchFamily="2" charset="-122"/>
                        </a:rPr>
                        <a:t>2</a:t>
                      </a:r>
                      <a:r>
                        <a:rPr lang="zh-CN" sz="1800" b="1" kern="100">
                          <a:solidFill>
                            <a:srgbClr val="000000"/>
                          </a:solidFill>
                          <a:latin typeface="Calibri" panose="020F0502020204030204"/>
                          <a:ea typeface="宋体" panose="02010600030101010101" pitchFamily="2" charset="-122"/>
                          <a:cs typeface="宋体" panose="02010600030101010101" pitchFamily="2" charset="-122"/>
                        </a:rPr>
                        <a:t>项</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4612">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注浆管埋设</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0973">
                <a:tc vMerge="1">
                  <a:txBody>
                    <a:bodyPr/>
                    <a:lstStyle/>
                    <a:p>
                      <a:endParaRPr lang="zh-CN"/>
                    </a:p>
                  </a:txBody>
                  <a:tcPr/>
                </a:tc>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solidFill>
                            <a:srgbClr val="000000"/>
                          </a:solidFill>
                          <a:latin typeface="Calibri" panose="020F0502020204030204"/>
                          <a:ea typeface="宋体" panose="02010600030101010101" pitchFamily="2" charset="-122"/>
                          <a:cs typeface="宋体" panose="02010600030101010101" pitchFamily="2" charset="-122"/>
                        </a:rPr>
                        <a:t>桩底后注浆</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b="1" kern="100" dirty="0">
                        <a:latin typeface="Calibri" panose="020F05020202040302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内容占位符 2"/>
          <p:cNvSpPr>
            <a:spLocks noGrp="1"/>
          </p:cNvSpPr>
          <p:nvPr>
            <p:ph idx="1"/>
          </p:nvPr>
        </p:nvSpPr>
        <p:spPr>
          <a:xfrm>
            <a:off x="628650" y="406400"/>
            <a:ext cx="7714615" cy="6028055"/>
          </a:xfrm>
        </p:spPr>
        <p:txBody>
          <a:bodyPr wrap="square" lIns="91440" tIns="45720" rIns="91440" bIns="45720" anchor="t"/>
          <a:lstStyle/>
          <a:p>
            <a:pPr eaLnBrk="1" hangingPunct="1"/>
            <a:r>
              <a:rPr lang="zh-CN" altLang="en-US" sz="3200" dirty="0">
                <a:latin typeface="宋体" panose="02010600030101010101" pitchFamily="2" charset="-122"/>
                <a:ea typeface="宋体" panose="02010600030101010101" pitchFamily="2" charset="-122"/>
              </a:rPr>
              <a:t>（二）定额内容</a:t>
            </a:r>
          </a:p>
          <a:p>
            <a:pPr eaLnBrk="1" hangingPunct="1">
              <a:lnSpc>
                <a:spcPct val="150000"/>
              </a:lnSpc>
            </a:pPr>
            <a:r>
              <a:rPr lang="zh-CN" altLang="en-US" b="0"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本定额</a:t>
            </a:r>
            <a:r>
              <a:rPr lang="zh-CN" altLang="en-US" sz="2800" b="0" dirty="0">
                <a:latin typeface="宋体" panose="02010600030101010101" pitchFamily="2" charset="-122"/>
                <a:ea typeface="宋体" panose="02010600030101010101" pitchFamily="2" charset="-122"/>
                <a:sym typeface="华文细黑" pitchFamily="2" charset="-122"/>
              </a:rPr>
              <a:t>包括土石方工程、地基处理与边坡支护工程、桩基工程、施工排水、降水、大型机械进出场安拆及混凝土、砂浆等配合比等内容。</a:t>
            </a:r>
            <a:endParaRPr lang="zh-CN" altLang="en-US" sz="2800" b="0" dirty="0">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sym typeface="华文细黑" pitchFamily="2" charset="-122"/>
              </a:rPr>
              <a:t>（三）说明及计算规则主要变化情况</a:t>
            </a:r>
            <a:endParaRPr lang="zh-CN" altLang="en-US" dirty="0">
              <a:latin typeface="宋体" panose="02010600030101010101" pitchFamily="2" charset="-122"/>
              <a:ea typeface="宋体" panose="02010600030101010101" pitchFamily="2" charset="-122"/>
            </a:endParaRPr>
          </a:p>
        </p:txBody>
      </p:sp>
      <p:sp>
        <p:nvSpPr>
          <p:cNvPr id="71682" name="内容占位符 2"/>
          <p:cNvSpPr>
            <a:spLocks noGrp="1"/>
          </p:cNvSpPr>
          <p:nvPr>
            <p:ph idx="1"/>
          </p:nvPr>
        </p:nvSpPr>
        <p:spPr>
          <a:xfrm>
            <a:off x="628650" y="981075"/>
            <a:ext cx="8413750" cy="5908675"/>
          </a:xfrm>
        </p:spPr>
        <p:txBody>
          <a:bodyPr wrap="square" lIns="91440" tIns="45720" rIns="91440" bIns="45720" anchor="t"/>
          <a:lstStyle/>
          <a:p>
            <a:pPr eaLnBrk="1" hangingPunct="1"/>
            <a:r>
              <a:rPr lang="zh-CN" altLang="en-US" dirty="0">
                <a:latin typeface="宋体" panose="02010600030101010101" pitchFamily="2" charset="-122"/>
                <a:ea typeface="宋体" panose="02010600030101010101" pitchFamily="2" charset="-122"/>
              </a:rPr>
              <a:t>⒈“探桩位已综合考虑在各类桩基定额内，不另行计算。”</a:t>
            </a:r>
          </a:p>
          <a:p>
            <a:pPr eaLnBrk="1" hangingPunct="1"/>
            <a:r>
              <a:rPr lang="zh-CN" altLang="en-US" dirty="0">
                <a:latin typeface="宋体" panose="02010600030101010101" pitchFamily="2" charset="-122"/>
                <a:ea typeface="宋体" panose="02010600030101010101" pitchFamily="2" charset="-122"/>
              </a:rPr>
              <a:t>⒉“预应力钢筋混凝土管桩桩头灌芯部分按人工挖孔桩灌芯项目执行。”</a:t>
            </a:r>
            <a:endParaRPr lang="en-US" altLang="zh-CN" dirty="0">
              <a:latin typeface="宋体" panose="02010600030101010101" pitchFamily="2" charset="-122"/>
              <a:ea typeface="宋体" panose="02010600030101010101" pitchFamily="2" charset="-122"/>
            </a:endParaRPr>
          </a:p>
          <a:p>
            <a:pPr eaLnBrk="1" hangingPunct="1"/>
            <a:r>
              <a:rPr lang="zh-CN" altLang="en-US" dirty="0">
                <a:latin typeface="宋体" panose="02010600030101010101" pitchFamily="2" charset="-122"/>
                <a:ea typeface="宋体" panose="02010600030101010101" pitchFamily="2" charset="-122"/>
              </a:rPr>
              <a:t>⒊“钻孔、冲孔、旋挖成孔等灌注桩设计要求进入岩石层时执行入岩子目，较硬岩、坚硬岩按入岩计算，入岩定量指标：岩石单轴饱和抗压强度RC＞30MPa。”</a:t>
            </a:r>
          </a:p>
          <a:p>
            <a:pPr eaLnBrk="1" hangingPunct="1"/>
            <a:endParaRPr lang="zh-CN" altLang="en-US" dirty="0">
              <a:latin typeface="宋体" panose="02010600030101010101" pitchFamily="2" charset="-122"/>
              <a:ea typeface="宋体" panose="02010600030101010101" pitchFamily="2" charset="-122"/>
            </a:endParaRPr>
          </a:p>
          <a:p>
            <a:pPr eaLnBrk="1" hangingPunct="1"/>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内容占位符 2"/>
          <p:cNvSpPr>
            <a:spLocks noGrp="1"/>
          </p:cNvSpPr>
          <p:nvPr>
            <p:ph idx="1"/>
          </p:nvPr>
        </p:nvSpPr>
        <p:spPr>
          <a:xfrm>
            <a:off x="395288" y="1052513"/>
            <a:ext cx="8280400" cy="5256212"/>
          </a:xfrm>
        </p:spPr>
        <p:txBody>
          <a:bodyPr wrap="square" lIns="91440" tIns="45720" rIns="91440" bIns="45720" anchor="t"/>
          <a:lstStyle/>
          <a:p>
            <a:pPr eaLnBrk="1" hangingPunct="1">
              <a:lnSpc>
                <a:spcPct val="130000"/>
              </a:lnSpc>
            </a:pPr>
            <a:r>
              <a:rPr lang="zh-CN" altLang="en-US" dirty="0">
                <a:latin typeface="宋体" panose="02010600030101010101" pitchFamily="2" charset="-122"/>
                <a:ea typeface="宋体" panose="02010600030101010101" pitchFamily="2" charset="-122"/>
              </a:rPr>
              <a:t>⒋“旋挖桩、回旋钻孔桩、冲击钻孔桩等灌注桩按泥浆护壁作业成孔（湿作业）考虑，如采用干作业成孔工艺时，则扣除定额材料中黏土、水和机械中的泥浆泵。</a:t>
            </a:r>
            <a:r>
              <a:rPr lang="en-US" altLang="zh-CN" dirty="0">
                <a:latin typeface="宋体" panose="02010600030101010101" pitchFamily="2" charset="-122"/>
                <a:ea typeface="宋体" panose="02010600030101010101" pitchFamily="2" charset="-122"/>
              </a:rPr>
              <a:t>”</a:t>
            </a:r>
          </a:p>
          <a:p>
            <a:pPr eaLnBrk="1" hangingPunct="1">
              <a:lnSpc>
                <a:spcPct val="130000"/>
              </a:lnSpc>
            </a:pPr>
            <a:r>
              <a:rPr lang="zh-CN" altLang="en-US" dirty="0">
                <a:latin typeface="宋体" panose="02010600030101010101" pitchFamily="2" charset="-122"/>
                <a:ea typeface="宋体" panose="02010600030101010101" pitchFamily="2" charset="-122"/>
              </a:rPr>
              <a:t>⒌“人工挖孔桩土石方子目中，已综合考虑了孔内照明、通风。人工挖孔桩，桩内垂直运输方式按人工考虑，深度超过16m时，相应定额乘以系数1.2计算；深度超过20m时，相应定额乘以系数1.5计算。”</a:t>
            </a:r>
          </a:p>
          <a:p>
            <a:pPr eaLnBrk="1" hangingPunct="1"/>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内容占位符 2"/>
          <p:cNvSpPr>
            <a:spLocks noGrp="1"/>
          </p:cNvSpPr>
          <p:nvPr>
            <p:ph idx="1"/>
          </p:nvPr>
        </p:nvSpPr>
        <p:spPr>
          <a:xfrm>
            <a:off x="628650" y="1408748"/>
            <a:ext cx="7886700" cy="4040187"/>
          </a:xfrm>
        </p:spPr>
        <p:txBody>
          <a:bodyPr wrap="square" lIns="91440" tIns="45720" rIns="91440" bIns="45720" anchor="t"/>
          <a:lstStyle/>
          <a:p>
            <a:pPr eaLnBrk="1" hangingPunct="1"/>
            <a:r>
              <a:rPr lang="zh-CN" altLang="en-US" dirty="0">
                <a:latin typeface="宋体" panose="02010600030101010101" pitchFamily="2" charset="-122"/>
                <a:ea typeface="宋体" panose="02010600030101010101" pitchFamily="2" charset="-122"/>
              </a:rPr>
              <a:t>⒍“螺旋钻孔桩、人工挖孔桩干作业成孔土方场外运输执行本定额“第一章 土石方工程”相应项目。”</a:t>
            </a:r>
          </a:p>
          <a:p>
            <a:pPr eaLnBrk="1" hangingPunct="1"/>
            <a:r>
              <a:rPr lang="zh-CN" altLang="en-US" dirty="0">
                <a:latin typeface="宋体" panose="02010600030101010101" pitchFamily="2" charset="-122"/>
                <a:ea typeface="宋体" panose="02010600030101010101" pitchFamily="2" charset="-122"/>
              </a:rPr>
              <a:t>⒎“泥桨护壁成孔灌注桩泥浆运输执行第一章“泥浆罐车运淤泥流砂”相应项目。”</a:t>
            </a:r>
          </a:p>
          <a:p>
            <a:pPr eaLnBrk="1" hangingPunct="1"/>
            <a:r>
              <a:rPr lang="zh-CN" altLang="en-US" dirty="0">
                <a:latin typeface="宋体" panose="02010600030101010101" pitchFamily="2" charset="-122"/>
                <a:ea typeface="宋体" panose="02010600030101010101" pitchFamily="2" charset="-122"/>
              </a:rPr>
              <a:t>⒏“本章定额内未包括桩钢筋笼、铁件制安项目，实际发生时执行</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湖北省房屋建筑与装修工程消耗量定额及全费用基价表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 《湖北省市政工程消耗量定额及全费用基价表》的相应项目。”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2"/>
          <p:cNvSpPr>
            <a:spLocks noGrp="1"/>
          </p:cNvSpPr>
          <p:nvPr>
            <p:ph idx="1"/>
          </p:nvPr>
        </p:nvSpPr>
        <p:spPr>
          <a:xfrm>
            <a:off x="387350" y="452438"/>
            <a:ext cx="8532813" cy="6034087"/>
          </a:xfrm>
        </p:spPr>
        <p:txBody>
          <a:bodyPr wrap="square" lIns="91440" tIns="45720" rIns="91440" bIns="45720" anchor="t"/>
          <a:lstStyle/>
          <a:p>
            <a:pPr eaLnBrk="1" hangingPunct="1">
              <a:lnSpc>
                <a:spcPct val="130000"/>
              </a:lnSpc>
            </a:pPr>
            <a:endParaRPr lang="zh-CN" altLang="en-US" dirty="0">
              <a:latin typeface="宋体" panose="02010600030101010101" pitchFamily="2" charset="-122"/>
              <a:ea typeface="宋体" panose="02010600030101010101" pitchFamily="2" charset="-122"/>
            </a:endParaRPr>
          </a:p>
          <a:p>
            <a:pPr eaLnBrk="1" hangingPunct="1">
              <a:lnSpc>
                <a:spcPct val="130000"/>
              </a:lnSpc>
            </a:pPr>
            <a:r>
              <a:rPr lang="zh-CN" altLang="en-US" dirty="0">
                <a:latin typeface="宋体" panose="02010600030101010101" pitchFamily="2" charset="-122"/>
                <a:ea typeface="宋体" panose="02010600030101010101" pitchFamily="2" charset="-122"/>
                <a:sym typeface="+mn-ea"/>
              </a:rPr>
              <a:t>⒐现行定额“打、压预应力混凝土管桩，定额按外购成品构件考虑，已包含了场内必须的就位供桩。”</a:t>
            </a:r>
            <a:endParaRPr lang="zh-CN" altLang="en-US" dirty="0">
              <a:latin typeface="宋体" panose="02010600030101010101" pitchFamily="2" charset="-122"/>
              <a:ea typeface="宋体" panose="02010600030101010101" pitchFamily="2" charset="-122"/>
            </a:endParaRPr>
          </a:p>
          <a:p>
            <a:pPr eaLnBrk="1" hangingPunct="1">
              <a:lnSpc>
                <a:spcPct val="130000"/>
              </a:lnSpc>
            </a:pPr>
            <a:r>
              <a:rPr lang="zh-CN" altLang="en-US" dirty="0">
                <a:latin typeface="宋体" panose="02010600030101010101" pitchFamily="2" charset="-122"/>
                <a:ea typeface="宋体" panose="02010600030101010101" pitchFamily="2" charset="-122"/>
              </a:rPr>
              <a:t>新定额修改为“打、压预制钢筋混凝土桩、预应力钢筋混凝土管桩，定额按购入成品构件考虑，已包含桩位半径在15m范围内的移动、起吊、就位；超过15m时的场内运输，按定额“</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湖北省房屋建筑与装修工程消耗量定额及全费用基价表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第二十章”成品构件二次运输相应项目。”</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内容占位符 2"/>
          <p:cNvSpPr>
            <a:spLocks noGrp="1"/>
          </p:cNvSpPr>
          <p:nvPr>
            <p:ph idx="1"/>
          </p:nvPr>
        </p:nvSpPr>
        <p:spPr>
          <a:xfrm>
            <a:off x="417830" y="341630"/>
            <a:ext cx="8645525" cy="6211570"/>
          </a:xfrm>
        </p:spPr>
        <p:txBody>
          <a:bodyPr wrap="square" lIns="91440" tIns="45720" rIns="91440" bIns="45720" anchor="t"/>
          <a:lstStyle/>
          <a:p>
            <a:pPr eaLnBrk="1" hangingPunct="1">
              <a:lnSpc>
                <a:spcPct val="160000"/>
              </a:lnSpc>
            </a:pPr>
            <a:r>
              <a:rPr lang="zh-CN" altLang="en-US" sz="2800" dirty="0">
                <a:latin typeface="宋体" panose="02010600030101010101" pitchFamily="2" charset="-122"/>
                <a:ea typeface="宋体" panose="02010600030101010101" pitchFamily="2" charset="-122"/>
              </a:rPr>
              <a:t>2、计算规则主要变化情况</a:t>
            </a:r>
          </a:p>
          <a:p>
            <a:pPr eaLnBrk="1" hangingPunct="1">
              <a:lnSpc>
                <a:spcPct val="160000"/>
              </a:lnSpc>
            </a:pPr>
            <a:r>
              <a:rPr lang="zh-CN" altLang="en-US" dirty="0">
                <a:latin typeface="宋体" panose="02010600030101010101" pitchFamily="2" charset="-122"/>
                <a:ea typeface="宋体" panose="02010600030101010101" pitchFamily="2" charset="-122"/>
              </a:rPr>
              <a:t>⒑“预应力钢筋混凝土管桩，如设计要求加注填充材料时，填充部分另按本章钢管桩填芯相应项目执行。”</a:t>
            </a:r>
          </a:p>
          <a:p>
            <a:pPr eaLnBrk="1" hangingPunct="1">
              <a:lnSpc>
                <a:spcPct val="160000"/>
              </a:lnSpc>
            </a:pPr>
            <a:r>
              <a:rPr lang="zh-CN" altLang="en-US" dirty="0">
                <a:latin typeface="宋体" panose="02010600030101010101" pitchFamily="2" charset="-122"/>
                <a:ea typeface="宋体" panose="02010600030101010101" pitchFamily="2" charset="-122"/>
              </a:rPr>
              <a:t>“预制混凝土桩截桩按设计要求截桩的数量计算。截桩长度≤1m时，不扣减相应桩的打桩工程量；截桩长度＞1m时，其超过部分按实扣减打桩工程量，但桩体的价格不扣除。”</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p:cNvSpPr>
            <a:spLocks noGrp="1"/>
          </p:cNvSpPr>
          <p:nvPr>
            <p:ph type="title"/>
          </p:nvPr>
        </p:nvSpPr>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sym typeface="华文细黑" pitchFamily="2" charset="-122"/>
              </a:rPr>
              <a:t>四、其它要说明的问题</a:t>
            </a:r>
            <a:endParaRPr lang="zh-CN" altLang="en-US" dirty="0">
              <a:latin typeface="宋体" panose="02010600030101010101" pitchFamily="2" charset="-122"/>
              <a:ea typeface="宋体" panose="02010600030101010101" pitchFamily="2" charset="-122"/>
            </a:endParaRPr>
          </a:p>
        </p:txBody>
      </p:sp>
      <p:sp>
        <p:nvSpPr>
          <p:cNvPr id="81922" name="内容占位符 2"/>
          <p:cNvSpPr>
            <a:spLocks noGrp="1"/>
          </p:cNvSpPr>
          <p:nvPr>
            <p:ph idx="1"/>
          </p:nvPr>
        </p:nvSpPr>
        <p:spPr>
          <a:xfrm>
            <a:off x="406400" y="981075"/>
            <a:ext cx="8108950" cy="5335588"/>
          </a:xfrm>
        </p:spPr>
        <p:txBody>
          <a:bodyPr wrap="square" lIns="91440" tIns="45720" rIns="91440" bIns="45720" anchor="t"/>
          <a:lstStyle/>
          <a:p>
            <a:pPr eaLnBrk="1" hangingPunct="1">
              <a:lnSpc>
                <a:spcPct val="140000"/>
              </a:lnSpc>
            </a:pPr>
            <a:r>
              <a:rPr lang="en-US" altLang="zh-CN" dirty="0">
                <a:latin typeface="宋体" panose="02010600030101010101" pitchFamily="2" charset="-122"/>
                <a:ea typeface="宋体" panose="02010600030101010101" pitchFamily="2" charset="-122"/>
                <a:sym typeface="+mn-ea"/>
              </a:rPr>
              <a:t>⒈</a:t>
            </a:r>
            <a:r>
              <a:rPr lang="zh-CN" altLang="en-US" dirty="0">
                <a:latin typeface="宋体" panose="02010600030101010101" pitchFamily="2" charset="-122"/>
                <a:ea typeface="宋体" panose="02010600030101010101" pitchFamily="2" charset="-122"/>
                <a:sym typeface="+mn-ea"/>
              </a:rPr>
              <a:t>打压预应力砼管桩，定额已包含接桩费用，接桩不再计算。</a:t>
            </a:r>
            <a:endParaRPr lang="zh-CN" altLang="en-US" dirty="0">
              <a:latin typeface="宋体" panose="02010600030101010101" pitchFamily="2" charset="-122"/>
              <a:ea typeface="宋体" panose="02010600030101010101" pitchFamily="2" charset="-122"/>
            </a:endParaRPr>
          </a:p>
          <a:p>
            <a:pPr eaLnBrk="1" hangingPunct="1">
              <a:lnSpc>
                <a:spcPct val="140000"/>
              </a:lnSpc>
            </a:pPr>
            <a:r>
              <a:rPr lang="zh-CN" altLang="en-US" dirty="0">
                <a:latin typeface="宋体" panose="02010600030101010101" pitchFamily="2" charset="-122"/>
                <a:ea typeface="宋体" panose="02010600030101010101" pitchFamily="2" charset="-122"/>
                <a:sym typeface="+mn-ea"/>
              </a:rPr>
              <a:t>⒉钢护筒已包含在各类桩基工程定额材料的金属周转材料。金属周转材料包括桩帽、送桩器、桩帽盖、料</a:t>
            </a:r>
            <a:r>
              <a:rPr lang="zh-CN" altLang="en-US">
                <a:latin typeface="宋体" panose="02010600030101010101" pitchFamily="2" charset="-122"/>
                <a:ea typeface="宋体" panose="02010600030101010101" pitchFamily="2" charset="-122"/>
                <a:sym typeface="+mn-ea"/>
              </a:rPr>
              <a:t>斗、钢护筒。</a:t>
            </a:r>
            <a:endParaRPr lang="zh-CN" altLang="en-US" dirty="0">
              <a:latin typeface="宋体" panose="02010600030101010101" pitchFamily="2" charset="-122"/>
              <a:ea typeface="宋体" panose="02010600030101010101" pitchFamily="2" charset="-122"/>
            </a:endParaRPr>
          </a:p>
          <a:p>
            <a:pPr eaLnBrk="1" hangingPunct="1">
              <a:lnSpc>
                <a:spcPct val="140000"/>
              </a:lnSpc>
            </a:pPr>
            <a:endParaRPr lang="zh-CN" altLang="en-US" dirty="0">
              <a:latin typeface="宋体" panose="02010600030101010101" pitchFamily="2" charset="-122"/>
              <a:ea typeface="宋体" panose="02010600030101010101" pitchFamily="2" charset="-122"/>
            </a:endParaRPr>
          </a:p>
          <a:p>
            <a:pPr eaLnBrk="1" hangingPunct="1"/>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a:xfrm>
            <a:off x="-1260648" y="476672"/>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第四章 施工降水、排水</a:t>
            </a:r>
          </a:p>
        </p:txBody>
      </p:sp>
      <p:sp>
        <p:nvSpPr>
          <p:cNvPr id="84994" name="内容占位符 2"/>
          <p:cNvSpPr>
            <a:spLocks noGrp="1"/>
          </p:cNvSpPr>
          <p:nvPr>
            <p:ph idx="1"/>
          </p:nvPr>
        </p:nvSpPr>
        <p:spPr>
          <a:xfrm>
            <a:off x="242888" y="1036638"/>
            <a:ext cx="8609012" cy="3665537"/>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sym typeface="华文细黑" pitchFamily="2" charset="-122"/>
              </a:rPr>
              <a:t>（一）子目数量变化情况：</a:t>
            </a:r>
          </a:p>
          <a:p>
            <a:pPr eaLnBrk="1" hangingPunct="1"/>
            <a:r>
              <a:rPr lang="zh-CN" altLang="en-US" sz="1800" b="1" dirty="0">
                <a:latin typeface="宋体" panose="02010600030101010101" pitchFamily="2" charset="-122"/>
                <a:ea typeface="宋体" panose="02010600030101010101" pitchFamily="2" charset="-122"/>
              </a:rPr>
              <a:t>本章定包括成井、排水及降水、抽明水三节，共19个定额子目。具体变化见下表：</a:t>
            </a:r>
          </a:p>
        </p:txBody>
      </p:sp>
      <p:graphicFrame>
        <p:nvGraphicFramePr>
          <p:cNvPr id="5" name="表格 4"/>
          <p:cNvGraphicFramePr>
            <a:graphicFrameLocks noGrp="1"/>
          </p:cNvGraphicFramePr>
          <p:nvPr/>
        </p:nvGraphicFramePr>
        <p:xfrm>
          <a:off x="611560" y="2229294"/>
          <a:ext cx="7992888" cy="2321560"/>
        </p:xfrm>
        <a:graphic>
          <a:graphicData uri="http://schemas.openxmlformats.org/drawingml/2006/table">
            <a:tbl>
              <a:tblPr/>
              <a:tblGrid>
                <a:gridCol w="1584176">
                  <a:extLst>
                    <a:ext uri="{9D8B030D-6E8A-4147-A177-3AD203B41FA5}">
                      <a16:colId xmlns:a16="http://schemas.microsoft.com/office/drawing/2014/main" val="20000"/>
                    </a:ext>
                  </a:extLst>
                </a:gridCol>
                <a:gridCol w="2448272">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834871">
                  <a:extLst>
                    <a:ext uri="{9D8B030D-6E8A-4147-A177-3AD203B41FA5}">
                      <a16:colId xmlns:a16="http://schemas.microsoft.com/office/drawing/2014/main" val="20004"/>
                    </a:ext>
                  </a:extLst>
                </a:gridCol>
                <a:gridCol w="749305">
                  <a:extLst>
                    <a:ext uri="{9D8B030D-6E8A-4147-A177-3AD203B41FA5}">
                      <a16:colId xmlns:a16="http://schemas.microsoft.com/office/drawing/2014/main" val="20005"/>
                    </a:ext>
                  </a:extLst>
                </a:gridCol>
              </a:tblGrid>
              <a:tr h="290195">
                <a:tc rowSpan="2" gridSpan="2">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90195">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0195">
                <a:tc rowSpan="6">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一、成井</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轻型井点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喷射井点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真空深井降水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直流深井降水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无砂混凝土管井点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集水井</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a:xfrm>
            <a:off x="106363" y="461963"/>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第四章 施工降水、排水</a:t>
            </a:r>
          </a:p>
        </p:txBody>
      </p:sp>
      <p:sp>
        <p:nvSpPr>
          <p:cNvPr id="84994" name="内容占位符 2"/>
          <p:cNvSpPr>
            <a:spLocks noGrp="1"/>
          </p:cNvSpPr>
          <p:nvPr>
            <p:ph idx="1"/>
          </p:nvPr>
        </p:nvSpPr>
        <p:spPr>
          <a:xfrm>
            <a:off x="242888" y="1036638"/>
            <a:ext cx="8609012" cy="3665537"/>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sym typeface="华文细黑" pitchFamily="2" charset="-122"/>
              </a:rPr>
              <a:t>（一）子目数量变化情况：</a:t>
            </a:r>
          </a:p>
          <a:p>
            <a:pPr eaLnBrk="1" hangingPunct="1">
              <a:buNone/>
            </a:pPr>
            <a:endParaRPr lang="zh-CN" altLang="en-US" sz="1800" b="1" dirty="0">
              <a:latin typeface="宋体" panose="02010600030101010101" pitchFamily="2" charset="-122"/>
              <a:ea typeface="宋体" panose="02010600030101010101" pitchFamily="2" charset="-122"/>
            </a:endParaRPr>
          </a:p>
        </p:txBody>
      </p:sp>
      <p:graphicFrame>
        <p:nvGraphicFramePr>
          <p:cNvPr id="5" name="表格 4"/>
          <p:cNvGraphicFramePr>
            <a:graphicFrameLocks noGrp="1"/>
          </p:cNvGraphicFramePr>
          <p:nvPr/>
        </p:nvGraphicFramePr>
        <p:xfrm>
          <a:off x="611560" y="1844824"/>
          <a:ext cx="7920880" cy="3192145"/>
        </p:xfrm>
        <a:graphic>
          <a:graphicData uri="http://schemas.openxmlformats.org/drawingml/2006/table">
            <a:tbl>
              <a:tblPr/>
              <a:tblGrid>
                <a:gridCol w="1296144">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186810">
                  <a:extLst>
                    <a:ext uri="{9D8B030D-6E8A-4147-A177-3AD203B41FA5}">
                      <a16:colId xmlns:a16="http://schemas.microsoft.com/office/drawing/2014/main" val="20003"/>
                    </a:ext>
                  </a:extLst>
                </a:gridCol>
                <a:gridCol w="1006337">
                  <a:extLst>
                    <a:ext uri="{9D8B030D-6E8A-4147-A177-3AD203B41FA5}">
                      <a16:colId xmlns:a16="http://schemas.microsoft.com/office/drawing/2014/main" val="20004"/>
                    </a:ext>
                  </a:extLst>
                </a:gridCol>
                <a:gridCol w="903197">
                  <a:extLst>
                    <a:ext uri="{9D8B030D-6E8A-4147-A177-3AD203B41FA5}">
                      <a16:colId xmlns:a16="http://schemas.microsoft.com/office/drawing/2014/main" val="20005"/>
                    </a:ext>
                  </a:extLst>
                </a:gridCol>
              </a:tblGrid>
              <a:tr h="290195">
                <a:tc rowSpan="2" gridSpan="2">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章节名称</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90195">
                <a:tc gridSpan="2" vMerge="1">
                  <a:txBody>
                    <a:bodyPr/>
                    <a:lstStyle/>
                    <a:p>
                      <a:endParaRPr lang="zh-CN"/>
                    </a:p>
                  </a:txBody>
                  <a:tcPr/>
                </a:tc>
                <a:tc hMerge="1"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新定额</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现行定额</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a:t>
                      </a:r>
                      <a:r>
                        <a:rPr lang="en-US" sz="1800" b="1" kern="100">
                          <a:latin typeface="Times New Roman" panose="02020603050405020304"/>
                          <a:ea typeface="宋体" panose="02010600030101010101" pitchFamily="2" charset="-122"/>
                          <a:cs typeface="宋体" panose="02010600030101010101" pitchFamily="2" charset="-122"/>
                        </a:rPr>
                        <a:t>-</a:t>
                      </a:r>
                      <a:r>
                        <a:rPr lang="zh-CN" sz="1800" b="1" kern="100">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0195">
                <a:tc rowSpan="6">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二、排水、降水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轻型井点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喷射井点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真空深井降水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直流深井降水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无砂混凝土管井点</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90195">
                <a:tc vMerge="1">
                  <a:txBody>
                    <a:bodyPr/>
                    <a:lstStyle/>
                    <a:p>
                      <a:endParaRPr lang="zh-CN"/>
                    </a:p>
                  </a:txBody>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集水井</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90195">
                <a:tc row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三、抽明水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抽水</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90195">
                <a:tc v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抽水使用台班</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90195">
                <a:tc gridSpan="2">
                  <a:txBody>
                    <a:bodyPr/>
                    <a:lstStyle/>
                    <a:p>
                      <a:pPr 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合计</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19</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a:latin typeface="宋体" panose="02010600030101010101" pitchFamily="2" charset="-122"/>
                          <a:ea typeface="宋体" panose="02010600030101010101" pitchFamily="2" charset="-122"/>
                          <a:cs typeface="宋体" panose="02010600030101010101" pitchFamily="2" charset="-122"/>
                        </a:rPr>
                        <a:t>17</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00" dirty="0">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a:xfrm>
            <a:off x="374650" y="301625"/>
            <a:ext cx="7886700" cy="755650"/>
          </a:xfrm>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sym typeface="华文细黑" pitchFamily="2" charset="-122"/>
              </a:rPr>
              <a:t>（三）说明及工程量计算规则主要变化情况</a:t>
            </a:r>
          </a:p>
        </p:txBody>
      </p:sp>
      <p:sp>
        <p:nvSpPr>
          <p:cNvPr id="87042" name="内容占位符 2"/>
          <p:cNvSpPr>
            <a:spLocks noGrp="1"/>
          </p:cNvSpPr>
          <p:nvPr>
            <p:ph idx="1"/>
          </p:nvPr>
        </p:nvSpPr>
        <p:spPr>
          <a:xfrm>
            <a:off x="506413" y="1057275"/>
            <a:ext cx="8437562" cy="5410200"/>
          </a:xfrm>
        </p:spPr>
        <p:txBody>
          <a:bodyPr wrap="square" lIns="91440" tIns="45720" rIns="91440" bIns="45720" anchor="t"/>
          <a:lstStyle/>
          <a:p>
            <a:pPr eaLnBrk="1" hangingPunct="1">
              <a:lnSpc>
                <a:spcPct val="130000"/>
              </a:lnSpc>
            </a:pPr>
            <a:r>
              <a:rPr lang="zh-CN" altLang="en-US" dirty="0">
                <a:latin typeface="宋体" panose="02010600030101010101" pitchFamily="2" charset="-122"/>
                <a:ea typeface="宋体" panose="02010600030101010101" pitchFamily="2" charset="-122"/>
              </a:rPr>
              <a:t>⒈“轻型井点以50根为一套，喷射井点以30根为一套，使用时累计根数轻型井点少于25根，喷射井点少于15根，使用费按相应定额乘以系数0.7。”</a:t>
            </a:r>
          </a:p>
          <a:p>
            <a:pPr eaLnBrk="1" hangingPunct="1">
              <a:lnSpc>
                <a:spcPct val="120000"/>
              </a:lnSpc>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内容占位符 2"/>
          <p:cNvSpPr>
            <a:spLocks noGrp="1"/>
          </p:cNvSpPr>
          <p:nvPr>
            <p:ph idx="1"/>
          </p:nvPr>
        </p:nvSpPr>
        <p:spPr/>
        <p:txBody>
          <a:bodyPr wrap="square" lIns="91440" tIns="45720" rIns="91440" bIns="45720" anchor="t"/>
          <a:lstStyle/>
          <a:p>
            <a:pPr eaLnBrk="1" hangingPunct="1"/>
            <a:r>
              <a:rPr lang="zh-CN" altLang="en-US" b="0" dirty="0">
                <a:latin typeface="宋体" panose="02010600030101010101" pitchFamily="2" charset="-122"/>
                <a:ea typeface="宋体" panose="02010600030101010101" pitchFamily="2" charset="-122"/>
              </a:rPr>
              <a:t> ⒉</a:t>
            </a:r>
            <a:r>
              <a:rPr lang="zh-CN" altLang="en-US" dirty="0">
                <a:latin typeface="宋体" panose="02010600030101010101" pitchFamily="2" charset="-122"/>
                <a:ea typeface="宋体" panose="02010600030101010101" pitchFamily="2" charset="-122"/>
              </a:rPr>
              <a:t> “施工排水降水的成井费用中，不包括出水连接管安拆费用，发生时按批准的施工组织设计另计。”</a:t>
            </a:r>
          </a:p>
          <a:p>
            <a:pPr eaLnBrk="1" hangingPunct="1"/>
            <a:r>
              <a:rPr lang="zh-CN" altLang="en-US" dirty="0">
                <a:latin typeface="宋体" panose="02010600030101010101" pitchFamily="2" charset="-122"/>
                <a:ea typeface="宋体" panose="02010600030101010101" pitchFamily="2" charset="-122"/>
              </a:rPr>
              <a:t> ⒊ “抽排明水，编制预算时按抽水量执行相应项目；工程结算时按实际使用抽水机台班执行相应项目”</a:t>
            </a:r>
          </a:p>
          <a:p>
            <a:pPr eaLnBrk="1" hangingPunct="1"/>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269875" y="431800"/>
            <a:ext cx="8207375" cy="574675"/>
          </a:xfrm>
        </p:spPr>
        <p:txBody>
          <a:bodyPr wrap="square" lIns="91440" tIns="45720" rIns="91440" bIns="45720" anchor="ctr"/>
          <a:lstStyle/>
          <a:p>
            <a:pPr eaLnBrk="1" hangingPunct="1"/>
            <a:r>
              <a:rPr lang="zh-CN" altLang="en-US" dirty="0">
                <a:latin typeface="宋体" panose="02010600030101010101" pitchFamily="2" charset="-122"/>
                <a:ea typeface="宋体" panose="02010600030101010101" pitchFamily="2" charset="-122"/>
              </a:rPr>
              <a:t>具体章节划分见下表：</a:t>
            </a:r>
          </a:p>
        </p:txBody>
      </p:sp>
      <p:graphicFrame>
        <p:nvGraphicFramePr>
          <p:cNvPr id="11267" name="表格 11266"/>
          <p:cNvGraphicFramePr/>
          <p:nvPr/>
        </p:nvGraphicFramePr>
        <p:xfrm>
          <a:off x="631825" y="1193800"/>
          <a:ext cx="7845425" cy="5003800"/>
        </p:xfrm>
        <a:graphic>
          <a:graphicData uri="http://schemas.openxmlformats.org/drawingml/2006/table">
            <a:tbl>
              <a:tblPr/>
              <a:tblGrid>
                <a:gridCol w="538163">
                  <a:extLst>
                    <a:ext uri="{9D8B030D-6E8A-4147-A177-3AD203B41FA5}">
                      <a16:colId xmlns:a16="http://schemas.microsoft.com/office/drawing/2014/main" val="20000"/>
                    </a:ext>
                  </a:extLst>
                </a:gridCol>
                <a:gridCol w="2690495">
                  <a:extLst>
                    <a:ext uri="{9D8B030D-6E8A-4147-A177-3AD203B41FA5}">
                      <a16:colId xmlns:a16="http://schemas.microsoft.com/office/drawing/2014/main" val="20001"/>
                    </a:ext>
                  </a:extLst>
                </a:gridCol>
                <a:gridCol w="1083945">
                  <a:extLst>
                    <a:ext uri="{9D8B030D-6E8A-4147-A177-3AD203B41FA5}">
                      <a16:colId xmlns:a16="http://schemas.microsoft.com/office/drawing/2014/main" val="20002"/>
                    </a:ext>
                  </a:extLst>
                </a:gridCol>
                <a:gridCol w="1441767">
                  <a:extLst>
                    <a:ext uri="{9D8B030D-6E8A-4147-A177-3AD203B41FA5}">
                      <a16:colId xmlns:a16="http://schemas.microsoft.com/office/drawing/2014/main" val="20003"/>
                    </a:ext>
                  </a:extLst>
                </a:gridCol>
                <a:gridCol w="1075690">
                  <a:extLst>
                    <a:ext uri="{9D8B030D-6E8A-4147-A177-3AD203B41FA5}">
                      <a16:colId xmlns:a16="http://schemas.microsoft.com/office/drawing/2014/main" val="20004"/>
                    </a:ext>
                  </a:extLst>
                </a:gridCol>
                <a:gridCol w="1015365">
                  <a:extLst>
                    <a:ext uri="{9D8B030D-6E8A-4147-A177-3AD203B41FA5}">
                      <a16:colId xmlns:a16="http://schemas.microsoft.com/office/drawing/2014/main" val="20005"/>
                    </a:ext>
                  </a:extLst>
                </a:gridCol>
              </a:tblGrid>
              <a:tr h="819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章</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名称</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新定额子目</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现行定额子目</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增减子目</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备注</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73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一</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土石方工程</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335</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331</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+4</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 </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9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二</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地基处理及边坡支护</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146</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55</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+91</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eaLnBrk="1" hangingPunct="1">
                        <a:buNone/>
                      </a:pPr>
                      <a:endParaRPr lang="zh-CN" altLang="en-US" sz="2000" b="1" i="0" dirty="0">
                        <a:latin typeface="宋体" panose="02010600030101010101" pitchFamily="2" charset="-122"/>
                        <a:ea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3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三</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桩基工程</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163</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182</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-19</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eaLnBrk="1" hangingPunct="1">
                        <a:buNone/>
                      </a:pPr>
                      <a:r>
                        <a:rPr lang="en-US" altLang="zh-CN" sz="2000" b="1" i="0" dirty="0">
                          <a:latin typeface="宋体" panose="02010600030101010101" pitchFamily="2" charset="-122"/>
                          <a:ea typeface="宋体" panose="02010600030101010101" pitchFamily="2" charset="-122"/>
                        </a:rPr>
                        <a:t> </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3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四</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排水、降水</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19</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26</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-7</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 </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3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五</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大型机械进出场及安拆</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35</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0</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+35</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新增</a:t>
                      </a:r>
                      <a:r>
                        <a:rPr lang="en-US" altLang="zh-CN" sz="2000" b="1" i="0" dirty="0">
                          <a:latin typeface="宋体" panose="02010600030101010101" pitchFamily="2" charset="-122"/>
                          <a:ea typeface="宋体" panose="02010600030101010101" pitchFamily="2" charset="-122"/>
                        </a:rPr>
                        <a:t> </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73100">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zh-CN" altLang="en-US" sz="2000" b="1" i="0" dirty="0">
                          <a:latin typeface="宋体" panose="02010600030101010101" pitchFamily="2" charset="-122"/>
                          <a:ea typeface="宋体" panose="02010600030101010101" pitchFamily="2" charset="-122"/>
                        </a:rPr>
                        <a:t>合计</a:t>
                      </a: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solidFill>
                            <a:srgbClr val="000000"/>
                          </a:solidFill>
                          <a:latin typeface="宋体" panose="02010600030101010101" pitchFamily="2" charset="-122"/>
                          <a:ea typeface="宋体" panose="02010600030101010101" pitchFamily="2" charset="-122"/>
                        </a:rPr>
                        <a:t>698</a:t>
                      </a:r>
                    </a:p>
                  </a:txBody>
                  <a:tcPr marL="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solidFill>
                            <a:srgbClr val="000000"/>
                          </a:solidFill>
                          <a:latin typeface="宋体" panose="02010600030101010101" pitchFamily="2" charset="-122"/>
                          <a:ea typeface="宋体" panose="02010600030101010101" pitchFamily="2" charset="-122"/>
                        </a:rPr>
                        <a:t>594</a:t>
                      </a: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r>
                        <a:rPr lang="en-US" altLang="zh-CN" sz="2000" b="1" i="0" dirty="0">
                          <a:latin typeface="宋体" panose="02010600030101010101" pitchFamily="2" charset="-122"/>
                          <a:ea typeface="宋体" panose="02010600030101010101" pitchFamily="2" charset="-122"/>
                        </a:rPr>
                        <a:t>+</a:t>
                      </a:r>
                      <a:r>
                        <a:rPr lang="en-US" altLang="zh-CN" sz="2000" b="1" i="0" dirty="0">
                          <a:solidFill>
                            <a:srgbClr val="000000"/>
                          </a:solidFill>
                          <a:latin typeface="宋体" panose="02010600030101010101" pitchFamily="2" charset="-122"/>
                          <a:ea typeface="宋体" panose="02010600030101010101" pitchFamily="2" charset="-122"/>
                        </a:rPr>
                        <a:t>104</a:t>
                      </a:r>
                      <a:endParaRPr lang="en-US" altLang="zh-CN" sz="2000" b="1" i="0" dirty="0">
                        <a:latin typeface="宋体" panose="02010600030101010101" pitchFamily="2" charset="-122"/>
                        <a:ea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1" u="none" kern="1200" baseline="0">
                          <a:solidFill>
                            <a:schemeClr val="tx1"/>
                          </a:solidFill>
                          <a:latin typeface="Arial" panose="020B0604020202020204" pitchFamily="34" charset="0"/>
                          <a:ea typeface="华文细黑"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1" u="none" kern="1200" baseline="0">
                          <a:solidFill>
                            <a:schemeClr val="tx1"/>
                          </a:solidFill>
                          <a:latin typeface="Arial" panose="020B0604020202020204" pitchFamily="34" charset="0"/>
                          <a:ea typeface="华文细黑" pitchFamily="2" charset="-122"/>
                          <a:cs typeface="+mn-cs"/>
                        </a:defRPr>
                      </a:lvl5pPr>
                    </a:lstStyle>
                    <a:p>
                      <a:pPr lvl="0" algn="ctr" eaLnBrk="1" hangingPunct="1">
                        <a:buNone/>
                      </a:pPr>
                      <a:endParaRPr lang="zh-CN" altLang="en-US" sz="2000" b="1" i="0" dirty="0">
                        <a:latin typeface="宋体" panose="02010600030101010101" pitchFamily="2" charset="-122"/>
                        <a:ea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1"/>
          <p:cNvSpPr>
            <a:spLocks noGrp="1"/>
          </p:cNvSpPr>
          <p:nvPr>
            <p:ph type="title"/>
          </p:nvPr>
        </p:nvSpPr>
        <p:spPr>
          <a:xfrm>
            <a:off x="-1188640" y="476672"/>
            <a:ext cx="8207375" cy="574675"/>
          </a:xfrm>
        </p:spPr>
        <p:txBody>
          <a:bodyPr wrap="square" lIns="91440" tIns="45720" rIns="91440" bIns="45720" anchor="ctr"/>
          <a:lstStyle/>
          <a:p>
            <a:pPr algn="ctr" eaLnBrk="1" hangingPunct="1"/>
            <a:r>
              <a:rPr lang="zh-CN" altLang="en-US" b="1" dirty="0">
                <a:latin typeface="宋体" panose="02010600030101010101" pitchFamily="2" charset="-122"/>
                <a:ea typeface="宋体" panose="02010600030101010101" pitchFamily="2" charset="-122"/>
              </a:rPr>
              <a:t>第五章 大型机械进出场及安拆</a:t>
            </a:r>
          </a:p>
        </p:txBody>
      </p:sp>
      <p:sp>
        <p:nvSpPr>
          <p:cNvPr id="92162" name="内容占位符 2"/>
          <p:cNvSpPr>
            <a:spLocks noGrp="1"/>
          </p:cNvSpPr>
          <p:nvPr>
            <p:ph idx="1"/>
          </p:nvPr>
        </p:nvSpPr>
        <p:spPr>
          <a:xfrm>
            <a:off x="398463" y="1058863"/>
            <a:ext cx="7886700" cy="3640137"/>
          </a:xfrm>
        </p:spPr>
        <p:txBody>
          <a:bodyPr wrap="square" lIns="91440" tIns="45720" rIns="91440" bIns="45720" anchor="t"/>
          <a:lstStyle/>
          <a:p>
            <a:pPr eaLnBrk="1" hangingPunct="1"/>
            <a:r>
              <a:rPr lang="zh-CN" altLang="en-US" b="1" dirty="0">
                <a:latin typeface="宋体" panose="02010600030101010101" pitchFamily="2" charset="-122"/>
                <a:ea typeface="宋体" panose="02010600030101010101" pitchFamily="2" charset="-122"/>
                <a:sym typeface="华文细黑" pitchFamily="2" charset="-122"/>
              </a:rPr>
              <a:t>（一）子目数量变化情况：</a:t>
            </a:r>
          </a:p>
          <a:p>
            <a:pPr eaLnBrk="1" hangingPunct="1"/>
            <a:r>
              <a:rPr lang="zh-CN" altLang="en-US" sz="2000" b="1" dirty="0">
                <a:latin typeface="宋体" panose="02010600030101010101" pitchFamily="2" charset="-122"/>
                <a:ea typeface="宋体" panose="02010600030101010101" pitchFamily="2" charset="-122"/>
              </a:rPr>
              <a:t>本章定额包括打常用大型机械每安装和拆卸一次费用表、常用大型机械场外运输费用表，共35个定额子目。具体变化见下表：</a:t>
            </a:r>
          </a:p>
          <a:p>
            <a:pPr eaLnBrk="1" hangingPunct="1"/>
            <a:endParaRPr lang="zh-CN" altLang="en-US" sz="2000" b="1" dirty="0">
              <a:latin typeface="宋体" panose="02010600030101010101" pitchFamily="2" charset="-122"/>
              <a:ea typeface="宋体" panose="02010600030101010101" pitchFamily="2" charset="-122"/>
            </a:endParaRPr>
          </a:p>
        </p:txBody>
      </p:sp>
      <p:graphicFrame>
        <p:nvGraphicFramePr>
          <p:cNvPr id="5" name="表格 4"/>
          <p:cNvGraphicFramePr>
            <a:graphicFrameLocks noGrp="1"/>
          </p:cNvGraphicFramePr>
          <p:nvPr/>
        </p:nvGraphicFramePr>
        <p:xfrm>
          <a:off x="323528" y="2420888"/>
          <a:ext cx="8640961" cy="3528391"/>
        </p:xfrm>
        <a:graphic>
          <a:graphicData uri="http://schemas.openxmlformats.org/drawingml/2006/table">
            <a:tbl>
              <a:tblPr/>
              <a:tblGrid>
                <a:gridCol w="1103168">
                  <a:extLst>
                    <a:ext uri="{9D8B030D-6E8A-4147-A177-3AD203B41FA5}">
                      <a16:colId xmlns:a16="http://schemas.microsoft.com/office/drawing/2014/main" val="20000"/>
                    </a:ext>
                  </a:extLst>
                </a:gridCol>
                <a:gridCol w="3530136">
                  <a:extLst>
                    <a:ext uri="{9D8B030D-6E8A-4147-A177-3AD203B41FA5}">
                      <a16:colId xmlns:a16="http://schemas.microsoft.com/office/drawing/2014/main" val="20001"/>
                    </a:ext>
                  </a:extLst>
                </a:gridCol>
                <a:gridCol w="1323801">
                  <a:extLst>
                    <a:ext uri="{9D8B030D-6E8A-4147-A177-3AD203B41FA5}">
                      <a16:colId xmlns:a16="http://schemas.microsoft.com/office/drawing/2014/main" val="20002"/>
                    </a:ext>
                  </a:extLst>
                </a:gridCol>
                <a:gridCol w="1323801">
                  <a:extLst>
                    <a:ext uri="{9D8B030D-6E8A-4147-A177-3AD203B41FA5}">
                      <a16:colId xmlns:a16="http://schemas.microsoft.com/office/drawing/2014/main" val="20003"/>
                    </a:ext>
                  </a:extLst>
                </a:gridCol>
                <a:gridCol w="661901">
                  <a:extLst>
                    <a:ext uri="{9D8B030D-6E8A-4147-A177-3AD203B41FA5}">
                      <a16:colId xmlns:a16="http://schemas.microsoft.com/office/drawing/2014/main" val="20004"/>
                    </a:ext>
                  </a:extLst>
                </a:gridCol>
                <a:gridCol w="698154">
                  <a:extLst>
                    <a:ext uri="{9D8B030D-6E8A-4147-A177-3AD203B41FA5}">
                      <a16:colId xmlns:a16="http://schemas.microsoft.com/office/drawing/2014/main" val="20005"/>
                    </a:ext>
                  </a:extLst>
                </a:gridCol>
              </a:tblGrid>
              <a:tr h="508471">
                <a:tc rowSpan="2" gridSpan="2">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章节项目</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子目数</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数量增减</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967092">
                <a:tc gridSpan="2" vMerge="1">
                  <a:txBody>
                    <a:bodyPr/>
                    <a:lstStyle/>
                    <a:p>
                      <a:endParaRPr lang="zh-CN"/>
                    </a:p>
                  </a:txBody>
                  <a:tcPr/>
                </a:tc>
                <a:tc hMerge="1" vMerge="1">
                  <a:txBody>
                    <a:bodyPr/>
                    <a:lstStyle/>
                    <a:p>
                      <a:endParaRPr lang="zh-CN"/>
                    </a:p>
                  </a:txBody>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新定额</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现行定额</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12955">
                <a:tc rowSpan="2">
                  <a:txBody>
                    <a:bodyPr/>
                    <a:lstStyle/>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大型机械</a:t>
                      </a:r>
                      <a:endParaRPr lang="en-US" altLang="zh-CN" sz="1800" b="1" kern="100" dirty="0">
                        <a:latin typeface="Times New Roman" panose="020206030504050203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进出场</a:t>
                      </a:r>
                      <a:endParaRPr lang="en-US" altLang="zh-CN" sz="1800" b="1" kern="100" dirty="0">
                        <a:latin typeface="Times New Roman" panose="02020603050405020304"/>
                        <a:ea typeface="宋体" panose="02010600030101010101" pitchFamily="2" charset="-122"/>
                        <a:cs typeface="宋体" panose="02010600030101010101" pitchFamily="2" charset="-122"/>
                      </a:endParaRPr>
                    </a:p>
                    <a:p>
                      <a:pPr 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及安拆</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常用大型机械每安装和</a:t>
                      </a:r>
                      <a:endParaRPr lang="en-US" altLang="zh-CN" sz="1800" b="1" kern="100" dirty="0">
                        <a:latin typeface="Times New Roman" panose="02020603050405020304"/>
                        <a:ea typeface="宋体" panose="02010600030101010101" pitchFamily="2" charset="-122"/>
                        <a:cs typeface="宋体" panose="02010600030101010101" pitchFamily="2" charset="-122"/>
                      </a:endParaRPr>
                    </a:p>
                    <a:p>
                      <a:pPr algn="ctr" fontAlgn="ctr">
                        <a:lnSpc>
                          <a:spcPct val="115000"/>
                        </a:lnSpc>
                        <a:spcAft>
                          <a:spcPts val="0"/>
                        </a:spcAft>
                      </a:pPr>
                      <a:r>
                        <a:rPr lang="zh-CN" sz="1800" b="1" kern="100" dirty="0">
                          <a:latin typeface="Times New Roman" panose="02020603050405020304"/>
                          <a:ea typeface="宋体" panose="02010600030101010101" pitchFamily="2" charset="-122"/>
                          <a:cs typeface="宋体" panose="02010600030101010101" pitchFamily="2" charset="-122"/>
                        </a:rPr>
                        <a:t>拆卸一次费用表</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15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1402">
                <a:tc vMerge="1">
                  <a:txBody>
                    <a:bodyPr/>
                    <a:lstStyle/>
                    <a:p>
                      <a:endParaRPr lang="zh-CN"/>
                    </a:p>
                  </a:txBody>
                  <a:tcPr/>
                </a:tc>
                <a:tc>
                  <a:txBody>
                    <a:bodyPr/>
                    <a:lstStyle/>
                    <a:p>
                      <a:pPr algn="ctr" fontAlgn="ctr">
                        <a:lnSpc>
                          <a:spcPct val="115000"/>
                        </a:lnSpc>
                        <a:spcAft>
                          <a:spcPts val="0"/>
                        </a:spcAft>
                      </a:pPr>
                      <a:r>
                        <a:rPr lang="zh-CN" sz="1800" b="1" kern="100">
                          <a:latin typeface="Times New Roman" panose="02020603050405020304"/>
                          <a:ea typeface="宋体" panose="02010600030101010101" pitchFamily="2" charset="-122"/>
                          <a:cs typeface="宋体" panose="02010600030101010101" pitchFamily="2" charset="-122"/>
                        </a:rPr>
                        <a:t>常用大型机械场外运输费用表</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20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8471">
                <a:tc gridSpan="2">
                  <a:txBody>
                    <a:bodyPr/>
                    <a:lstStyle/>
                    <a:p>
                      <a:pPr algn="ctr">
                        <a:lnSpc>
                          <a:spcPct val="115000"/>
                        </a:lnSpc>
                        <a:spcAft>
                          <a:spcPts val="0"/>
                        </a:spcAft>
                      </a:pPr>
                      <a:r>
                        <a:rPr lang="zh-CN" sz="1800" b="1" kern="100">
                          <a:solidFill>
                            <a:srgbClr val="000000"/>
                          </a:solidFill>
                          <a:latin typeface="Times New Roman" panose="02020603050405020304"/>
                          <a:ea typeface="宋体" panose="02010600030101010101" pitchFamily="2" charset="-122"/>
                          <a:cs typeface="宋体" panose="02010600030101010101" pitchFamily="2" charset="-122"/>
                        </a:rPr>
                        <a:t>合计</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35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a:solidFill>
                            <a:srgbClr val="000000"/>
                          </a:solidFill>
                          <a:latin typeface="宋体" panose="02010600030101010101" pitchFamily="2" charset="-122"/>
                          <a:ea typeface="宋体" panose="02010600030101010101" pitchFamily="2" charset="-122"/>
                          <a:cs typeface="宋体" panose="02010600030101010101" pitchFamily="2" charset="-122"/>
                        </a:rPr>
                        <a:t>35</a:t>
                      </a:r>
                      <a:endParaRPr lang="zh-CN" sz="1800" kern="10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15000"/>
                        </a:lnSpc>
                        <a:spcAft>
                          <a:spcPts val="0"/>
                        </a:spcAft>
                      </a:pPr>
                      <a:r>
                        <a:rPr lang="en-US" sz="1800" b="1" kern="100" dirty="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zh-CN" sz="1800" kern="100" dirty="0">
                        <a:latin typeface="Times New Roman" panose="02020603050405020304"/>
                        <a:ea typeface="宋体" panose="02010600030101010101" pitchFamily="2" charset="-122"/>
                        <a:cs typeface="Times New Roman" panose="02020603050405020304"/>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403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p:cNvSpPr>
            <a:spLocks noGrp="1"/>
          </p:cNvSpPr>
          <p:nvPr>
            <p:ph type="title"/>
          </p:nvPr>
        </p:nvSpPr>
        <p:spPr/>
        <p:txBody>
          <a:bodyPr wrap="square" lIns="91440" tIns="45720" rIns="91440" bIns="45720" anchor="ctr"/>
          <a:lstStyle/>
          <a:p>
            <a:pPr eaLnBrk="1" hangingPunct="1"/>
            <a:r>
              <a:rPr lang="zh-CN" altLang="en-US" sz="2400" dirty="0">
                <a:latin typeface="宋体" panose="02010600030101010101" pitchFamily="2" charset="-122"/>
                <a:ea typeface="宋体" panose="02010600030101010101" pitchFamily="2" charset="-122"/>
                <a:sym typeface="华文细黑" pitchFamily="2" charset="-122"/>
              </a:rPr>
              <a:t>说明及计算规则主要变化情况</a:t>
            </a:r>
            <a:endParaRPr lang="zh-CN" altLang="en-US" sz="2400" dirty="0">
              <a:latin typeface="宋体" panose="02010600030101010101" pitchFamily="2" charset="-122"/>
              <a:ea typeface="宋体" panose="02010600030101010101" pitchFamily="2" charset="-122"/>
            </a:endParaRPr>
          </a:p>
        </p:txBody>
      </p:sp>
      <p:sp>
        <p:nvSpPr>
          <p:cNvPr id="93186" name="内容占位符 2"/>
          <p:cNvSpPr>
            <a:spLocks noGrp="1"/>
          </p:cNvSpPr>
          <p:nvPr>
            <p:ph idx="1"/>
          </p:nvPr>
        </p:nvSpPr>
        <p:spPr>
          <a:xfrm>
            <a:off x="571500" y="979488"/>
            <a:ext cx="8328025" cy="5387975"/>
          </a:xfrm>
        </p:spPr>
        <p:txBody>
          <a:bodyPr wrap="square" lIns="91440" tIns="45720" rIns="91440" bIns="45720" anchor="t"/>
          <a:lstStyle/>
          <a:p>
            <a:pPr marL="0" indent="0" eaLnBrk="1" hangingPunct="1">
              <a:lnSpc>
                <a:spcPct val="110000"/>
              </a:lnSpc>
              <a:buNone/>
            </a:pPr>
            <a:r>
              <a:rPr lang="zh-CN" altLang="en-US" b="0" dirty="0">
                <a:latin typeface="宋体" panose="02010600030101010101" pitchFamily="2" charset="-122"/>
                <a:ea typeface="宋体" panose="02010600030101010101" pitchFamily="2" charset="-122"/>
              </a:rPr>
              <a:t>（1）定额说明的变化</a:t>
            </a:r>
          </a:p>
          <a:p>
            <a:pPr marL="0" indent="0" eaLnBrk="1" hangingPunct="1">
              <a:lnSpc>
                <a:spcPct val="110000"/>
              </a:lnSpc>
              <a:buNone/>
            </a:pPr>
            <a:r>
              <a:rPr lang="zh-CN" altLang="en-US" dirty="0">
                <a:latin typeface="宋体" panose="02010600030101010101" pitchFamily="2" charset="-122"/>
                <a:ea typeface="宋体" panose="02010600030101010101" pitchFamily="2" charset="-122"/>
              </a:rPr>
              <a:t>新增说明：</a:t>
            </a:r>
            <a:endParaRPr lang="en-US" altLang="zh-CN" dirty="0">
              <a:latin typeface="宋体" panose="02010600030101010101" pitchFamily="2" charset="-122"/>
              <a:ea typeface="宋体" panose="02010600030101010101" pitchFamily="2" charset="-122"/>
            </a:endParaRPr>
          </a:p>
          <a:p>
            <a:pPr marL="0" lvl="0" indent="0" eaLnBrk="1" hangingPunct="1">
              <a:buNone/>
              <a:defRPr/>
            </a:pPr>
            <a:r>
              <a:rPr lang="zh-CN" altLang="en-US" b="0" noProof="1">
                <a:latin typeface="宋体" panose="02010600030101010101" pitchFamily="2" charset="-122"/>
                <a:ea typeface="宋体" panose="02010600030101010101" pitchFamily="2" charset="-122"/>
                <a:sym typeface="+mn-ea"/>
              </a:rPr>
              <a:t>“自升式塔式起重机的安拆高度以塔顶高度30m为准，以后每增加</a:t>
            </a:r>
            <a:r>
              <a:rPr lang="zh-CN" altLang="en-US" noProof="1">
                <a:latin typeface="宋体" panose="02010600030101010101" pitchFamily="2" charset="-122"/>
                <a:ea typeface="宋体" panose="02010600030101010101" pitchFamily="2" charset="-122"/>
                <a:sym typeface="+mn-ea"/>
              </a:rPr>
              <a:t>塔身10m（每标准节为2.5m×4）</a:t>
            </a:r>
            <a:r>
              <a:rPr lang="zh-CN" altLang="en-US" b="0" noProof="1">
                <a:latin typeface="宋体" panose="02010600030101010101" pitchFamily="2" charset="-122"/>
                <a:ea typeface="宋体" panose="02010600030101010101" pitchFamily="2" charset="-122"/>
                <a:sym typeface="+mn-ea"/>
              </a:rPr>
              <a:t>的安装和拆卸，人工增加12个（工日），本机台班0.5个（台班）。自升式塔式起重机的附着臂（附墙）安拆费，按人工增加10个（工日）/每道。”</a:t>
            </a:r>
            <a:endParaRPr lang="zh-CN" altLang="en-US" b="0" noProof="1">
              <a:latin typeface="宋体" panose="02010600030101010101" pitchFamily="2" charset="-122"/>
              <a:ea typeface="宋体" panose="02010600030101010101" pitchFamily="2" charset="-122"/>
            </a:endParaRPr>
          </a:p>
          <a:p>
            <a:pPr lvl="0" eaLnBrk="1" hangingPunct="1">
              <a:defRPr/>
            </a:pPr>
            <a:endParaRPr lang="zh-CN" altLang="en-US" noProof="1"/>
          </a:p>
          <a:p>
            <a:pPr marL="0" indent="0" eaLnBrk="1" hangingPunct="1">
              <a:lnSpc>
                <a:spcPct val="110000"/>
              </a:lnSpc>
              <a:buNone/>
            </a:pPr>
            <a:endParaRPr lang="zh-CN" altLang="en-US" dirty="0">
              <a:latin typeface="宋体" panose="02010600030101010101" pitchFamily="2" charset="-122"/>
              <a:ea typeface="宋体" panose="02010600030101010101" pitchFamily="2" charset="-122"/>
            </a:endParaRPr>
          </a:p>
          <a:p>
            <a:pPr marL="0" indent="0" eaLnBrk="1" hangingPunct="1">
              <a:lnSpc>
                <a:spcPct val="110000"/>
              </a:lnSpc>
              <a:buNone/>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内容占位符 2"/>
          <p:cNvSpPr>
            <a:spLocks noGrp="1"/>
          </p:cNvSpPr>
          <p:nvPr>
            <p:ph idx="1"/>
          </p:nvPr>
        </p:nvSpPr>
        <p:spPr/>
        <p:txBody>
          <a:bodyPr wrap="square" lIns="91440" tIns="45720" rIns="91440" bIns="45720" anchor="t"/>
          <a:lstStyle/>
          <a:p>
            <a:pPr eaLnBrk="1" hangingPunct="1"/>
            <a:r>
              <a:rPr lang="zh-CN" altLang="en-US" dirty="0">
                <a:latin typeface="宋体" panose="02010600030101010101" pitchFamily="2" charset="-122"/>
                <a:ea typeface="宋体" panose="02010600030101010101" pitchFamily="2" charset="-122"/>
              </a:rPr>
              <a:t>（2）计算规则主要变化情况</a:t>
            </a:r>
          </a:p>
          <a:p>
            <a:pPr eaLnBrk="1" hangingPunct="1"/>
            <a:r>
              <a:rPr lang="zh-CN" altLang="en-US" dirty="0">
                <a:latin typeface="宋体" panose="02010600030101010101" pitchFamily="2" charset="-122"/>
                <a:ea typeface="宋体" panose="02010600030101010101" pitchFamily="2" charset="-122"/>
              </a:rPr>
              <a:t>新增计算规则：</a:t>
            </a:r>
          </a:p>
          <a:p>
            <a:pPr eaLnBrk="1" hangingPunct="1"/>
            <a:r>
              <a:rPr lang="zh-CN" altLang="en-US" dirty="0">
                <a:latin typeface="宋体" panose="02010600030101010101" pitchFamily="2" charset="-122"/>
                <a:ea typeface="宋体" panose="02010600030101010101" pitchFamily="2" charset="-122"/>
              </a:rPr>
              <a:t>“大型机械每安装和拆卸一次费用均以“台次”计算。”</a:t>
            </a:r>
          </a:p>
          <a:p>
            <a:pPr eaLnBrk="1" hangingPunct="1"/>
            <a:r>
              <a:rPr lang="zh-CN" altLang="en-US" dirty="0">
                <a:latin typeface="宋体" panose="02010600030101010101" pitchFamily="2" charset="-122"/>
                <a:ea typeface="宋体" panose="02010600030101010101" pitchFamily="2" charset="-122"/>
              </a:rPr>
              <a:t>“大型机械场外运输费用均以“台次”计算。”</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本册有关问题说明：</a:t>
            </a:r>
          </a:p>
        </p:txBody>
      </p:sp>
      <p:sp>
        <p:nvSpPr>
          <p:cNvPr id="8" name="内容占位符 7"/>
          <p:cNvSpPr>
            <a:spLocks noGrp="1"/>
          </p:cNvSpPr>
          <p:nvPr>
            <p:ph idx="1"/>
          </p:nvPr>
        </p:nvSpPr>
        <p:spPr/>
        <p:txBody>
          <a:bodyPr/>
          <a:lstStyle/>
          <a:p>
            <a:pPr eaLnBrk="1" hangingPunct="1"/>
            <a:r>
              <a:rPr lang="en-US" altLang="zh-CN" b="0" dirty="0">
                <a:latin typeface="宋体" panose="02010600030101010101" pitchFamily="2" charset="-122"/>
                <a:ea typeface="宋体" panose="02010600030101010101" pitchFamily="2" charset="-122"/>
                <a:sym typeface="+mn-ea"/>
              </a:rPr>
              <a:t>    </a:t>
            </a:r>
            <a:r>
              <a:rPr lang="zh-CN" altLang="en-US" dirty="0">
                <a:latin typeface="宋体" panose="02010600030101010101" pitchFamily="2" charset="-122"/>
                <a:ea typeface="宋体" panose="02010600030101010101" pitchFamily="2" charset="-122"/>
                <a:sym typeface="+mn-ea"/>
              </a:rPr>
              <a:t>本定额以全费用表示</a:t>
            </a:r>
            <a:r>
              <a:rPr lang="zh-CN" altLang="en-US" b="0" dirty="0">
                <a:latin typeface="宋体" panose="02010600030101010101" pitchFamily="2" charset="-122"/>
                <a:ea typeface="宋体" panose="02010600030101010101" pitchFamily="2" charset="-122"/>
                <a:sym typeface="+mn-ea"/>
              </a:rPr>
              <a:t>。全费用是完成规定计量单位的分部分项工程所需人工费、材料费、机械费、费用、增值税之和。</a:t>
            </a:r>
          </a:p>
          <a:p>
            <a:pPr eaLnBrk="1" hangingPunct="1"/>
            <a:r>
              <a:rPr lang="zh-CN" altLang="en-US" b="0" dirty="0">
                <a:latin typeface="宋体" panose="02010600030101010101" pitchFamily="2" charset="-122"/>
                <a:ea typeface="宋体" panose="02010600030101010101" pitchFamily="2" charset="-122"/>
                <a:sym typeface="+mn-ea"/>
              </a:rPr>
              <a:t>1.人工费、材料费、机械费是以定额编制期确定的人工、材料、机械台班单价和对应的定额消耗量计算的；</a:t>
            </a:r>
          </a:p>
          <a:p>
            <a:pPr eaLnBrk="1" hangingPunct="1"/>
            <a:r>
              <a:rPr lang="zh-CN" altLang="en-US" b="0" dirty="0">
                <a:latin typeface="宋体" panose="02010600030101010101" pitchFamily="2" charset="-122"/>
                <a:ea typeface="宋体" panose="02010600030101010101" pitchFamily="2" charset="-122"/>
                <a:sym typeface="+mn-ea"/>
              </a:rPr>
              <a:t>2.费用包括总价措施项目费、企业管理费、利润、规费。</a:t>
            </a:r>
            <a:r>
              <a:rPr lang="zh-CN" altLang="en-US" dirty="0">
                <a:latin typeface="宋体" panose="02010600030101010101" pitchFamily="2" charset="-122"/>
                <a:ea typeface="宋体" panose="02010600030101010101" pitchFamily="2" charset="-122"/>
                <a:sym typeface="+mn-ea"/>
              </a:rPr>
              <a:t>本定额中的桩基工程、地基处理与边坡支护和排水、降水工程费用按房屋建筑工程费率标准取定，实际使用中，不同专业，按其专业工程费率调整费用。</a:t>
            </a:r>
          </a:p>
          <a:p>
            <a:pPr eaLnBrk="1" hangingPunct="1"/>
            <a:r>
              <a:rPr lang="zh-CN" altLang="en-US" b="0" dirty="0">
                <a:latin typeface="宋体" panose="02010600030101010101" pitchFamily="2" charset="-122"/>
                <a:ea typeface="宋体" panose="02010600030101010101" pitchFamily="2" charset="-122"/>
                <a:sym typeface="+mn-ea"/>
              </a:rPr>
              <a:t>3.增值税是在一般计税法下按规定计算的销项税。</a:t>
            </a:r>
          </a:p>
          <a:p>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gn="ctr"/>
            <a:endParaRPr lang="zh-CN" altLang="en-US" sz="2800" dirty="0">
              <a:latin typeface="宋体" panose="02010600030101010101" pitchFamily="2" charset="-122"/>
              <a:ea typeface="宋体" panose="02010600030101010101" pitchFamily="2" charset="-122"/>
            </a:endParaRPr>
          </a:p>
          <a:p>
            <a:pPr algn="ctr">
              <a:lnSpc>
                <a:spcPct val="160000"/>
              </a:lnSpc>
            </a:pPr>
            <a:r>
              <a:rPr lang="zh-CN" altLang="en-US" sz="2800" dirty="0">
                <a:latin typeface="宋体" panose="02010600030101010101" pitchFamily="2" charset="-122"/>
                <a:ea typeface="宋体" panose="02010600030101010101" pitchFamily="2" charset="-122"/>
              </a:rPr>
              <a:t>第二部分：</a:t>
            </a:r>
          </a:p>
          <a:p>
            <a:pPr algn="ctr">
              <a:lnSpc>
                <a:spcPct val="160000"/>
              </a:lnSpc>
            </a:pPr>
            <a:r>
              <a:rPr lang="zh-CN" altLang="en-US" sz="2800" dirty="0">
                <a:latin typeface="宋体" panose="02010600030101010101" pitchFamily="2" charset="-122"/>
                <a:ea typeface="宋体" panose="02010600030101010101" pitchFamily="2" charset="-122"/>
              </a:rPr>
              <a:t>《湖北省施工机具使用费定额》</a:t>
            </a:r>
          </a:p>
          <a:p>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矩形 11830"/>
          <p:cNvSpPr/>
          <p:nvPr/>
        </p:nvSpPr>
        <p:spPr>
          <a:xfrm>
            <a:off x="468313" y="1125538"/>
            <a:ext cx="8207375" cy="5183187"/>
          </a:xfrm>
          <a:prstGeom prst="rect">
            <a:avLst/>
          </a:prstGeom>
          <a:noFill/>
          <a:ln w="9525">
            <a:noFill/>
          </a:ln>
        </p:spPr>
        <p:txBody>
          <a:bodyPr anchor="t"/>
          <a:lstStyle/>
          <a:p>
            <a:pPr marL="342900" indent="-342900">
              <a:lnSpc>
                <a:spcPct val="140000"/>
              </a:lnSpc>
              <a:spcBef>
                <a:spcPct val="20000"/>
              </a:spcBef>
              <a:buClr>
                <a:schemeClr val="accent1"/>
              </a:buClr>
              <a:buFont typeface="Wingdings" panose="05000000000000000000" pitchFamily="2" charset="2"/>
              <a:buChar char="n"/>
            </a:pPr>
            <a:r>
              <a:rPr lang="en-US" altLang="zh-CN" sz="2800" i="0" dirty="0">
                <a:latin typeface="宋体" panose="02010600030101010101" pitchFamily="2" charset="-122"/>
                <a:ea typeface="宋体" panose="02010600030101010101" pitchFamily="2" charset="-122"/>
              </a:rPr>
              <a:t>   </a:t>
            </a:r>
            <a:r>
              <a:rPr lang="zh-CN" altLang="en-US" sz="2800" i="0" dirty="0">
                <a:latin typeface="宋体" panose="02010600030101010101" pitchFamily="2" charset="-122"/>
                <a:ea typeface="宋体" panose="02010600030101010101" pitchFamily="2" charset="-122"/>
              </a:rPr>
              <a:t>《湖北省施工机具使用费定额》（201</a:t>
            </a:r>
            <a:r>
              <a:rPr lang="en-US" altLang="zh-CN" sz="2800" i="0" dirty="0">
                <a:latin typeface="宋体" panose="02010600030101010101" pitchFamily="2" charset="-122"/>
                <a:ea typeface="宋体" panose="02010600030101010101" pitchFamily="2" charset="-122"/>
              </a:rPr>
              <a:t>8</a:t>
            </a:r>
            <a:r>
              <a:rPr lang="zh-CN" altLang="en-US" sz="2800" i="0" dirty="0">
                <a:latin typeface="宋体" panose="02010600030101010101" pitchFamily="2" charset="-122"/>
                <a:ea typeface="宋体" panose="02010600030101010101" pitchFamily="2" charset="-122"/>
              </a:rPr>
              <a:t>版）</a:t>
            </a:r>
            <a:r>
              <a:rPr lang="zh-CN" altLang="en-US" sz="2800" b="1" i="0" dirty="0">
                <a:latin typeface="宋体" panose="02010600030101010101" pitchFamily="2" charset="-122"/>
                <a:ea typeface="宋体" panose="02010600030101010101" pitchFamily="2" charset="-122"/>
                <a:cs typeface="宋体" panose="02010600030101010101" pitchFamily="2" charset="-122"/>
                <a:sym typeface="+mn-ea"/>
              </a:rPr>
              <a:t>包括施工机械使用费定额和施工仪器仪表使用费定额两部分。</a:t>
            </a:r>
            <a:endParaRPr lang="zh-CN" altLang="en-US" sz="2800" i="0" dirty="0">
              <a:latin typeface="宋体" panose="02010600030101010101" pitchFamily="2" charset="-122"/>
              <a:ea typeface="宋体" panose="02010600030101010101" pitchFamily="2" charset="-122"/>
            </a:endParaRPr>
          </a:p>
        </p:txBody>
      </p:sp>
      <p:sp>
        <p:nvSpPr>
          <p:cNvPr id="10242" name="Rectangle 2"/>
          <p:cNvSpPr/>
          <p:nvPr/>
        </p:nvSpPr>
        <p:spPr>
          <a:xfrm>
            <a:off x="107950" y="404813"/>
            <a:ext cx="8207375" cy="574675"/>
          </a:xfrm>
          <a:prstGeom prst="rect">
            <a:avLst/>
          </a:prstGeom>
          <a:noFill/>
          <a:ln w="9525">
            <a:noFill/>
          </a:ln>
        </p:spPr>
        <p:txBody>
          <a:bodyPr anchor="ctr"/>
          <a:lstStyle/>
          <a:p>
            <a:pPr marL="342900" indent="-342900">
              <a:lnSpc>
                <a:spcPct val="120000"/>
              </a:lnSpc>
              <a:spcBef>
                <a:spcPct val="20000"/>
              </a:spcBef>
              <a:buClr>
                <a:schemeClr val="accent1"/>
              </a:buClr>
              <a:buFont typeface="Wingdings" panose="05000000000000000000" pitchFamily="2" charset="2"/>
              <a:buChar char="n"/>
            </a:pPr>
            <a:r>
              <a:rPr lang="zh-CN" altLang="en-US" sz="3200" b="1" i="0" dirty="0">
                <a:latin typeface="宋体" panose="02010600030101010101" pitchFamily="2" charset="-122"/>
                <a:ea typeface="宋体" panose="02010600030101010101" pitchFamily="2" charset="-122"/>
              </a:rPr>
              <a:t>二、编制内容</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p:nvPr/>
        </p:nvSpPr>
        <p:spPr>
          <a:xfrm>
            <a:off x="468313" y="404813"/>
            <a:ext cx="8207375" cy="574675"/>
          </a:xfrm>
          <a:prstGeom prst="rect">
            <a:avLst/>
          </a:prstGeom>
          <a:noFill/>
          <a:ln w="9525">
            <a:noFill/>
          </a:ln>
        </p:spPr>
        <p:txBody>
          <a:bodyPr anchor="ctr"/>
          <a:lstStyle/>
          <a:p>
            <a:pPr marL="342900" indent="-342900">
              <a:lnSpc>
                <a:spcPct val="120000"/>
              </a:lnSpc>
              <a:spcBef>
                <a:spcPct val="20000"/>
              </a:spcBef>
              <a:buClr>
                <a:schemeClr val="accent1"/>
              </a:buClr>
              <a:buFont typeface="Wingdings" panose="05000000000000000000" pitchFamily="2" charset="2"/>
              <a:buChar char="n"/>
            </a:pPr>
            <a:r>
              <a:rPr lang="zh-CN" altLang="en-US" sz="2800" b="1" i="0">
                <a:latin typeface="宋体" panose="02010600030101010101" pitchFamily="2" charset="-122"/>
                <a:ea typeface="宋体" panose="02010600030101010101" pitchFamily="2" charset="-122"/>
              </a:rPr>
              <a:t>四、定额主要变化情况</a:t>
            </a:r>
            <a:endParaRPr lang="zh-CN" altLang="en-US" sz="2800" b="1" i="0" dirty="0">
              <a:latin typeface="宋体" panose="02010600030101010101" pitchFamily="2" charset="-122"/>
              <a:ea typeface="宋体" panose="02010600030101010101" pitchFamily="2" charset="-122"/>
            </a:endParaRPr>
          </a:p>
        </p:txBody>
      </p:sp>
      <p:graphicFrame>
        <p:nvGraphicFramePr>
          <p:cNvPr id="2" name="表格 -1"/>
          <p:cNvGraphicFramePr/>
          <p:nvPr/>
        </p:nvGraphicFramePr>
        <p:xfrm>
          <a:off x="900113" y="1355725"/>
          <a:ext cx="7776210" cy="5024120"/>
        </p:xfrm>
        <a:graphic>
          <a:graphicData uri="http://schemas.openxmlformats.org/drawingml/2006/table">
            <a:tbl>
              <a:tblPr firstRow="1" bandRow="1">
                <a:tableStyleId>{5940675A-B579-460E-94D1-54222C63F5DA}</a:tableStyleId>
              </a:tblPr>
              <a:tblGrid>
                <a:gridCol w="923925">
                  <a:extLst>
                    <a:ext uri="{9D8B030D-6E8A-4147-A177-3AD203B41FA5}">
                      <a16:colId xmlns:a16="http://schemas.microsoft.com/office/drawing/2014/main" val="20000"/>
                    </a:ext>
                  </a:extLst>
                </a:gridCol>
                <a:gridCol w="2244725">
                  <a:extLst>
                    <a:ext uri="{9D8B030D-6E8A-4147-A177-3AD203B41FA5}">
                      <a16:colId xmlns:a16="http://schemas.microsoft.com/office/drawing/2014/main" val="20001"/>
                    </a:ext>
                  </a:extLst>
                </a:gridCol>
                <a:gridCol w="1617345">
                  <a:extLst>
                    <a:ext uri="{9D8B030D-6E8A-4147-A177-3AD203B41FA5}">
                      <a16:colId xmlns:a16="http://schemas.microsoft.com/office/drawing/2014/main" val="20002"/>
                    </a:ext>
                  </a:extLst>
                </a:gridCol>
                <a:gridCol w="1532255">
                  <a:extLst>
                    <a:ext uri="{9D8B030D-6E8A-4147-A177-3AD203B41FA5}">
                      <a16:colId xmlns:a16="http://schemas.microsoft.com/office/drawing/2014/main" val="20003"/>
                    </a:ext>
                  </a:extLst>
                </a:gridCol>
                <a:gridCol w="1457960">
                  <a:extLst>
                    <a:ext uri="{9D8B030D-6E8A-4147-A177-3AD203B41FA5}">
                      <a16:colId xmlns:a16="http://schemas.microsoft.com/office/drawing/2014/main" val="20004"/>
                    </a:ext>
                  </a:extLst>
                </a:gridCol>
              </a:tblGrid>
              <a:tr h="558165">
                <a:tc>
                  <a:txBody>
                    <a:bodyPr/>
                    <a:lstStyle/>
                    <a:p>
                      <a:pPr indent="0" algn="ctr">
                        <a:buNone/>
                      </a:pPr>
                      <a:r>
                        <a:rPr lang="zh-CN" altLang="en-US" sz="1600" b="1" dirty="0">
                          <a:latin typeface="宋体" panose="02010600030101010101" pitchFamily="2" charset="-122"/>
                          <a:ea typeface="宋体" panose="02010600030101010101" pitchFamily="2" charset="-122"/>
                          <a:cs typeface="宋体" panose="02010600030101010101" pitchFamily="2" charset="-122"/>
                        </a:rPr>
                        <a:t>序号</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latin typeface="宋体" panose="02010600030101010101" pitchFamily="2" charset="-122"/>
                          <a:ea typeface="宋体" panose="02010600030101010101" pitchFamily="2" charset="-122"/>
                          <a:cs typeface="宋体" panose="02010600030101010101" pitchFamily="2" charset="-122"/>
                        </a:rPr>
                        <a:t>章节</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新定额机具数</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现行定额机具数</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增减项目数</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一</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latin typeface="宋体" panose="02010600030101010101" pitchFamily="2" charset="-122"/>
                          <a:ea typeface="宋体" panose="02010600030101010101" pitchFamily="2" charset="-122"/>
                          <a:cs typeface="宋体" panose="02010600030101010101" pitchFamily="2" charset="-122"/>
                        </a:rPr>
                        <a:t>土石方及筑路机械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168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107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+61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二</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a:latin typeface="宋体" panose="02010600030101010101" pitchFamily="2" charset="-122"/>
                          <a:ea typeface="宋体" panose="02010600030101010101" pitchFamily="2" charset="-122"/>
                          <a:cs typeface="宋体" panose="02010600030101010101" pitchFamily="2" charset="-122"/>
                        </a:rPr>
                        <a:t>桩工机械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86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57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+29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813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三</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起重机械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115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79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+36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四</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水平运输机械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82</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49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+33</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五</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垂直运输机械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49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34</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8765">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六</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混凝土及砂浆机械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85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70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七</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加工机械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182</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88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+94</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八</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泵类机械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56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46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8765">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九</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焊接机械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58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41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+17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动力机械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38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29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十一</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地下工程机械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109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66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+43</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7813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十二</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其他机械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60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87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-27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十三</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补充机械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240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40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+200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7940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十四</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仪器仪表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250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+250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78765">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十五</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单独计算的费用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45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41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latin typeface="宋体" panose="02010600030101010101" pitchFamily="2" charset="-122"/>
                          <a:ea typeface="宋体" panose="02010600030101010101" pitchFamily="2" charset="-122"/>
                          <a:cs typeface="宋体" panose="02010600030101010101" pitchFamily="2" charset="-122"/>
                        </a:rPr>
                        <a:t>+4</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79400">
                <a:tc>
                  <a:txBody>
                    <a:bodyPr/>
                    <a:lstStyle/>
                    <a:p>
                      <a:pPr indent="0" algn="ctr">
                        <a:buNone/>
                      </a:pPr>
                      <a:r>
                        <a:rPr lang="en-US" altLang="zh-CN" sz="1600" b="1">
                          <a:latin typeface="宋体" panose="02010600030101010101" pitchFamily="2" charset="-122"/>
                          <a:ea typeface="宋体" panose="02010600030101010101" pitchFamily="2" charset="-122"/>
                          <a:cs typeface="宋体" panose="02010600030101010101" pitchFamily="2"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合计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1623</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834</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1" dirty="0">
                          <a:solidFill>
                            <a:srgbClr val="000000"/>
                          </a:solidFill>
                          <a:latin typeface="宋体" panose="02010600030101010101" pitchFamily="2" charset="-122"/>
                          <a:ea typeface="宋体" panose="02010600030101010101" pitchFamily="2" charset="-122"/>
                          <a:cs typeface="宋体" panose="02010600030101010101" pitchFamily="2" charset="-122"/>
                        </a:rPr>
                        <a:t>789</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bl>
          </a:graphicData>
        </a:graphic>
      </p:graphicFrame>
      <p:sp>
        <p:nvSpPr>
          <p:cNvPr id="13424" name="文本框 99"/>
          <p:cNvSpPr txBox="1"/>
          <p:nvPr/>
        </p:nvSpPr>
        <p:spPr>
          <a:xfrm>
            <a:off x="1143000" y="979488"/>
            <a:ext cx="5080000" cy="398462"/>
          </a:xfrm>
          <a:prstGeom prst="rect">
            <a:avLst/>
          </a:prstGeom>
          <a:noFill/>
          <a:ln w="9525">
            <a:noFill/>
          </a:ln>
        </p:spPr>
        <p:txBody>
          <a:bodyPr anchor="t">
            <a:spAutoFit/>
          </a:bodyPr>
          <a:lstStyle/>
          <a:p>
            <a:r>
              <a:rPr lang="zh-CN" altLang="en-US" sz="2000" b="1" i="0" dirty="0">
                <a:latin typeface="宋体" panose="02010600030101010101" pitchFamily="2" charset="-122"/>
                <a:ea typeface="宋体" panose="02010600030101010101" pitchFamily="2" charset="-122"/>
              </a:rPr>
              <a:t>项目具体变化情况：</a:t>
            </a:r>
            <a:endParaRPr lang="zh-CN" altLang="en-US" sz="2000" b="1" i="0" dirty="0">
              <a:latin typeface="Arial" panose="020B0604020202020204" pitchFamily="34" charset="0"/>
              <a:ea typeface="华文细黑"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占位符 43010"/>
          <p:cNvSpPr>
            <a:spLocks noGrp="1"/>
          </p:cNvSpPr>
          <p:nvPr>
            <p:ph idx="1"/>
          </p:nvPr>
        </p:nvSpPr>
        <p:spPr>
          <a:xfrm>
            <a:off x="468313" y="1125538"/>
            <a:ext cx="8158162" cy="5183187"/>
          </a:xfrm>
        </p:spPr>
        <p:txBody>
          <a:bodyPr anchor="t"/>
          <a:lstStyle/>
          <a:p>
            <a:r>
              <a:rPr lang="zh-CN" altLang="en-US" sz="2800">
                <a:latin typeface="宋体" panose="02010600030101010101" pitchFamily="2" charset="-122"/>
                <a:ea typeface="宋体" panose="02010600030101010101" pitchFamily="2" charset="-122"/>
              </a:rPr>
              <a:t>1.施工机械台班单价组成名称发生变化。</a:t>
            </a:r>
          </a:p>
          <a:p>
            <a:r>
              <a:rPr lang="zh-CN" altLang="en-US" sz="2800" b="0">
                <a:latin typeface="宋体" panose="02010600030101010101" pitchFamily="2" charset="-122"/>
                <a:ea typeface="宋体" panose="02010600030101010101" pitchFamily="2" charset="-122"/>
              </a:rPr>
              <a:t>现行定额施工机械台班定额中</a:t>
            </a:r>
            <a:r>
              <a:rPr lang="zh-CN" altLang="en-US" sz="2800">
                <a:latin typeface="宋体" panose="02010600030101010101" pitchFamily="2" charset="-122"/>
                <a:ea typeface="宋体" panose="02010600030101010101" pitchFamily="2" charset="-122"/>
              </a:rPr>
              <a:t>大修理费、经常修理费、税费；</a:t>
            </a:r>
          </a:p>
          <a:p>
            <a:r>
              <a:rPr lang="zh-CN" altLang="en-US" sz="2800" b="0">
                <a:latin typeface="宋体" panose="02010600030101010101" pitchFamily="2" charset="-122"/>
                <a:ea typeface="宋体" panose="02010600030101010101" pitchFamily="2" charset="-122"/>
              </a:rPr>
              <a:t>新定额施工机械台班定额修改为</a:t>
            </a:r>
            <a:r>
              <a:rPr lang="zh-CN" altLang="en-US" sz="2800">
                <a:latin typeface="宋体" panose="02010600030101010101" pitchFamily="2" charset="-122"/>
                <a:ea typeface="宋体" panose="02010600030101010101" pitchFamily="2" charset="-122"/>
              </a:rPr>
              <a:t>台班检修费、台班维护费、台班其他费。</a:t>
            </a:r>
          </a:p>
          <a:p>
            <a:endParaRPr lang="zh-CN" altLang="en-US" sz="2800" b="0" dirty="0">
              <a:latin typeface="宋体" panose="02010600030101010101" pitchFamily="2" charset="-122"/>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30000"/>
              </a:lnSpc>
            </a:pPr>
            <a:r>
              <a:rPr lang="zh-CN" altLang="en-US" sz="2800">
                <a:latin typeface="宋体" panose="02010600030101010101" pitchFamily="2" charset="-122"/>
                <a:ea typeface="宋体" panose="02010600030101010101" pitchFamily="2" charset="-122"/>
                <a:sym typeface="华文细黑" pitchFamily="2" charset="-122"/>
              </a:rPr>
              <a:t>13定额大修理费</a:t>
            </a:r>
            <a:r>
              <a:rPr lang="zh-CN" altLang="en-US" sz="2800" b="0">
                <a:latin typeface="宋体" panose="02010600030101010101" pitchFamily="2" charset="-122"/>
                <a:ea typeface="宋体" panose="02010600030101010101" pitchFamily="2" charset="-122"/>
                <a:sym typeface="华文细黑" pitchFamily="2" charset="-122"/>
              </a:rPr>
              <a:t>指施工机械按规定的大修理间隔台班必须进行的大修理，以恢复施工机械正常功能所需的费用。</a:t>
            </a:r>
          </a:p>
          <a:p>
            <a:pPr>
              <a:lnSpc>
                <a:spcPct val="130000"/>
              </a:lnSpc>
            </a:pPr>
            <a:r>
              <a:rPr lang="en-US" altLang="zh-CN" sz="2800">
                <a:latin typeface="宋体" panose="02010600030101010101" pitchFamily="2" charset="-122"/>
                <a:ea typeface="宋体" panose="02010600030101010101" pitchFamily="2" charset="-122"/>
                <a:sym typeface="华文细黑" pitchFamily="2" charset="-122"/>
              </a:rPr>
              <a:t>18</a:t>
            </a:r>
            <a:r>
              <a:rPr lang="zh-CN" altLang="en-US" sz="2800">
                <a:latin typeface="宋体" panose="02010600030101010101" pitchFamily="2" charset="-122"/>
                <a:ea typeface="宋体" panose="02010600030101010101" pitchFamily="2" charset="-122"/>
                <a:sym typeface="华文细黑" pitchFamily="2" charset="-122"/>
              </a:rPr>
              <a:t>定额台班检修费</a:t>
            </a:r>
            <a:r>
              <a:rPr lang="zh-CN" altLang="en-US" sz="2800" b="0">
                <a:latin typeface="宋体" panose="02010600030101010101" pitchFamily="2" charset="-122"/>
                <a:ea typeface="宋体" panose="02010600030101010101" pitchFamily="2" charset="-122"/>
                <a:sym typeface="华文细黑" pitchFamily="2" charset="-122"/>
              </a:rPr>
              <a:t>指施工机械在规定的耐用总台班内，按规定的检修间隔进行必要的检修，以恢复其正常功能所需的费用。</a:t>
            </a:r>
            <a:endParaRPr lang="zh-CN" altLang="en-US" sz="2800" b="0">
              <a:latin typeface="宋体" panose="02010600030101010101" pitchFamily="2" charset="-122"/>
              <a:ea typeface="宋体" panose="02010600030101010101" pitchFamily="2" charset="-122"/>
            </a:endParaRPr>
          </a:p>
          <a:p>
            <a:endParaRPr lang="zh-CN" altLang="en-US" sz="2800" b="0" dirty="0">
              <a:latin typeface="宋体" panose="02010600030101010101" pitchFamily="2" charset="-122"/>
              <a:ea typeface="宋体" panose="02010600030101010101" pitchFamily="2" charset="-122"/>
            </a:endParaRPr>
          </a:p>
          <a:p>
            <a:endParaRPr lang="zh-CN" altLang="en-US" sz="28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内容占位符 2"/>
          <p:cNvSpPr>
            <a:spLocks noGrp="1"/>
          </p:cNvSpPr>
          <p:nvPr>
            <p:ph idx="1"/>
          </p:nvPr>
        </p:nvSpPr>
        <p:spPr/>
        <p:txBody>
          <a:bodyPr anchor="t"/>
          <a:lstStyle/>
          <a:p>
            <a:r>
              <a:rPr lang="en-US" altLang="zh-CN" sz="2800">
                <a:latin typeface="宋体" panose="02010600030101010101" pitchFamily="2" charset="-122"/>
                <a:ea typeface="宋体" panose="02010600030101010101" pitchFamily="2" charset="-122"/>
              </a:rPr>
              <a:t>13</a:t>
            </a:r>
            <a:r>
              <a:rPr lang="zh-CN" altLang="en-US" sz="2800">
                <a:latin typeface="宋体" panose="02010600030101010101" pitchFamily="2" charset="-122"/>
                <a:ea typeface="宋体" panose="02010600030101010101" pitchFamily="2" charset="-122"/>
              </a:rPr>
              <a:t>定额税费</a:t>
            </a:r>
            <a:r>
              <a:rPr lang="zh-CN" altLang="en-US" sz="2800" b="0">
                <a:latin typeface="宋体" panose="02010600030101010101" pitchFamily="2" charset="-122"/>
                <a:ea typeface="宋体" panose="02010600030101010101" pitchFamily="2" charset="-122"/>
              </a:rPr>
              <a:t>指施工机械按照国家有关部门规定应缴纳的车船使用税、保险费及年检费等。</a:t>
            </a:r>
          </a:p>
          <a:p>
            <a:r>
              <a:rPr lang="en-US" altLang="zh-CN" sz="2800">
                <a:latin typeface="宋体" panose="02010600030101010101" pitchFamily="2" charset="-122"/>
                <a:ea typeface="宋体" panose="02010600030101010101" pitchFamily="2" charset="-122"/>
              </a:rPr>
              <a:t>18</a:t>
            </a:r>
            <a:r>
              <a:rPr lang="zh-CN" altLang="en-US" sz="2800">
                <a:latin typeface="宋体" panose="02010600030101010101" pitchFamily="2" charset="-122"/>
                <a:ea typeface="宋体" panose="02010600030101010101" pitchFamily="2" charset="-122"/>
              </a:rPr>
              <a:t>定额其他费</a:t>
            </a:r>
            <a:r>
              <a:rPr lang="zh-CN" altLang="en-US" sz="2800" b="0">
                <a:latin typeface="宋体" panose="02010600030101010101" pitchFamily="2" charset="-122"/>
                <a:ea typeface="宋体" panose="02010600030101010101" pitchFamily="2" charset="-122"/>
              </a:rPr>
              <a:t>指施工机械按照国家规定应缴纳的车船税、保险费及检测费等。</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wrap="square" lIns="91440" tIns="45720" rIns="91440" bIns="45720" anchor="ctr"/>
          <a:lstStyle/>
          <a:p>
            <a:pPr eaLnBrk="1" hangingPunct="1"/>
            <a:r>
              <a:rPr lang="zh-CN" altLang="en-US" sz="3200" dirty="0">
                <a:latin typeface="宋体" panose="02010600030101010101" pitchFamily="2" charset="-122"/>
                <a:ea typeface="宋体" panose="02010600030101010101" pitchFamily="2" charset="-122"/>
              </a:rPr>
              <a:t>（四）使用范围</a:t>
            </a:r>
          </a:p>
        </p:txBody>
      </p:sp>
      <p:sp>
        <p:nvSpPr>
          <p:cNvPr id="15362" name="内容占位符 2"/>
          <p:cNvSpPr>
            <a:spLocks noGrp="1"/>
          </p:cNvSpPr>
          <p:nvPr>
            <p:ph idx="1"/>
          </p:nvPr>
        </p:nvSpPr>
        <p:spPr>
          <a:xfrm>
            <a:off x="333375" y="979488"/>
            <a:ext cx="8342313" cy="5589587"/>
          </a:xfrm>
        </p:spPr>
        <p:txBody>
          <a:bodyPr wrap="square" lIns="91440" tIns="45720" rIns="91440" bIns="45720" anchor="t"/>
          <a:lstStyle/>
          <a:p>
            <a:pPr eaLnBrk="1" hangingPunct="1">
              <a:lnSpc>
                <a:spcPct val="160000"/>
              </a:lnSpc>
            </a:pPr>
            <a:r>
              <a:rPr lang="en-US" altLang="zh-CN" sz="2800" b="0"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本定额适用于湖北省境内房屋建筑工程、市政基础设施工程、园林绿化工程的新建、扩建、改建，同时也适用于工业与民用建筑的新建、扩建、改建通用安装工程。</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800" dirty="0">
                <a:latin typeface="宋体" panose="02010600030101010101" pitchFamily="2" charset="-122"/>
                <a:ea typeface="宋体" panose="02010600030101010101" pitchFamily="2" charset="-122"/>
                <a:sym typeface="+mn-ea"/>
              </a:rPr>
              <a:t>2折旧费计算公式发生变化。</a:t>
            </a:r>
            <a:endParaRPr lang="zh-CN" altLang="en-US" sz="2800" dirty="0">
              <a:latin typeface="宋体" panose="02010600030101010101" pitchFamily="2" charset="-122"/>
              <a:ea typeface="宋体" panose="02010600030101010101" pitchFamily="2" charset="-122"/>
            </a:endParaRPr>
          </a:p>
          <a:p>
            <a:r>
              <a:rPr lang="zh-CN" altLang="en-US" sz="2800" b="0" dirty="0">
                <a:latin typeface="宋体" panose="02010600030101010101" pitchFamily="2" charset="-122"/>
                <a:ea typeface="宋体" panose="02010600030101010101" pitchFamily="2" charset="-122"/>
                <a:sym typeface="+mn-ea"/>
              </a:rPr>
              <a:t>现行定额折旧费=机械预算价格×(1-残值率）×</a:t>
            </a:r>
            <a:r>
              <a:rPr lang="zh-CN" altLang="en-US" sz="2800" dirty="0">
                <a:latin typeface="宋体" panose="02010600030101010101" pitchFamily="2" charset="-122"/>
                <a:ea typeface="宋体" panose="02010600030101010101" pitchFamily="2" charset="-122"/>
                <a:sym typeface="+mn-ea"/>
              </a:rPr>
              <a:t>时间价值系数</a:t>
            </a:r>
            <a:r>
              <a:rPr lang="zh-CN" altLang="en-US" sz="2800" b="0" dirty="0">
                <a:latin typeface="宋体" panose="02010600030101010101" pitchFamily="2" charset="-122"/>
                <a:ea typeface="宋体" panose="02010600030101010101" pitchFamily="2" charset="-122"/>
                <a:sym typeface="+mn-ea"/>
              </a:rPr>
              <a:t>/耐用总台班（</a:t>
            </a:r>
            <a:r>
              <a:rPr lang="zh-CN" altLang="en-US" sz="2800" dirty="0">
                <a:latin typeface="宋体" panose="02010600030101010101" pitchFamily="2" charset="-122"/>
                <a:ea typeface="宋体" panose="02010600030101010101" pitchFamily="2" charset="-122"/>
                <a:sym typeface="+mn-ea"/>
              </a:rPr>
              <a:t>时间价值系数</a:t>
            </a:r>
            <a:r>
              <a:rPr lang="zh-CN" altLang="en-US" sz="2800" b="0" dirty="0">
                <a:latin typeface="宋体" panose="02010600030101010101" pitchFamily="2" charset="-122"/>
                <a:ea typeface="宋体" panose="02010600030101010101" pitchFamily="2" charset="-122"/>
                <a:sym typeface="+mn-ea"/>
              </a:rPr>
              <a:t>）</a:t>
            </a:r>
            <a:endParaRPr lang="zh-CN" altLang="en-US" sz="2800" b="0" dirty="0">
              <a:latin typeface="宋体" panose="02010600030101010101" pitchFamily="2" charset="-122"/>
              <a:ea typeface="宋体" panose="02010600030101010101" pitchFamily="2" charset="-122"/>
            </a:endParaRPr>
          </a:p>
          <a:p>
            <a:r>
              <a:rPr lang="zh-CN" altLang="en-US" sz="2800" b="0" dirty="0">
                <a:latin typeface="宋体" panose="02010600030101010101" pitchFamily="2" charset="-122"/>
                <a:ea typeface="宋体" panose="02010600030101010101" pitchFamily="2" charset="-122"/>
                <a:sym typeface="+mn-ea"/>
              </a:rPr>
              <a:t>新定额折旧费=机械预算价格×(1-残值率）/耐用总台班</a:t>
            </a:r>
            <a:endParaRPr lang="zh-CN" altLang="en-US" sz="2800" b="0" dirty="0">
              <a:latin typeface="宋体" panose="02010600030101010101" pitchFamily="2" charset="-122"/>
              <a:ea typeface="宋体" panose="02010600030101010101" pitchFamily="2" charset="-122"/>
            </a:endParaRPr>
          </a:p>
          <a:p>
            <a:endParaRPr lang="zh-CN" altLang="en-US" sz="2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89090"/>
          <p:cNvSpPr>
            <a:spLocks noGrp="1"/>
          </p:cNvSpPr>
          <p:nvPr>
            <p:ph idx="1"/>
          </p:nvPr>
        </p:nvSpPr>
        <p:spPr>
          <a:xfrm>
            <a:off x="118745" y="972820"/>
            <a:ext cx="8929370" cy="5335905"/>
          </a:xfrm>
        </p:spPr>
        <p:txBody>
          <a:bodyPr anchor="t"/>
          <a:lstStyle/>
          <a:p>
            <a:pPr>
              <a:lnSpc>
                <a:spcPct val="170000"/>
              </a:lnSpc>
            </a:pPr>
            <a:r>
              <a:rPr lang="zh-CN" altLang="en-US" sz="2800" b="0" dirty="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施工机具台班单价表现形式发生变化。</a:t>
            </a:r>
          </a:p>
          <a:p>
            <a:pPr>
              <a:lnSpc>
                <a:spcPct val="170000"/>
              </a:lnSpc>
            </a:pPr>
            <a:r>
              <a:rPr lang="zh-CN" altLang="en-US" sz="2800" b="0" dirty="0">
                <a:latin typeface="宋体" panose="02010600030101010101" pitchFamily="2" charset="-122"/>
                <a:ea typeface="宋体" panose="02010600030101010101" pitchFamily="2" charset="-122"/>
              </a:rPr>
              <a:t>现行定额在表现形式为台班单价；（表现</a:t>
            </a:r>
            <a:r>
              <a:rPr lang="zh-CN" altLang="en-US" sz="2800" dirty="0">
                <a:latin typeface="宋体" panose="02010600030101010101" pitchFamily="2" charset="-122"/>
                <a:ea typeface="宋体" panose="02010600030101010101" pitchFamily="2" charset="-122"/>
              </a:rPr>
              <a:t>形式单一</a:t>
            </a:r>
            <a:r>
              <a:rPr lang="zh-CN" altLang="en-US" sz="2800" b="0" dirty="0">
                <a:latin typeface="宋体" panose="02010600030101010101" pitchFamily="2" charset="-122"/>
                <a:ea typeface="宋体" panose="02010600030101010101" pitchFamily="2" charset="-122"/>
              </a:rPr>
              <a:t>）</a:t>
            </a:r>
          </a:p>
          <a:p>
            <a:pPr>
              <a:lnSpc>
                <a:spcPct val="170000"/>
              </a:lnSpc>
            </a:pPr>
            <a:r>
              <a:rPr lang="zh-CN" altLang="en-US" sz="2800" b="0" dirty="0">
                <a:latin typeface="宋体" panose="02010600030101010101" pitchFamily="2" charset="-122"/>
                <a:ea typeface="宋体" panose="02010600030101010101" pitchFamily="2" charset="-122"/>
              </a:rPr>
              <a:t>新定额按</a:t>
            </a:r>
            <a:r>
              <a:rPr lang="zh-CN" altLang="en-US" sz="2800" dirty="0">
                <a:latin typeface="宋体" panose="02010600030101010101" pitchFamily="2" charset="-122"/>
                <a:ea typeface="宋体" panose="02010600030101010101" pitchFamily="2" charset="-122"/>
              </a:rPr>
              <a:t>台班单价和台班单价</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扣燃动费</a:t>
            </a:r>
            <a:r>
              <a:rPr lang="en-US" altLang="zh-CN" sz="2800" dirty="0">
                <a:latin typeface="宋体" panose="02010600030101010101" pitchFamily="2" charset="-122"/>
                <a:ea typeface="宋体" panose="02010600030101010101" pitchFamily="2" charset="-122"/>
              </a:rPr>
              <a:t>)</a:t>
            </a:r>
            <a:r>
              <a:rPr lang="zh-CN" altLang="en-US" sz="2800" b="0" dirty="0">
                <a:latin typeface="宋体" panose="02010600030101010101" pitchFamily="2" charset="-122"/>
                <a:ea typeface="宋体" panose="02010600030101010101" pitchFamily="2" charset="-122"/>
              </a:rPr>
              <a:t>两种表现形式。</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44034"/>
          <p:cNvSpPr>
            <a:spLocks noGrp="1"/>
          </p:cNvSpPr>
          <p:nvPr>
            <p:ph idx="1"/>
          </p:nvPr>
        </p:nvSpPr>
        <p:spPr>
          <a:xfrm>
            <a:off x="468313" y="1044575"/>
            <a:ext cx="8207375" cy="5264150"/>
          </a:xfrm>
        </p:spPr>
        <p:txBody>
          <a:bodyPr anchor="t"/>
          <a:lstStyle/>
          <a:p>
            <a:pPr>
              <a:lnSpc>
                <a:spcPct val="140000"/>
              </a:lnSpc>
            </a:pPr>
            <a:r>
              <a:rPr lang="zh-CN" altLang="en-US" dirty="0">
                <a:latin typeface="宋体" panose="02010600030101010101" pitchFamily="2" charset="-122"/>
                <a:ea typeface="宋体" panose="02010600030101010101" pitchFamily="2" charset="-122"/>
                <a:sym typeface="华文细黑" pitchFamily="2" charset="-122"/>
              </a:rPr>
              <a:t>施工机械台班单价由台班折旧费、台班检修费、台班维护费、台班安拆费及场外运费、台班人工费、台班燃料动力费、台班其他费七项组成；</a:t>
            </a:r>
          </a:p>
          <a:p>
            <a:pPr>
              <a:lnSpc>
                <a:spcPct val="140000"/>
              </a:lnSpc>
            </a:pPr>
            <a:r>
              <a:rPr lang="zh-CN" altLang="en-US" dirty="0">
                <a:latin typeface="宋体" panose="02010600030101010101" pitchFamily="2" charset="-122"/>
                <a:ea typeface="宋体" panose="02010600030101010101" pitchFamily="2" charset="-122"/>
                <a:sym typeface="华文细黑" pitchFamily="2" charset="-122"/>
              </a:rPr>
              <a:t>施工机械台班单价（扣燃动费）由台班折旧费、台班检修费、台班维护费、台班安拆费及场外运费、台班人工费 、台班其他费六项组成。</a:t>
            </a:r>
            <a:endParaRPr lang="zh-CN" altLang="en-US" dirty="0">
              <a:latin typeface="宋体" panose="02010600030101010101" pitchFamily="2" charset="-122"/>
              <a:ea typeface="宋体" panose="02010600030101010101" pitchFamily="2" charset="-122"/>
            </a:endParaRPr>
          </a:p>
          <a:p>
            <a:pPr>
              <a:lnSpc>
                <a:spcPct val="140000"/>
              </a:lnSpc>
            </a:pPr>
            <a:r>
              <a:rPr lang="zh-CN" altLang="en-US" dirty="0">
                <a:latin typeface="宋体" panose="02010600030101010101" pitchFamily="2" charset="-122"/>
                <a:ea typeface="宋体" panose="02010600030101010101" pitchFamily="2" charset="-122"/>
                <a:sym typeface="华文细黑" pitchFamily="2" charset="-122"/>
              </a:rPr>
              <a:t>施工仪器仪表台班单价由台班折旧费、台班维护费、台班校验费、台班动力费四项组成；</a:t>
            </a:r>
          </a:p>
          <a:p>
            <a:pPr>
              <a:lnSpc>
                <a:spcPct val="140000"/>
              </a:lnSpc>
            </a:pPr>
            <a:r>
              <a:rPr lang="zh-CN" altLang="en-US" dirty="0">
                <a:latin typeface="宋体" panose="02010600030101010101" pitchFamily="2" charset="-122"/>
                <a:ea typeface="宋体" panose="02010600030101010101" pitchFamily="2" charset="-122"/>
                <a:sym typeface="华文细黑" pitchFamily="2" charset="-122"/>
              </a:rPr>
              <a:t>施工仪器仪表台班单价（扣燃动费）由台班折旧费、台班维护费、台班校验费三项组成。</a:t>
            </a:r>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占位符 45058"/>
          <p:cNvSpPr>
            <a:spLocks noGrp="1"/>
          </p:cNvSpPr>
          <p:nvPr>
            <p:ph idx="1"/>
          </p:nvPr>
        </p:nvSpPr>
        <p:spPr>
          <a:xfrm>
            <a:off x="468313" y="1185863"/>
            <a:ext cx="8437562" cy="5122862"/>
          </a:xfrm>
        </p:spPr>
        <p:txBody>
          <a:bodyPr anchor="t"/>
          <a:lstStyle/>
          <a:p>
            <a:pPr marL="228600" indent="-228600" defTabSz="914400">
              <a:lnSpc>
                <a:spcPct val="140000"/>
              </a:lnSpc>
              <a:spcBef>
                <a:spcPts val="1000"/>
              </a:spcBef>
            </a:pPr>
            <a:r>
              <a:rPr lang="zh-CN" altLang="en-US" sz="2800" dirty="0">
                <a:latin typeface="宋体" panose="02010600030101010101" pitchFamily="2" charset="-122"/>
                <a:ea typeface="宋体" panose="02010600030101010101" pitchFamily="2" charset="-122"/>
              </a:rPr>
              <a:t>4.施工机具台班基础数据发生变化。</a:t>
            </a:r>
          </a:p>
          <a:p>
            <a:pPr marL="228600" indent="-228600" defTabSz="914400">
              <a:lnSpc>
                <a:spcPct val="140000"/>
              </a:lnSpc>
              <a:spcBef>
                <a:spcPts val="1000"/>
              </a:spcBef>
            </a:pPr>
            <a:r>
              <a:rPr lang="zh-CN" altLang="en-US" b="0" dirty="0">
                <a:latin typeface="宋体" panose="02010600030101010101" pitchFamily="2" charset="-122"/>
                <a:ea typeface="宋体" panose="02010600030101010101" pitchFamily="2" charset="-122"/>
              </a:rPr>
              <a:t>   现行机械台班是营业税价格，新定额根据根据《建设工程施工机械台班费用编制规则》(2015版）及《建设工程施工仪器仪表台班费用编制规则》（2015版）重新修订台班基础数据。并为满足增值税要求，施工机具台班单价费用组成均以不含税金额计算。不含税金额，指建筑业企业购进货物或接受增值税应税劳务和服务所支付价款和价外费用总额扣除可抵扣进项税额后的金额。</a:t>
            </a:r>
          </a:p>
          <a:p>
            <a:pPr marL="228600" indent="-228600" defTabSz="914400">
              <a:lnSpc>
                <a:spcPct val="140000"/>
              </a:lnSpc>
              <a:spcBef>
                <a:spcPts val="1000"/>
              </a:spcBef>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p:txBody>
          <a:bodyPr anchor="t"/>
          <a:lstStyle/>
          <a:p>
            <a:pPr>
              <a:lnSpc>
                <a:spcPct val="140000"/>
              </a:lnSpc>
            </a:pPr>
            <a:r>
              <a:rPr lang="zh-CN" altLang="en-US" sz="2800">
                <a:latin typeface="宋体" panose="02010600030101010101" pitchFamily="2" charset="-122"/>
                <a:ea typeface="宋体" panose="02010600030101010101" pitchFamily="2" charset="-122"/>
              </a:rPr>
              <a:t>人工费</a:t>
            </a:r>
            <a:r>
              <a:rPr lang="zh-CN" altLang="en-US" sz="2800" b="0">
                <a:latin typeface="宋体" panose="02010600030101010101" pitchFamily="2" charset="-122"/>
                <a:ea typeface="宋体" panose="02010600030101010101" pitchFamily="2" charset="-122"/>
              </a:rPr>
              <a:t>不调整</a:t>
            </a:r>
          </a:p>
          <a:p>
            <a:pPr>
              <a:lnSpc>
                <a:spcPct val="140000"/>
              </a:lnSpc>
            </a:pPr>
            <a:r>
              <a:rPr lang="zh-CN" altLang="en-US" sz="2800">
                <a:latin typeface="宋体" panose="02010600030101010101" pitchFamily="2" charset="-122"/>
                <a:ea typeface="宋体" panose="02010600030101010101" pitchFamily="2" charset="-122"/>
              </a:rPr>
              <a:t>台班燃料动力费</a:t>
            </a:r>
            <a:r>
              <a:rPr lang="zh-CN" altLang="en-US" sz="2800" b="0">
                <a:latin typeface="宋体" panose="02010600030101010101" pitchFamily="2" charset="-122"/>
                <a:ea typeface="宋体" panose="02010600030101010101" pitchFamily="2" charset="-122"/>
              </a:rPr>
              <a:t>=∑燃料动力消耗量×燃料动力（含税）</a:t>
            </a:r>
          </a:p>
          <a:p>
            <a:pPr>
              <a:lnSpc>
                <a:spcPct val="140000"/>
              </a:lnSpc>
            </a:pPr>
            <a:r>
              <a:rPr lang="zh-CN" altLang="en-US" sz="2800">
                <a:latin typeface="宋体" panose="02010600030101010101" pitchFamily="2" charset="-122"/>
                <a:ea typeface="宋体" panose="02010600030101010101" pitchFamily="2" charset="-122"/>
              </a:rPr>
              <a:t>其他费</a:t>
            </a:r>
            <a:r>
              <a:rPr lang="zh-CN" altLang="en-US" sz="2800" b="0">
                <a:latin typeface="宋体" panose="02010600030101010101" pitchFamily="2" charset="-122"/>
                <a:ea typeface="宋体" panose="02010600030101010101" pitchFamily="2" charset="-122"/>
              </a:rPr>
              <a:t>(年车船税、年保险费、年检测费)详见《湖北省施工机具使用费定额》附表</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630" y="939800"/>
            <a:ext cx="8207375" cy="5369560"/>
          </a:xfrm>
        </p:spPr>
        <p:txBody>
          <a:bodyPr/>
          <a:lstStyle/>
          <a:p>
            <a:pPr>
              <a:lnSpc>
                <a:spcPct val="140000"/>
              </a:lnSpc>
            </a:pPr>
            <a:r>
              <a:rPr lang="en-US" altLang="zh-CN" sz="2800" dirty="0">
                <a:latin typeface="宋体" panose="02010600030101010101" pitchFamily="2" charset="-122"/>
                <a:ea typeface="宋体" panose="02010600030101010101" pitchFamily="2" charset="-122"/>
                <a:sym typeface="+mn-ea"/>
              </a:rPr>
              <a:t>5</a:t>
            </a:r>
            <a:r>
              <a:rPr lang="zh-CN" altLang="en-US" sz="2800" dirty="0">
                <a:latin typeface="宋体" panose="02010600030101010101" pitchFamily="2" charset="-122"/>
                <a:ea typeface="宋体" panose="02010600030101010101" pitchFamily="2" charset="-122"/>
                <a:sym typeface="+mn-ea"/>
              </a:rPr>
              <a:t>.定额施工机械停滞费发生变化</a:t>
            </a:r>
            <a:r>
              <a:rPr lang="zh-CN" altLang="en-US" sz="2800" b="0" dirty="0">
                <a:latin typeface="宋体" panose="02010600030101010101" pitchFamily="2" charset="-122"/>
                <a:ea typeface="宋体" panose="02010600030101010101" pitchFamily="2" charset="-122"/>
                <a:sym typeface="+mn-ea"/>
              </a:rPr>
              <a:t>：</a:t>
            </a:r>
            <a:endParaRPr lang="zh-CN" altLang="en-US" sz="2800" b="0" dirty="0">
              <a:latin typeface="宋体" panose="02010600030101010101" pitchFamily="2" charset="-122"/>
              <a:ea typeface="宋体" panose="02010600030101010101" pitchFamily="2" charset="-122"/>
            </a:endParaRPr>
          </a:p>
          <a:p>
            <a:pPr>
              <a:lnSpc>
                <a:spcPct val="140000"/>
              </a:lnSpc>
            </a:pPr>
            <a:r>
              <a:rPr lang="zh-CN" altLang="en-US" sz="2800" b="0" dirty="0">
                <a:latin typeface="宋体" panose="02010600030101010101" pitchFamily="2" charset="-122"/>
                <a:ea typeface="宋体" panose="02010600030101010101" pitchFamily="2" charset="-122"/>
                <a:sym typeface="+mn-ea"/>
              </a:rPr>
              <a:t>现行台班定额机械停滞费＝</a:t>
            </a:r>
            <a:r>
              <a:rPr lang="zh-CN" altLang="en-US" sz="2800" dirty="0">
                <a:latin typeface="宋体" panose="02010600030101010101" pitchFamily="2" charset="-122"/>
                <a:ea typeface="宋体" panose="02010600030101010101" pitchFamily="2" charset="-122"/>
                <a:sym typeface="+mn-ea"/>
              </a:rPr>
              <a:t>折旧费+人工费+税费</a:t>
            </a:r>
            <a:endParaRPr lang="zh-CN" altLang="en-US" sz="2800" dirty="0">
              <a:latin typeface="宋体" panose="02010600030101010101" pitchFamily="2" charset="-122"/>
              <a:ea typeface="宋体" panose="02010600030101010101" pitchFamily="2" charset="-122"/>
            </a:endParaRPr>
          </a:p>
          <a:p>
            <a:pPr>
              <a:lnSpc>
                <a:spcPct val="140000"/>
              </a:lnSpc>
            </a:pPr>
            <a:r>
              <a:rPr lang="zh-CN" altLang="en-US" sz="2800" b="0" dirty="0">
                <a:latin typeface="宋体" panose="02010600030101010101" pitchFamily="2" charset="-122"/>
                <a:ea typeface="宋体" panose="02010600030101010101" pitchFamily="2" charset="-122"/>
                <a:sym typeface="+mn-ea"/>
              </a:rPr>
              <a:t>新台班定额机械停滞费＝</a:t>
            </a:r>
            <a:r>
              <a:rPr lang="zh-CN" altLang="en-US" sz="2800" dirty="0">
                <a:latin typeface="宋体" panose="02010600030101010101" pitchFamily="2" charset="-122"/>
                <a:ea typeface="宋体" panose="02010600030101010101" pitchFamily="2" charset="-122"/>
                <a:sym typeface="+mn-ea"/>
              </a:rPr>
              <a:t>折旧费+人工费+其他费</a:t>
            </a:r>
            <a:endParaRPr lang="zh-CN" altLang="en-US" sz="2800" dirty="0">
              <a:latin typeface="宋体" panose="02010600030101010101" pitchFamily="2" charset="-122"/>
              <a:ea typeface="宋体" panose="02010600030101010101" pitchFamily="2" charset="-122"/>
            </a:endParaRPr>
          </a:p>
          <a:p>
            <a:pPr marL="228600" indent="-228600" defTabSz="914400" fontAlgn="base">
              <a:lnSpc>
                <a:spcPct val="140000"/>
              </a:lnSpc>
              <a:spcBef>
                <a:spcPts val="1000"/>
              </a:spcBef>
            </a:pPr>
            <a:endParaRPr lang="zh-CN" altLang="en-US" sz="2800" b="0" strike="noStrike" noProof="1">
              <a:latin typeface="宋体" panose="02010600030101010101" pitchFamily="2" charset="-122"/>
              <a:ea typeface="宋体" panose="02010600030101010101" pitchFamily="2" charset="-122"/>
            </a:endParaRPr>
          </a:p>
          <a:p>
            <a:pPr fontAlgn="base"/>
            <a:endParaRPr lang="zh-CN" altLang="en-US" sz="2800" strike="noStrike" noProof="1"/>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占位符 90114"/>
          <p:cNvSpPr>
            <a:spLocks noGrp="1"/>
          </p:cNvSpPr>
          <p:nvPr>
            <p:ph idx="1"/>
          </p:nvPr>
        </p:nvSpPr>
        <p:spPr/>
        <p:txBody>
          <a:bodyPr anchor="t"/>
          <a:lstStyle/>
          <a:p>
            <a:pPr>
              <a:lnSpc>
                <a:spcPct val="140000"/>
              </a:lnSpc>
              <a:buNone/>
            </a:pPr>
            <a:r>
              <a:rPr lang="zh-CN" altLang="en-US">
                <a:latin typeface="宋体" panose="02010600030101010101" pitchFamily="2" charset="-122"/>
                <a:ea typeface="宋体" panose="02010600030101010101" pitchFamily="2" charset="-122"/>
              </a:rPr>
              <a:t>（一）大型施工机械采用租赁方式的（需承发包双方约定），租赁的大型机械按价差处理。</a:t>
            </a:r>
          </a:p>
          <a:p>
            <a:pPr>
              <a:lnSpc>
                <a:spcPct val="140000"/>
              </a:lnSpc>
              <a:buNone/>
            </a:pPr>
            <a:r>
              <a:rPr lang="zh-CN" altLang="en-US" b="0">
                <a:latin typeface="宋体" panose="02010600030101010101" pitchFamily="2" charset="-122"/>
                <a:ea typeface="宋体" panose="02010600030101010101" pitchFamily="2" charset="-122"/>
              </a:rPr>
              <a:t>1.本定额中的机械按我省常用机械、合理机械配备和施工企业的机械化装备程度，并结合工程实际综合确定。</a:t>
            </a:r>
          </a:p>
          <a:p>
            <a:pPr>
              <a:lnSpc>
                <a:spcPct val="140000"/>
              </a:lnSpc>
              <a:buNone/>
            </a:pPr>
            <a:r>
              <a:rPr lang="zh-CN" altLang="en-US" b="0">
                <a:latin typeface="宋体" panose="02010600030101010101" pitchFamily="2" charset="-122"/>
                <a:ea typeface="宋体" panose="02010600030101010101" pitchFamily="2" charset="-122"/>
              </a:rPr>
              <a:t>2.本定额的机械台班消耗量按正常机械施工工效并考虑机械幅度差综合确定。</a:t>
            </a:r>
          </a:p>
          <a:p>
            <a:pPr>
              <a:lnSpc>
                <a:spcPct val="140000"/>
              </a:lnSpc>
              <a:buNone/>
            </a:pPr>
            <a:r>
              <a:rPr lang="zh-CN" altLang="en-US" b="0">
                <a:latin typeface="宋体" panose="02010600030101010101" pitchFamily="2" charset="-122"/>
                <a:ea typeface="宋体" panose="02010600030101010101" pitchFamily="2" charset="-122"/>
                <a:sym typeface="华文细黑" pitchFamily="2" charset="-122"/>
              </a:rPr>
              <a:t>3.机械台班单价按《湖北省施工机具使用费费用定额》（201</a:t>
            </a:r>
            <a:r>
              <a:rPr lang="en-US" altLang="zh-CN" b="0">
                <a:latin typeface="宋体" panose="02010600030101010101" pitchFamily="2" charset="-122"/>
                <a:ea typeface="宋体" panose="02010600030101010101" pitchFamily="2" charset="-122"/>
                <a:sym typeface="华文细黑" pitchFamily="2" charset="-122"/>
              </a:rPr>
              <a:t>8</a:t>
            </a:r>
            <a:r>
              <a:rPr lang="zh-CN" altLang="en-US" b="0">
                <a:latin typeface="宋体" panose="02010600030101010101" pitchFamily="2" charset="-122"/>
                <a:ea typeface="宋体" panose="02010600030101010101" pitchFamily="2" charset="-122"/>
                <a:sym typeface="华文细黑" pitchFamily="2" charset="-122"/>
              </a:rPr>
              <a:t>版）扣燃料动力费的除税价格取定。机械台班数量调整时，同步调整燃料动力材料数量。</a:t>
            </a:r>
            <a:endParaRPr lang="zh-CN" altLang="en-US" b="0">
              <a:latin typeface="宋体" panose="02010600030101010101" pitchFamily="2" charset="-122"/>
              <a:ea typeface="宋体" panose="02010600030101010101" pitchFamily="2" charset="-122"/>
            </a:endParaRPr>
          </a:p>
          <a:p>
            <a:pPr>
              <a:lnSpc>
                <a:spcPct val="140000"/>
              </a:lnSpc>
              <a:buNone/>
            </a:pPr>
            <a:endParaRPr lang="zh-CN" altLang="en-US" b="0" dirty="0">
              <a:latin typeface="宋体" panose="02010600030101010101" pitchFamily="2" charset="-122"/>
              <a:ea typeface="宋体" panose="02010600030101010101" pitchFamily="2" charset="-122"/>
            </a:endParaRPr>
          </a:p>
          <a:p>
            <a:pPr>
              <a:lnSpc>
                <a:spcPct val="140000"/>
              </a:lnSpc>
              <a:buNone/>
            </a:pPr>
            <a:endParaRPr lang="zh-CN" altLang="en-US" b="0" dirty="0">
              <a:latin typeface="宋体" panose="02010600030101010101" pitchFamily="2" charset="-122"/>
              <a:ea typeface="宋体" panose="02010600030101010101" pitchFamily="2" charset="-122"/>
            </a:endParaRPr>
          </a:p>
        </p:txBody>
      </p:sp>
      <p:sp>
        <p:nvSpPr>
          <p:cNvPr id="20482" name="Rectangle 2"/>
          <p:cNvSpPr/>
          <p:nvPr/>
        </p:nvSpPr>
        <p:spPr>
          <a:xfrm>
            <a:off x="468313" y="404813"/>
            <a:ext cx="8207375" cy="574675"/>
          </a:xfrm>
          <a:prstGeom prst="rect">
            <a:avLst/>
          </a:prstGeom>
          <a:noFill/>
          <a:ln w="9525">
            <a:noFill/>
          </a:ln>
        </p:spPr>
        <p:txBody>
          <a:bodyPr anchor="ctr"/>
          <a:lstStyle/>
          <a:p>
            <a:r>
              <a:rPr lang="zh-CN" altLang="en-US" sz="2800" b="1" i="0">
                <a:latin typeface="宋体" panose="02010600030101010101" pitchFamily="2" charset="-122"/>
                <a:ea typeface="宋体" panose="02010600030101010101" pitchFamily="2" charset="-122"/>
              </a:rPr>
              <a:t>五、有关问题说明</a:t>
            </a:r>
            <a:endParaRPr lang="zh-CN" altLang="zh-CN" sz="2800" b="1" i="0" dirty="0">
              <a:latin typeface="宋体" panose="02010600030101010101" pitchFamily="2" charset="-122"/>
              <a:ea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占位符 93186"/>
          <p:cNvSpPr>
            <a:spLocks noGrp="1"/>
          </p:cNvSpPr>
          <p:nvPr>
            <p:ph idx="1"/>
          </p:nvPr>
        </p:nvSpPr>
        <p:spPr/>
        <p:txBody>
          <a:bodyPr anchor="t"/>
          <a:lstStyle/>
          <a:p>
            <a:pPr>
              <a:lnSpc>
                <a:spcPct val="130000"/>
              </a:lnSpc>
            </a:pPr>
            <a:r>
              <a:rPr lang="en-US" altLang="zh-CN" b="0">
                <a:latin typeface="宋体" panose="02010600030101010101" pitchFamily="2" charset="-122"/>
                <a:ea typeface="宋体" panose="02010600030101010101" pitchFamily="2" charset="-122"/>
              </a:rPr>
              <a:t>4</a:t>
            </a:r>
            <a:r>
              <a:rPr lang="zh-CN" altLang="en-US" b="0">
                <a:latin typeface="宋体" panose="02010600030101010101" pitchFamily="2" charset="-122"/>
                <a:ea typeface="宋体" panose="02010600030101010101" pitchFamily="2" charset="-122"/>
              </a:rPr>
              <a:t>.定额中的机械是按施工企业自有方式考虑的。实际工程中，大型机械采用租赁方式的（需承发包双方约定），租赁的大型机械费用按价差处理。价差作为独立费用，计算增值税。</a:t>
            </a:r>
          </a:p>
          <a:p>
            <a:pPr>
              <a:lnSpc>
                <a:spcPct val="130000"/>
              </a:lnSpc>
            </a:pPr>
            <a:r>
              <a:rPr lang="zh-CN" altLang="en-US" b="0">
                <a:latin typeface="宋体" panose="02010600030101010101" pitchFamily="2" charset="-122"/>
                <a:ea typeface="宋体" panose="02010600030101010101" pitchFamily="2" charset="-122"/>
              </a:rPr>
              <a:t>机械费价差=（甲乙双方商定的租赁价格或租赁机械市场信息价格-施工机械使用费用定额中施工机械台班单价）×定额中大型机械总台班数×租赁机械调整系数</a:t>
            </a:r>
          </a:p>
          <a:p>
            <a:pPr>
              <a:lnSpc>
                <a:spcPct val="130000"/>
              </a:lnSpc>
            </a:pPr>
            <a:r>
              <a:rPr lang="zh-CN" altLang="en-US" b="0">
                <a:latin typeface="宋体" panose="02010600030101010101" pitchFamily="2" charset="-122"/>
                <a:ea typeface="宋体" panose="02010600030101010101" pitchFamily="2" charset="-122"/>
              </a:rPr>
              <a:t>其中：租赁机械调整系数综合取定为0.43</a:t>
            </a:r>
          </a:p>
          <a:p>
            <a:pPr>
              <a:lnSpc>
                <a:spcPct val="130000"/>
              </a:lnSpc>
            </a:pPr>
            <a:endParaRPr lang="zh-CN" altLang="en-US" b="0" dirty="0">
              <a:latin typeface="宋体" panose="02010600030101010101" pitchFamily="2" charset="-122"/>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nvSpPr>
        <p:spPr>
          <a:xfrm>
            <a:off x="179388" y="962025"/>
            <a:ext cx="8440737" cy="5338763"/>
          </a:xfrm>
          <a:prstGeom prst="rect">
            <a:avLst/>
          </a:prstGeom>
          <a:noFill/>
          <a:ln w="9525">
            <a:noFill/>
          </a:ln>
        </p:spPr>
        <p:txBody>
          <a:bodyPr lIns="91440" tIns="45720" rIns="91440" bIns="45720" anchor="t"/>
          <a:lstStyle/>
          <a:p>
            <a:pPr marL="228600" indent="-228600">
              <a:lnSpc>
                <a:spcPct val="120000"/>
              </a:lnSpc>
              <a:spcBef>
                <a:spcPts val="1000"/>
              </a:spcBef>
              <a:buChar char="•"/>
            </a:pPr>
            <a:r>
              <a:rPr lang="zh-CN" altLang="en-US" sz="2400" i="0">
                <a:latin typeface="宋体" panose="02010600030101010101" pitchFamily="2" charset="-122"/>
                <a:ea typeface="宋体" panose="02010600030101010101" pitchFamily="2" charset="-122"/>
              </a:rPr>
              <a:t>（二）静力压桩机、三轴搅拌桩机安装和拆卸一次费用场外运输费是按规格型号综合考虑。</a:t>
            </a:r>
          </a:p>
          <a:p>
            <a:pPr marL="228600" indent="-228600">
              <a:lnSpc>
                <a:spcPct val="120000"/>
              </a:lnSpc>
              <a:spcBef>
                <a:spcPts val="1000"/>
              </a:spcBef>
              <a:buChar char="•"/>
            </a:pPr>
            <a:r>
              <a:rPr lang="zh-CN" altLang="en-US" sz="2400" i="0">
                <a:latin typeface="宋体" panose="02010600030101010101" pitchFamily="2" charset="-122"/>
                <a:ea typeface="宋体" panose="02010600030101010101" pitchFamily="2" charset="-122"/>
              </a:rPr>
              <a:t>（三）塔式起重机（包括自升式塔式起重机）塔吊固定式基础处理设计有规定的，按设计要求计算，执行《湖北省房屋建筑与装饰工程消耗量定额及全费用基价表》相应项目，没有规定的，发生时，费用按实计算。</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nvSpPr>
        <p:spPr>
          <a:xfrm>
            <a:off x="434975" y="944563"/>
            <a:ext cx="8289925" cy="5554662"/>
          </a:xfrm>
          <a:prstGeom prst="rect">
            <a:avLst/>
          </a:prstGeom>
          <a:noFill/>
          <a:ln w="9525">
            <a:noFill/>
          </a:ln>
        </p:spPr>
        <p:txBody>
          <a:bodyPr lIns="91440" tIns="45720" rIns="91440" bIns="45720" anchor="t"/>
          <a:lstStyle/>
          <a:p>
            <a:pPr marL="228600" indent="-228600">
              <a:lnSpc>
                <a:spcPct val="90000"/>
              </a:lnSpc>
              <a:spcBef>
                <a:spcPts val="1000"/>
              </a:spcBef>
              <a:buChar char="•"/>
            </a:pPr>
            <a:r>
              <a:rPr lang="zh-CN" altLang="en-US" sz="2400" b="1" i="0" dirty="0">
                <a:solidFill>
                  <a:srgbClr val="000000"/>
                </a:solidFill>
                <a:latin typeface="宋体" panose="02010600030101010101" pitchFamily="2" charset="-122"/>
                <a:ea typeface="宋体" panose="02010600030101010101" pitchFamily="2" charset="-122"/>
              </a:rPr>
              <a:t>（三）施工机具台班单价（含税价）</a:t>
            </a:r>
          </a:p>
          <a:p>
            <a:pPr marL="228600" indent="-228600">
              <a:lnSpc>
                <a:spcPct val="130000"/>
              </a:lnSpc>
              <a:spcBef>
                <a:spcPts val="1000"/>
              </a:spcBef>
              <a:buChar char="•"/>
            </a:pPr>
            <a:r>
              <a:rPr lang="zh-CN" altLang="en-US" sz="2400" i="0" dirty="0">
                <a:solidFill>
                  <a:srgbClr val="000000"/>
                </a:solidFill>
                <a:latin typeface="宋体" panose="02010600030101010101" pitchFamily="2" charset="-122"/>
                <a:ea typeface="宋体" panose="02010600030101010101" pitchFamily="2" charset="-122"/>
              </a:rPr>
              <a:t>   为便于企业选择增值税一般计税或简易征收时计算施工机械及仪器仪表台班单价，施工机械台班单价中燃料动力费并入消耗量定额的材料中，按台班单价和扣燃动费台班单价两种表现形式。</a:t>
            </a:r>
          </a:p>
          <a:p>
            <a:pPr marL="228600" indent="-228600">
              <a:lnSpc>
                <a:spcPct val="130000"/>
              </a:lnSpc>
              <a:spcBef>
                <a:spcPts val="1000"/>
              </a:spcBef>
              <a:buChar char="•"/>
            </a:pPr>
            <a:r>
              <a:rPr lang="zh-CN" altLang="en-US" sz="2400" i="0" dirty="0">
                <a:solidFill>
                  <a:srgbClr val="000000"/>
                </a:solidFill>
                <a:latin typeface="宋体" panose="02010600030101010101" pitchFamily="2" charset="-122"/>
                <a:ea typeface="宋体" panose="02010600030101010101" pitchFamily="2" charset="-122"/>
              </a:rPr>
              <a:t>一般计税法，“施工机械台班确定价”按《湖北省建设工程公共专业消耗量定额及全费用基价表》附表三：除税价（扣燃动费）计取；</a:t>
            </a:r>
          </a:p>
          <a:p>
            <a:pPr marL="228600" indent="-228600">
              <a:lnSpc>
                <a:spcPct val="130000"/>
              </a:lnSpc>
              <a:spcBef>
                <a:spcPts val="1000"/>
              </a:spcBef>
              <a:buChar char="•"/>
            </a:pPr>
            <a:r>
              <a:rPr lang="zh-CN" altLang="en-US" sz="2400" i="0" dirty="0">
                <a:solidFill>
                  <a:srgbClr val="000000"/>
                </a:solidFill>
                <a:latin typeface="宋体" panose="02010600030101010101" pitchFamily="2" charset="-122"/>
                <a:ea typeface="宋体" panose="02010600030101010101" pitchFamily="2" charset="-122"/>
              </a:rPr>
              <a:t>简易征收法，“施工机械台班确定价”按含税价（扣燃动费）计取。</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99"/>
          <p:cNvSpPr txBox="1"/>
          <p:nvPr/>
        </p:nvSpPr>
        <p:spPr>
          <a:xfrm>
            <a:off x="468313" y="1055688"/>
            <a:ext cx="8388350" cy="398462"/>
          </a:xfrm>
          <a:prstGeom prst="rect">
            <a:avLst/>
          </a:prstGeom>
          <a:noFill/>
          <a:ln w="9525">
            <a:noFill/>
          </a:ln>
        </p:spPr>
        <p:txBody>
          <a:bodyPr anchor="t">
            <a:spAutoFit/>
          </a:bodyPr>
          <a:lstStyle/>
          <a:p>
            <a:pPr algn="ctr"/>
            <a:r>
              <a:rPr lang="zh-CN" altLang="en-US" sz="2000" b="1" i="0" dirty="0">
                <a:solidFill>
                  <a:srgbClr val="000000"/>
                </a:solidFill>
                <a:latin typeface="宋体" panose="02010600030101010101" pitchFamily="2" charset="-122"/>
                <a:ea typeface="宋体" panose="02010600030101010101" pitchFamily="2" charset="-122"/>
              </a:rPr>
              <a:t>公共专业册直接费测算一览表</a:t>
            </a:r>
            <a:endParaRPr lang="zh-CN" altLang="en-US" sz="2000" i="0" dirty="0">
              <a:latin typeface="Arial" panose="020B0604020202020204" pitchFamily="34" charset="0"/>
              <a:ea typeface="华文细黑" pitchFamily="2" charset="-122"/>
            </a:endParaRPr>
          </a:p>
        </p:txBody>
      </p:sp>
      <p:graphicFrame>
        <p:nvGraphicFramePr>
          <p:cNvPr id="2" name="表格 -1"/>
          <p:cNvGraphicFramePr/>
          <p:nvPr/>
        </p:nvGraphicFramePr>
        <p:xfrm>
          <a:off x="261938" y="1584325"/>
          <a:ext cx="8411845" cy="2934970"/>
        </p:xfrm>
        <a:graphic>
          <a:graphicData uri="http://schemas.openxmlformats.org/drawingml/2006/table">
            <a:tbl>
              <a:tblPr firstRow="1" bandRow="1">
                <a:tableStyleId>{5C22544A-7EE6-4342-B048-85BDC9FD1C3A}</a:tableStyleId>
              </a:tblPr>
              <a:tblGrid>
                <a:gridCol w="3463290">
                  <a:extLst>
                    <a:ext uri="{9D8B030D-6E8A-4147-A177-3AD203B41FA5}">
                      <a16:colId xmlns:a16="http://schemas.microsoft.com/office/drawing/2014/main" val="20000"/>
                    </a:ext>
                  </a:extLst>
                </a:gridCol>
                <a:gridCol w="1092835">
                  <a:extLst>
                    <a:ext uri="{9D8B030D-6E8A-4147-A177-3AD203B41FA5}">
                      <a16:colId xmlns:a16="http://schemas.microsoft.com/office/drawing/2014/main" val="20001"/>
                    </a:ext>
                  </a:extLst>
                </a:gridCol>
                <a:gridCol w="1285240">
                  <a:extLst>
                    <a:ext uri="{9D8B030D-6E8A-4147-A177-3AD203B41FA5}">
                      <a16:colId xmlns:a16="http://schemas.microsoft.com/office/drawing/2014/main" val="20002"/>
                    </a:ext>
                  </a:extLst>
                </a:gridCol>
                <a:gridCol w="1285240">
                  <a:extLst>
                    <a:ext uri="{9D8B030D-6E8A-4147-A177-3AD203B41FA5}">
                      <a16:colId xmlns:a16="http://schemas.microsoft.com/office/drawing/2014/main" val="20003"/>
                    </a:ext>
                  </a:extLst>
                </a:gridCol>
                <a:gridCol w="1285240">
                  <a:extLst>
                    <a:ext uri="{9D8B030D-6E8A-4147-A177-3AD203B41FA5}">
                      <a16:colId xmlns:a16="http://schemas.microsoft.com/office/drawing/2014/main" val="20004"/>
                    </a:ext>
                  </a:extLst>
                </a:gridCol>
              </a:tblGrid>
              <a:tr h="570230">
                <a:tc rowSpan="3">
                  <a:txBody>
                    <a:bodyPr/>
                    <a:lstStyle/>
                    <a:p>
                      <a:pPr indent="0" algn="ctr">
                        <a:buNone/>
                      </a:pPr>
                      <a:endPar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gridSpan="4">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定 额</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0"/>
                  </a:ext>
                </a:extLst>
              </a:tr>
              <a:tr h="493395">
                <a:tc vMerge="1">
                  <a:txBody>
                    <a:bodyPr/>
                    <a:lstStyle/>
                    <a:p>
                      <a:endParaRPr lang="zh-CN"/>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总体水平</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gridSpan="3">
                  <a:txBody>
                    <a:bodyPr/>
                    <a:lstStyle/>
                    <a:p>
                      <a:pPr indent="0" algn="ctr">
                        <a:buNone/>
                      </a:pPr>
                      <a:r>
                        <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其中</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1"/>
                  </a:ext>
                </a:extLst>
              </a:tr>
              <a:tr h="625475">
                <a:tc vMerge="1">
                  <a:txBody>
                    <a:bodyPr/>
                    <a:lstStyle/>
                    <a:p>
                      <a:endParaRPr lang="zh-CN"/>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人工水平</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材料水平</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机械水平</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45870">
                <a:tc>
                  <a:txBody>
                    <a:bodyPr/>
                    <a:lstStyle/>
                    <a:p>
                      <a:pPr indent="0" algn="ctr">
                        <a:buNone/>
                      </a:pPr>
                      <a:r>
                        <a:rPr lang="zh-CN" altLang="en-US" sz="1800" b="1" dirty="0">
                          <a:solidFill>
                            <a:srgbClr val="000000"/>
                          </a:solidFill>
                          <a:latin typeface="宋体" panose="02010600030101010101" pitchFamily="2" charset="-122"/>
                          <a:ea typeface="宋体" panose="02010600030101010101" pitchFamily="2" charset="-122"/>
                          <a:cs typeface="宋体" panose="02010600030101010101" pitchFamily="2" charset="-122"/>
                        </a:rPr>
                        <a:t>平均</a:t>
                      </a: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b="1">
                          <a:solidFill>
                            <a:srgbClr val="000000"/>
                          </a:solidFill>
                          <a:latin typeface="宋体" panose="02010600030101010101" pitchFamily="2" charset="-122"/>
                          <a:ea typeface="宋体" panose="02010600030101010101" pitchFamily="2" charset="-122"/>
                          <a:cs typeface="宋体" panose="02010600030101010101" pitchFamily="2" charset="-122"/>
                        </a:rPr>
                        <a:t>-13.49%</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b="1">
                          <a:solidFill>
                            <a:srgbClr val="000000"/>
                          </a:solidFill>
                          <a:latin typeface="宋体" panose="02010600030101010101" pitchFamily="2" charset="-122"/>
                          <a:ea typeface="宋体" panose="02010600030101010101" pitchFamily="2" charset="-122"/>
                          <a:cs typeface="宋体" panose="02010600030101010101" pitchFamily="2" charset="-122"/>
                        </a:rPr>
                        <a:t>-33.41%</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b="1">
                          <a:solidFill>
                            <a:srgbClr val="000000"/>
                          </a:solidFill>
                          <a:latin typeface="宋体" panose="02010600030101010101" pitchFamily="2" charset="-122"/>
                          <a:ea typeface="宋体" panose="02010600030101010101" pitchFamily="2" charset="-122"/>
                          <a:cs typeface="宋体" panose="02010600030101010101" pitchFamily="2" charset="-122"/>
                        </a:rPr>
                        <a:t>2.28%</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-2.67%</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nvSpPr>
        <p:spPr>
          <a:xfrm>
            <a:off x="434975" y="944563"/>
            <a:ext cx="8289925" cy="5554662"/>
          </a:xfrm>
          <a:prstGeom prst="rect">
            <a:avLst/>
          </a:prstGeom>
          <a:noFill/>
          <a:ln w="9525">
            <a:noFill/>
          </a:ln>
        </p:spPr>
        <p:txBody>
          <a:bodyPr lIns="91440" tIns="45720" rIns="91440" bIns="45720" anchor="t"/>
          <a:lstStyle/>
          <a:p>
            <a:pPr marL="228600" indent="-228600" algn="l" eaLnBrk="1" hangingPunct="1">
              <a:lnSpc>
                <a:spcPct val="130000"/>
              </a:lnSpc>
              <a:spcBef>
                <a:spcPts val="1000"/>
              </a:spcBef>
              <a:buNone/>
            </a:pPr>
            <a:r>
              <a:rPr lang="en-US" altLang="zh-CN" sz="2800" dirty="0">
                <a:latin typeface="宋体" panose="02010600030101010101" pitchFamily="2" charset="-122"/>
                <a:ea typeface="宋体" panose="02010600030101010101" pitchFamily="2" charset="-122"/>
                <a:sym typeface="+mn-ea"/>
              </a:rPr>
              <a:t>   </a:t>
            </a:r>
            <a:r>
              <a:rPr lang="zh-CN" altLang="en-US" sz="2800" i="0" dirty="0">
                <a:solidFill>
                  <a:srgbClr val="000000"/>
                </a:solidFill>
                <a:latin typeface="宋体" panose="02010600030101010101" pitchFamily="2" charset="-122"/>
                <a:ea typeface="宋体" panose="02010600030101010101" pitchFamily="2" charset="-122"/>
                <a:sym typeface="+mn-ea"/>
              </a:rPr>
              <a:t> </a:t>
            </a:r>
            <a:r>
              <a:rPr lang="en-US" altLang="zh-CN" sz="2800" i="0" dirty="0">
                <a:solidFill>
                  <a:srgbClr val="000000"/>
                </a:solidFill>
                <a:latin typeface="宋体" panose="02010600030101010101" pitchFamily="2" charset="-122"/>
                <a:ea typeface="宋体" panose="02010600030101010101" pitchFamily="2" charset="-122"/>
                <a:sym typeface="+mn-ea"/>
              </a:rPr>
              <a:t>(</a:t>
            </a:r>
            <a:r>
              <a:rPr lang="zh-CN" altLang="zh-CN" sz="2800" i="0" dirty="0">
                <a:solidFill>
                  <a:srgbClr val="000000"/>
                </a:solidFill>
                <a:latin typeface="宋体" panose="02010600030101010101" pitchFamily="2" charset="-122"/>
                <a:ea typeface="宋体" panose="02010600030101010101" pitchFamily="2" charset="-122"/>
                <a:sym typeface="+mn-ea"/>
              </a:rPr>
              <a:t>四）</a:t>
            </a:r>
            <a:r>
              <a:rPr lang="zh-CN" altLang="en-US" sz="2800" i="0" dirty="0">
                <a:solidFill>
                  <a:srgbClr val="000000"/>
                </a:solidFill>
                <a:latin typeface="宋体" panose="02010600030101010101" pitchFamily="2" charset="-122"/>
                <a:ea typeface="宋体" panose="02010600030101010101" pitchFamily="2" charset="-122"/>
                <a:sym typeface="+mn-ea"/>
              </a:rPr>
              <a:t>施工机械台班单价中燃料动力费并入消耗量定额的材料中。</a:t>
            </a:r>
            <a:r>
              <a:rPr lang="zh-CN" altLang="en-US" sz="2800" b="1" i="0" dirty="0">
                <a:solidFill>
                  <a:srgbClr val="000000"/>
                </a:solidFill>
                <a:latin typeface="宋体" panose="02010600030101010101" pitchFamily="2" charset="-122"/>
                <a:ea typeface="宋体" panose="02010600030101010101" pitchFamily="2" charset="-122"/>
                <a:sym typeface="+mn-ea"/>
              </a:rPr>
              <a:t>材料数量调整时，不调整燃料动力材料数量。</a:t>
            </a:r>
          </a:p>
          <a:p>
            <a:pPr marL="228600" indent="-228600" algn="l" eaLnBrk="1" hangingPunct="1">
              <a:lnSpc>
                <a:spcPct val="130000"/>
              </a:lnSpc>
              <a:spcBef>
                <a:spcPts val="1000"/>
              </a:spcBef>
              <a:buNone/>
            </a:pPr>
            <a:r>
              <a:rPr lang="zh-CN" altLang="en-US" sz="2800" i="0" dirty="0">
                <a:solidFill>
                  <a:srgbClr val="000000"/>
                </a:solidFill>
                <a:latin typeface="宋体" panose="02010600030101010101" pitchFamily="2" charset="-122"/>
                <a:ea typeface="宋体" panose="02010600030101010101" pitchFamily="2" charset="-122"/>
                <a:sym typeface="+mn-ea"/>
              </a:rPr>
              <a:t>    机械台班单价按《湖北省施工机具使用费定额》（2018年）扣燃料动力费的除税价格取定。</a:t>
            </a:r>
            <a:r>
              <a:rPr lang="zh-CN" altLang="en-US" sz="2800" b="1" i="0" dirty="0">
                <a:solidFill>
                  <a:srgbClr val="000000"/>
                </a:solidFill>
                <a:latin typeface="宋体" panose="02010600030101010101" pitchFamily="2" charset="-122"/>
                <a:ea typeface="宋体" panose="02010600030101010101" pitchFamily="2" charset="-122"/>
                <a:sym typeface="+mn-ea"/>
              </a:rPr>
              <a:t>机械台班数量调整时，同步调整燃料动力材料数量。</a:t>
            </a:r>
          </a:p>
          <a:p>
            <a:pPr marL="228600" indent="-228600" algn="l" eaLnBrk="1" hangingPunct="1">
              <a:lnSpc>
                <a:spcPct val="130000"/>
              </a:lnSpc>
              <a:spcBef>
                <a:spcPts val="1000"/>
              </a:spcBef>
              <a:buNone/>
            </a:pPr>
            <a:r>
              <a:rPr lang="zh-CN" altLang="en-US" sz="2800" i="0" dirty="0">
                <a:solidFill>
                  <a:srgbClr val="000000"/>
                </a:solidFill>
                <a:latin typeface="宋体" panose="02010600030101010101" pitchFamily="2" charset="-122"/>
                <a:ea typeface="宋体" panose="02010600030101010101" pitchFamily="2" charset="-122"/>
                <a:sym typeface="+mn-ea"/>
              </a:rPr>
              <a:t>    当定额的人工费、机械费发生调整时，应按《湖北省建筑安装工程费用定额》（2018年）有关规定，调整定额全费用中的费用。</a:t>
            </a:r>
            <a:endParaRPr lang="zh-CN" altLang="en-US" sz="2800" i="0" dirty="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nvSpPr>
        <p:spPr>
          <a:xfrm>
            <a:off x="434975" y="944563"/>
            <a:ext cx="8289925" cy="5554662"/>
          </a:xfrm>
          <a:prstGeom prst="rect">
            <a:avLst/>
          </a:prstGeom>
          <a:noFill/>
          <a:ln w="9525">
            <a:noFill/>
          </a:ln>
        </p:spPr>
        <p:txBody>
          <a:bodyPr lIns="91440" tIns="45720" rIns="91440" bIns="45720" anchor="t"/>
          <a:lstStyle/>
          <a:p>
            <a:pPr marL="228600" indent="-228600" algn="l" eaLnBrk="1" hangingPunct="1">
              <a:lnSpc>
                <a:spcPct val="130000"/>
              </a:lnSpc>
              <a:spcBef>
                <a:spcPts val="1000"/>
              </a:spcBef>
              <a:buNone/>
            </a:pPr>
            <a:r>
              <a:rPr lang="en-US" altLang="zh-CN" sz="2800" dirty="0">
                <a:latin typeface="宋体" panose="02010600030101010101" pitchFamily="2" charset="-122"/>
                <a:ea typeface="宋体" panose="02010600030101010101" pitchFamily="2" charset="-122"/>
                <a:sym typeface="+mn-ea"/>
              </a:rPr>
              <a:t>   </a:t>
            </a:r>
            <a:r>
              <a:rPr lang="zh-CN" altLang="en-US" sz="2800" i="0" dirty="0">
                <a:solidFill>
                  <a:srgbClr val="000000"/>
                </a:solidFill>
                <a:latin typeface="宋体" panose="02010600030101010101" pitchFamily="2" charset="-122"/>
                <a:ea typeface="宋体" panose="02010600030101010101" pitchFamily="2" charset="-122"/>
                <a:sym typeface="+mn-ea"/>
              </a:rPr>
              <a:t> 案例：某工程土方</a:t>
            </a:r>
            <a:r>
              <a:rPr lang="en-US" altLang="zh-CN" sz="2800" i="0" dirty="0">
                <a:solidFill>
                  <a:srgbClr val="000000"/>
                </a:solidFill>
                <a:latin typeface="宋体" panose="02010600030101010101" pitchFamily="2" charset="-122"/>
                <a:ea typeface="宋体" panose="02010600030101010101" pitchFamily="2" charset="-122"/>
                <a:sym typeface="+mn-ea"/>
              </a:rPr>
              <a:t>100m</a:t>
            </a:r>
            <a:r>
              <a:rPr lang="en-US" altLang="zh-CN" sz="2800" i="0" baseline="30000" dirty="0">
                <a:solidFill>
                  <a:srgbClr val="000000"/>
                </a:solidFill>
                <a:latin typeface="宋体" panose="02010600030101010101" pitchFamily="2" charset="-122"/>
                <a:ea typeface="宋体" panose="02010600030101010101" pitchFamily="2" charset="-122"/>
                <a:sym typeface="+mn-ea"/>
              </a:rPr>
              <a:t>3</a:t>
            </a:r>
            <a:r>
              <a:rPr lang="en-US" altLang="zh-CN" sz="2800" i="0" dirty="0">
                <a:solidFill>
                  <a:srgbClr val="000000"/>
                </a:solidFill>
                <a:latin typeface="宋体" panose="02010600030101010101" pitchFamily="2" charset="-122"/>
                <a:ea typeface="宋体" panose="02010600030101010101" pitchFamily="2" charset="-122"/>
                <a:sym typeface="+mn-ea"/>
              </a:rPr>
              <a:t>,</a:t>
            </a:r>
            <a:r>
              <a:rPr lang="zh-CN" altLang="zh-CN" sz="2800" i="0" dirty="0">
                <a:solidFill>
                  <a:srgbClr val="000000"/>
                </a:solidFill>
                <a:latin typeface="宋体" panose="02010600030101010101" pitchFamily="2" charset="-122"/>
                <a:ea typeface="宋体" panose="02010600030101010101" pitchFamily="2" charset="-122"/>
                <a:sym typeface="+mn-ea"/>
              </a:rPr>
              <a:t>使用</a:t>
            </a:r>
            <a:r>
              <a:rPr lang="en-US" altLang="zh-CN" sz="2800" i="0" dirty="0">
                <a:solidFill>
                  <a:srgbClr val="000000"/>
                </a:solidFill>
                <a:latin typeface="宋体" panose="02010600030101010101" pitchFamily="2" charset="-122"/>
                <a:ea typeface="宋体" panose="02010600030101010101" pitchFamily="2" charset="-122"/>
                <a:sym typeface="+mn-ea"/>
              </a:rPr>
              <a:t>0.6m</a:t>
            </a:r>
            <a:r>
              <a:rPr lang="en-US" altLang="zh-CN" sz="2800" i="0" baseline="30000" dirty="0">
                <a:solidFill>
                  <a:srgbClr val="000000"/>
                </a:solidFill>
                <a:latin typeface="宋体" panose="02010600030101010101" pitchFamily="2" charset="-122"/>
                <a:ea typeface="宋体" panose="02010600030101010101" pitchFamily="2" charset="-122"/>
                <a:sym typeface="+mn-ea"/>
              </a:rPr>
              <a:t>3</a:t>
            </a:r>
            <a:r>
              <a:rPr lang="zh-CN" altLang="en-US" sz="2800" i="0" dirty="0">
                <a:solidFill>
                  <a:srgbClr val="000000"/>
                </a:solidFill>
                <a:latin typeface="宋体" panose="02010600030101010101" pitchFamily="2" charset="-122"/>
                <a:ea typeface="宋体" panose="02010600030101010101" pitchFamily="2" charset="-122"/>
                <a:sym typeface="+mn-ea"/>
              </a:rPr>
              <a:t>反铲挖一二类土，不装车，地勘报告说明土壤含水率</a:t>
            </a:r>
            <a:r>
              <a:rPr lang="en-US" altLang="zh-CN" sz="2800" i="0" dirty="0">
                <a:solidFill>
                  <a:srgbClr val="000000"/>
                </a:solidFill>
                <a:latin typeface="宋体" panose="02010600030101010101" pitchFamily="2" charset="-122"/>
                <a:ea typeface="宋体" panose="02010600030101010101" pitchFamily="2" charset="-122"/>
                <a:sym typeface="+mn-ea"/>
              </a:rPr>
              <a:t>≥25%</a:t>
            </a:r>
            <a:r>
              <a:rPr lang="zh-CN" altLang="zh-CN" sz="2800" i="0" dirty="0">
                <a:solidFill>
                  <a:srgbClr val="000000"/>
                </a:solidFill>
                <a:latin typeface="宋体" panose="02010600030101010101" pitchFamily="2" charset="-122"/>
                <a:ea typeface="宋体" panose="02010600030101010101" pitchFamily="2" charset="-122"/>
                <a:sym typeface="+mn-ea"/>
              </a:rPr>
              <a:t>。</a:t>
            </a:r>
          </a:p>
          <a:p>
            <a:pPr marL="228600" indent="-228600" algn="l" eaLnBrk="1" hangingPunct="1">
              <a:lnSpc>
                <a:spcPct val="130000"/>
              </a:lnSpc>
              <a:spcBef>
                <a:spcPts val="1000"/>
              </a:spcBef>
              <a:buNone/>
            </a:pPr>
            <a:r>
              <a:rPr lang="zh-CN" altLang="zh-CN" sz="2800" i="0" dirty="0">
                <a:solidFill>
                  <a:srgbClr val="000000"/>
                </a:solidFill>
                <a:latin typeface="宋体" panose="02010600030101010101" pitchFamily="2" charset="-122"/>
                <a:ea typeface="宋体" panose="02010600030101010101" pitchFamily="2" charset="-122"/>
                <a:sym typeface="+mn-ea"/>
              </a:rPr>
              <a:t> 查看定额套用</a:t>
            </a:r>
            <a:r>
              <a:rPr lang="en-US" altLang="zh-CN" sz="2800" i="0" dirty="0">
                <a:solidFill>
                  <a:srgbClr val="000000"/>
                </a:solidFill>
                <a:latin typeface="宋体" panose="02010600030101010101" pitchFamily="2" charset="-122"/>
                <a:ea typeface="宋体" panose="02010600030101010101" pitchFamily="2" charset="-122"/>
                <a:sym typeface="+mn-ea"/>
              </a:rPr>
              <a:t>G1-75 </a:t>
            </a:r>
            <a:r>
              <a:rPr lang="zh-CN" altLang="en-US" sz="2800" i="0" dirty="0">
                <a:solidFill>
                  <a:srgbClr val="000000"/>
                </a:solidFill>
                <a:latin typeface="宋体" panose="02010600030101010101" pitchFamily="2" charset="-122"/>
                <a:ea typeface="宋体" panose="02010600030101010101" pitchFamily="2" charset="-122"/>
                <a:sym typeface="+mn-ea"/>
              </a:rPr>
              <a:t>反铲挖掘机 不装车 （斗容量</a:t>
            </a:r>
            <a:r>
              <a:rPr lang="en-US" altLang="zh-CN" sz="2800" i="0" dirty="0">
                <a:solidFill>
                  <a:srgbClr val="000000"/>
                </a:solidFill>
                <a:latin typeface="宋体" panose="02010600030101010101" pitchFamily="2" charset="-122"/>
                <a:ea typeface="宋体" panose="02010600030101010101" pitchFamily="2" charset="-122"/>
                <a:sym typeface="+mn-ea"/>
              </a:rPr>
              <a:t>0.6m</a:t>
            </a:r>
            <a:r>
              <a:rPr lang="en-US" altLang="zh-CN" sz="2800" i="0" baseline="30000" dirty="0">
                <a:solidFill>
                  <a:srgbClr val="000000"/>
                </a:solidFill>
                <a:latin typeface="宋体" panose="02010600030101010101" pitchFamily="2" charset="-122"/>
                <a:ea typeface="宋体" panose="02010600030101010101" pitchFamily="2" charset="-122"/>
                <a:sym typeface="+mn-ea"/>
              </a:rPr>
              <a:t>3</a:t>
            </a:r>
            <a:r>
              <a:rPr lang="en-US" altLang="zh-CN" sz="2800" i="0" dirty="0">
                <a:solidFill>
                  <a:srgbClr val="000000"/>
                </a:solidFill>
                <a:latin typeface="宋体" panose="02010600030101010101" pitchFamily="2" charset="-122"/>
                <a:ea typeface="宋体" panose="02010600030101010101" pitchFamily="2" charset="-122"/>
                <a:sym typeface="+mn-ea"/>
              </a:rPr>
              <a:t>)</a:t>
            </a:r>
            <a:r>
              <a:rPr lang="zh-CN" altLang="zh-CN" sz="2800" i="0" dirty="0">
                <a:solidFill>
                  <a:srgbClr val="000000"/>
                </a:solidFill>
                <a:latin typeface="宋体" panose="02010600030101010101" pitchFamily="2" charset="-122"/>
                <a:ea typeface="宋体" panose="02010600030101010101" pitchFamily="2" charset="-122"/>
                <a:sym typeface="+mn-ea"/>
              </a:rPr>
              <a:t>  材料中柴油【机械】</a:t>
            </a:r>
            <a:r>
              <a:rPr lang="en-US" altLang="zh-CN" sz="2800" i="0" dirty="0">
                <a:solidFill>
                  <a:srgbClr val="000000"/>
                </a:solidFill>
                <a:latin typeface="宋体" panose="02010600030101010101" pitchFamily="2" charset="-122"/>
                <a:ea typeface="宋体" panose="02010600030101010101" pitchFamily="2" charset="-122"/>
                <a:sym typeface="+mn-ea"/>
              </a:rPr>
              <a:t>104.584kg</a:t>
            </a:r>
            <a:r>
              <a:rPr lang="zh-CN" altLang="en-US" sz="2800" i="0" dirty="0">
                <a:solidFill>
                  <a:srgbClr val="000000"/>
                </a:solidFill>
                <a:latin typeface="宋体" panose="02010600030101010101" pitchFamily="2" charset="-122"/>
                <a:ea typeface="宋体" panose="02010600030101010101" pitchFamily="2" charset="-122"/>
                <a:sym typeface="+mn-ea"/>
              </a:rPr>
              <a:t>。</a:t>
            </a:r>
          </a:p>
          <a:p>
            <a:pPr marL="228600" indent="-228600" algn="l" eaLnBrk="1" hangingPunct="1">
              <a:lnSpc>
                <a:spcPct val="130000"/>
              </a:lnSpc>
              <a:spcBef>
                <a:spcPts val="1000"/>
              </a:spcBef>
              <a:buNone/>
            </a:pPr>
            <a:r>
              <a:rPr lang="zh-CN" altLang="zh-CN" sz="2800" i="0" dirty="0">
                <a:solidFill>
                  <a:srgbClr val="000000"/>
                </a:solidFill>
                <a:latin typeface="宋体" panose="02010600030101010101" pitchFamily="2" charset="-122"/>
                <a:ea typeface="宋体" panose="02010600030101010101" pitchFamily="2" charset="-122"/>
                <a:sym typeface="+mn-ea"/>
              </a:rPr>
              <a:t>   根据说明，机械挖运湿土，相应人工、机械乘以系数</a:t>
            </a:r>
            <a:r>
              <a:rPr lang="en-US" altLang="zh-CN" sz="2800" i="0" dirty="0">
                <a:solidFill>
                  <a:srgbClr val="000000"/>
                </a:solidFill>
                <a:latin typeface="宋体" panose="02010600030101010101" pitchFamily="2" charset="-122"/>
                <a:ea typeface="宋体" panose="02010600030101010101" pitchFamily="2" charset="-122"/>
                <a:sym typeface="+mn-ea"/>
              </a:rPr>
              <a:t>1.15</a:t>
            </a:r>
            <a:r>
              <a:rPr lang="zh-CN" altLang="zh-CN" sz="2800" i="0" dirty="0">
                <a:solidFill>
                  <a:srgbClr val="000000"/>
                </a:solidFill>
                <a:latin typeface="宋体" panose="02010600030101010101" pitchFamily="2" charset="-122"/>
                <a:ea typeface="宋体" panose="02010600030101010101" pitchFamily="2" charset="-122"/>
                <a:sym typeface="+mn-ea"/>
              </a:rPr>
              <a:t>。</a:t>
            </a:r>
          </a:p>
          <a:p>
            <a:pPr marL="228600" indent="-228600" algn="l" eaLnBrk="1" hangingPunct="1">
              <a:lnSpc>
                <a:spcPct val="130000"/>
              </a:lnSpc>
              <a:spcBef>
                <a:spcPts val="1000"/>
              </a:spcBef>
              <a:buNone/>
            </a:pPr>
            <a:r>
              <a:rPr lang="zh-CN" altLang="zh-CN" sz="2800" i="0" dirty="0">
                <a:solidFill>
                  <a:srgbClr val="000000"/>
                </a:solidFill>
                <a:latin typeface="宋体" panose="02010600030101010101" pitchFamily="2" charset="-122"/>
                <a:ea typeface="宋体" panose="02010600030101010101" pitchFamily="2" charset="-122"/>
                <a:sym typeface="+mn-ea"/>
              </a:rPr>
              <a:t>   本定额材料中人工、机械消耗量乘以系数</a:t>
            </a:r>
            <a:r>
              <a:rPr lang="en-US" altLang="zh-CN" sz="2800" i="0" dirty="0">
                <a:solidFill>
                  <a:srgbClr val="000000"/>
                </a:solidFill>
                <a:latin typeface="宋体" panose="02010600030101010101" pitchFamily="2" charset="-122"/>
                <a:ea typeface="宋体" panose="02010600030101010101" pitchFamily="2" charset="-122"/>
                <a:sym typeface="+mn-ea"/>
              </a:rPr>
              <a:t>1.15</a:t>
            </a:r>
            <a:r>
              <a:rPr lang="zh-CN" altLang="en-US" sz="2800" i="0" dirty="0">
                <a:solidFill>
                  <a:srgbClr val="000000"/>
                </a:solidFill>
                <a:latin typeface="宋体" panose="02010600030101010101" pitchFamily="2" charset="-122"/>
                <a:ea typeface="宋体" panose="02010600030101010101" pitchFamily="2" charset="-122"/>
                <a:sym typeface="+mn-ea"/>
              </a:rPr>
              <a:t>，同时</a:t>
            </a:r>
            <a:r>
              <a:rPr lang="zh-CN" altLang="zh-CN" sz="2800" i="0" dirty="0">
                <a:solidFill>
                  <a:srgbClr val="000000"/>
                </a:solidFill>
                <a:latin typeface="宋体" panose="02010600030101010101" pitchFamily="2" charset="-122"/>
                <a:ea typeface="宋体" panose="02010600030101010101" pitchFamily="2" charset="-122"/>
                <a:sym typeface="+mn-ea"/>
              </a:rPr>
              <a:t>材料中燃动费柴油【机械】</a:t>
            </a:r>
            <a:r>
              <a:rPr lang="en-US" altLang="zh-CN" sz="2800" i="0" dirty="0">
                <a:solidFill>
                  <a:srgbClr val="000000"/>
                </a:solidFill>
                <a:latin typeface="宋体" panose="02010600030101010101" pitchFamily="2" charset="-122"/>
                <a:ea typeface="宋体" panose="02010600030101010101" pitchFamily="2" charset="-122"/>
                <a:sym typeface="+mn-ea"/>
              </a:rPr>
              <a:t>104.584</a:t>
            </a:r>
            <a:r>
              <a:rPr lang="zh-CN" altLang="en-US" sz="2800" i="0" dirty="0">
                <a:solidFill>
                  <a:srgbClr val="000000"/>
                </a:solidFill>
                <a:latin typeface="宋体" panose="02010600030101010101" pitchFamily="2" charset="-122"/>
                <a:ea typeface="宋体" panose="02010600030101010101" pitchFamily="2" charset="-122"/>
                <a:sym typeface="+mn-ea"/>
              </a:rPr>
              <a:t>也</a:t>
            </a:r>
            <a:r>
              <a:rPr lang="zh-CN" altLang="zh-CN" sz="2800" i="0" dirty="0">
                <a:solidFill>
                  <a:srgbClr val="000000"/>
                </a:solidFill>
                <a:latin typeface="宋体" panose="02010600030101010101" pitchFamily="2" charset="-122"/>
                <a:ea typeface="宋体" panose="02010600030101010101" pitchFamily="2" charset="-122"/>
                <a:sym typeface="+mn-ea"/>
              </a:rPr>
              <a:t>乘以系数</a:t>
            </a:r>
            <a:r>
              <a:rPr lang="en-US" altLang="zh-CN" sz="2800" i="0" dirty="0">
                <a:solidFill>
                  <a:srgbClr val="000000"/>
                </a:solidFill>
                <a:latin typeface="宋体" panose="02010600030101010101" pitchFamily="2" charset="-122"/>
                <a:ea typeface="宋体" panose="02010600030101010101" pitchFamily="2" charset="-122"/>
                <a:sym typeface="+mn-ea"/>
              </a:rPr>
              <a:t>1.15=120.272kg</a:t>
            </a:r>
            <a:r>
              <a:rPr lang="zh-CN" altLang="en-US" sz="2800" i="0" dirty="0">
                <a:solidFill>
                  <a:srgbClr val="000000"/>
                </a:solidFill>
                <a:latin typeface="宋体" panose="02010600030101010101" pitchFamily="2" charset="-122"/>
                <a:ea typeface="宋体" panose="02010600030101010101" pitchFamily="2" charset="-122"/>
                <a:sym typeface="+mn-ea"/>
              </a:rPr>
              <a: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ctr" anchorCtr="0" compatLnSpc="1"/>
          <a:lstStyle/>
          <a:p>
            <a:pPr eaLnBrk="1" fontAlgn="base" hangingPunct="1"/>
            <a:r>
              <a:rPr lang="zh-CN" altLang="en-US" strike="noStrike" noProof="1">
                <a:solidFill>
                  <a:srgbClr val="000099"/>
                </a:solidFill>
                <a:effectLst>
                  <a:outerShdw blurRad="38100" dist="38100" dir="2700000">
                    <a:srgbClr val="C0C0C0"/>
                  </a:outerShdw>
                </a:effectLst>
                <a:latin typeface="+mj-lt"/>
                <a:ea typeface="幼圆" pitchFamily="49" charset="-122"/>
                <a:cs typeface="+mj-cs"/>
              </a:rPr>
              <a:t>谢谢</a:t>
            </a:r>
            <a:r>
              <a:rPr lang="en-US" altLang="zh-CN" strike="noStrike" noProof="1">
                <a:solidFill>
                  <a:srgbClr val="000099"/>
                </a:solidFill>
                <a:effectLst>
                  <a:outerShdw blurRad="38100" dist="38100" dir="2700000">
                    <a:srgbClr val="C0C0C0"/>
                  </a:outerShdw>
                </a:effectLst>
                <a:latin typeface="+mj-lt"/>
                <a:ea typeface="幼圆" pitchFamily="49" charset="-122"/>
                <a:cs typeface="+mj-cs"/>
              </a:rPr>
              <a:t>!</a:t>
            </a:r>
          </a:p>
        </p:txBody>
      </p:sp>
      <p:sp>
        <p:nvSpPr>
          <p:cNvPr id="33794" name="文本框 6147"/>
          <p:cNvSpPr txBox="1"/>
          <p:nvPr/>
        </p:nvSpPr>
        <p:spPr>
          <a:xfrm>
            <a:off x="2484438" y="5661025"/>
            <a:ext cx="4916487" cy="460375"/>
          </a:xfrm>
          <a:prstGeom prst="rect">
            <a:avLst/>
          </a:prstGeom>
          <a:noFill/>
          <a:ln w="9525">
            <a:noFill/>
          </a:ln>
        </p:spPr>
        <p:txBody>
          <a:bodyPr wrap="square" anchor="t">
            <a:spAutoFit/>
          </a:bodyPr>
          <a:lstStyle/>
          <a:p>
            <a:pPr>
              <a:spcBef>
                <a:spcPct val="50000"/>
              </a:spcBef>
            </a:pPr>
            <a:r>
              <a:rPr lang="zh-CN" altLang="zh-CN" sz="2400" b="1" i="0" dirty="0">
                <a:solidFill>
                  <a:srgbClr val="000099"/>
                </a:solidFill>
                <a:latin typeface="Arial" panose="020B0604020202020204" pitchFamily="34" charset="0"/>
                <a:ea typeface="方正姚体" pitchFamily="2" charset="-122"/>
              </a:rPr>
              <a:t>湖北省建设工程标准定额管理总站</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wrap="square" lIns="91440" tIns="45720" rIns="91440" bIns="45720" anchor="ctr"/>
          <a:lstStyle/>
          <a:p>
            <a:pPr eaLnBrk="1" hangingPunct="1"/>
            <a:r>
              <a:rPr lang="zh-CN" altLang="en-US" sz="3200" b="0" dirty="0">
                <a:latin typeface="宋体" panose="02010600030101010101" pitchFamily="2" charset="-122"/>
                <a:ea typeface="宋体" panose="02010600030101010101" pitchFamily="2" charset="-122"/>
              </a:rPr>
              <a:t>分析原因如下： </a:t>
            </a:r>
          </a:p>
        </p:txBody>
      </p:sp>
      <p:sp>
        <p:nvSpPr>
          <p:cNvPr id="28674" name="内容占位符 2"/>
          <p:cNvSpPr>
            <a:spLocks noGrp="1"/>
          </p:cNvSpPr>
          <p:nvPr>
            <p:ph idx="1"/>
          </p:nvPr>
        </p:nvSpPr>
        <p:spPr>
          <a:xfrm>
            <a:off x="468630" y="979805"/>
            <a:ext cx="8207375" cy="5328920"/>
          </a:xfrm>
        </p:spPr>
        <p:txBody>
          <a:bodyPr wrap="square" lIns="91440" tIns="45720" rIns="91440" bIns="45720" anchor="t"/>
          <a:lstStyle/>
          <a:p>
            <a:pPr eaLnBrk="1" hangingPunct="1">
              <a:lnSpc>
                <a:spcPct val="140000"/>
              </a:lnSpc>
            </a:pPr>
            <a:r>
              <a:rPr lang="zh-CN" altLang="en-US" sz="2800" b="0" dirty="0">
                <a:latin typeface="宋体" panose="02010600030101010101" pitchFamily="2" charset="-122"/>
                <a:ea typeface="宋体" panose="02010600030101010101" pitchFamily="2" charset="-122"/>
              </a:rPr>
              <a:t>1、人工综合水平提高的主要原因：                                                                                                            （1）人工幅度差根据建标造47号文取定，人工幅度差降低5%；</a:t>
            </a:r>
          </a:p>
          <a:p>
            <a:pPr eaLnBrk="1" hangingPunct="1">
              <a:lnSpc>
                <a:spcPct val="140000"/>
              </a:lnSpc>
            </a:pPr>
            <a:r>
              <a:rPr lang="zh-CN" altLang="en-US" sz="2800" b="0" dirty="0">
                <a:latin typeface="宋体" panose="02010600030101010101" pitchFamily="2" charset="-122"/>
                <a:ea typeface="宋体" panose="02010600030101010101" pitchFamily="2" charset="-122"/>
              </a:rPr>
              <a:t>（2）重新调整人工消耗量，人工消耗量下调。</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1"/>
          </p:nvPr>
        </p:nvSpPr>
        <p:spPr>
          <a:xfrm>
            <a:off x="467995" y="808355"/>
            <a:ext cx="8207375" cy="5511165"/>
          </a:xfrm>
        </p:spPr>
        <p:txBody>
          <a:bodyPr wrap="square" lIns="91440" tIns="45720" rIns="91440" bIns="45720" anchor="t"/>
          <a:lstStyle/>
          <a:p>
            <a:pPr>
              <a:lnSpc>
                <a:spcPct val="140000"/>
              </a:lnSpc>
            </a:pPr>
            <a:r>
              <a:rPr lang="en-US" altLang="zh-CN" sz="3200" b="0" dirty="0">
                <a:latin typeface="宋体" panose="02010600030101010101" pitchFamily="2" charset="-122"/>
                <a:ea typeface="宋体" panose="02010600030101010101" pitchFamily="2" charset="-122"/>
                <a:sym typeface="华文细黑" pitchFamily="2" charset="-122"/>
              </a:rPr>
              <a:t>2</a:t>
            </a:r>
            <a:r>
              <a:rPr lang="zh-CN" altLang="en-US" sz="3200" b="0" dirty="0">
                <a:latin typeface="宋体" panose="02010600030101010101" pitchFamily="2" charset="-122"/>
                <a:ea typeface="宋体" panose="02010600030101010101" pitchFamily="2" charset="-122"/>
                <a:sym typeface="华文细黑" pitchFamily="2" charset="-122"/>
              </a:rPr>
              <a:t>、机械费变化的主要原因：</a:t>
            </a:r>
          </a:p>
          <a:p>
            <a:pPr>
              <a:lnSpc>
                <a:spcPct val="140000"/>
              </a:lnSpc>
            </a:pPr>
            <a:r>
              <a:rPr lang="zh-CN" altLang="en-US" sz="2800" b="0" dirty="0">
                <a:latin typeface="宋体" panose="02010600030101010101" pitchFamily="2" charset="-122"/>
                <a:ea typeface="宋体" panose="02010600030101010101" pitchFamily="2" charset="-122"/>
                <a:sym typeface="华文细黑" pitchFamily="2" charset="-122"/>
              </a:rPr>
              <a:t>（1）机械幅度差</a:t>
            </a:r>
            <a:r>
              <a:rPr lang="zh-CN" altLang="en-US" sz="2800" b="0" dirty="0">
                <a:latin typeface="宋体" panose="02010600030101010101" pitchFamily="2" charset="-122"/>
                <a:ea typeface="宋体" panose="02010600030101010101" pitchFamily="2" charset="-122"/>
              </a:rPr>
              <a:t>根据建标造47号文取定，</a:t>
            </a:r>
            <a:r>
              <a:rPr lang="zh-CN" altLang="en-US" sz="2800" b="0" dirty="0">
                <a:latin typeface="宋体" panose="02010600030101010101" pitchFamily="2" charset="-122"/>
                <a:ea typeface="宋体" panose="02010600030101010101" pitchFamily="2" charset="-122"/>
                <a:sym typeface="华文细黑" pitchFamily="2" charset="-122"/>
              </a:rPr>
              <a:t>机械幅度差进行了下调；</a:t>
            </a:r>
          </a:p>
          <a:p>
            <a:pPr>
              <a:lnSpc>
                <a:spcPct val="140000"/>
              </a:lnSpc>
            </a:pPr>
            <a:r>
              <a:rPr lang="zh-CN" altLang="en-US" sz="2800" b="0" dirty="0">
                <a:latin typeface="宋体" panose="02010600030101010101" pitchFamily="2" charset="-122"/>
                <a:ea typeface="宋体" panose="02010600030101010101" pitchFamily="2" charset="-122"/>
                <a:sym typeface="华文细黑" pitchFamily="2" charset="-122"/>
              </a:rPr>
              <a:t>（</a:t>
            </a:r>
            <a:r>
              <a:rPr lang="en-US" altLang="zh-CN" sz="2800" b="0" dirty="0">
                <a:latin typeface="宋体" panose="02010600030101010101" pitchFamily="2" charset="-122"/>
                <a:ea typeface="宋体" panose="02010600030101010101" pitchFamily="2" charset="-122"/>
                <a:sym typeface="华文细黑" pitchFamily="2" charset="-122"/>
              </a:rPr>
              <a:t>2</a:t>
            </a:r>
            <a:r>
              <a:rPr lang="zh-CN" altLang="en-US" sz="2800" b="0" dirty="0">
                <a:latin typeface="宋体" panose="02010600030101010101" pitchFamily="2" charset="-122"/>
                <a:ea typeface="宋体" panose="02010600030101010101" pitchFamily="2" charset="-122"/>
                <a:sym typeface="华文细黑" pitchFamily="2" charset="-122"/>
              </a:rPr>
              <a:t>）根据全统定额编制规定，交流弧焊机相关定额增加电焊条烘干箱消耗量。</a:t>
            </a:r>
          </a:p>
          <a:p>
            <a:pPr>
              <a:lnSpc>
                <a:spcPct val="160000"/>
              </a:lnSpc>
            </a:pPr>
            <a:r>
              <a:rPr lang="zh-CN" altLang="en-US" sz="2800" b="0" dirty="0">
                <a:latin typeface="宋体" panose="02010600030101010101" pitchFamily="2" charset="-122"/>
                <a:ea typeface="宋体" panose="02010600030101010101" pitchFamily="2" charset="-122"/>
                <a:sym typeface="华文细黑" pitchFamily="2" charset="-122"/>
              </a:rPr>
              <a:t>    </a:t>
            </a:r>
            <a:endParaRPr lang="zh-CN" altLang="en-US" sz="2800" b="0" dirty="0">
              <a:latin typeface="宋体" panose="02010600030101010101" pitchFamily="2" charset="-122"/>
              <a:ea typeface="宋体" panose="02010600030101010101" pitchFamily="2" charset="-122"/>
            </a:endParaRPr>
          </a:p>
        </p:txBody>
      </p:sp>
    </p:spTree>
  </p:cSld>
  <p:clrMapOvr>
    <a:masterClrMapping/>
  </p:clrMapOvr>
</p:sld>
</file>

<file path=ppt/theme/theme1.xml><?xml version="1.0" encoding="utf-8"?>
<a:theme xmlns:a="http://schemas.openxmlformats.org/drawingml/2006/main" name="演示设计模板">
  <a:themeElements>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lnDef>
  </a:objectDefaults>
  <a:extraClrSchemeLst>
    <a:extraClrScheme>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演示设计模板">
  <a:themeElements>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lnDef>
  </a:objectDefaults>
  <a:extraClrSchemeLst>
    <a:extraClrScheme>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演示设计模板">
  <a:themeElements>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1" u="none" strike="noStrike" cap="none" normalizeH="0" baseline="0" smtClean="0">
            <a:ln>
              <a:noFill/>
            </a:ln>
            <a:solidFill>
              <a:schemeClr val="tx1"/>
            </a:solidFill>
            <a:effectLst/>
            <a:latin typeface="Arial" panose="020B0604020202020204" pitchFamily="34" charset="0"/>
            <a:ea typeface="华文细黑" pitchFamily="2" charset="-122"/>
          </a:defRPr>
        </a:defPPr>
      </a:lstStyle>
    </a:lnDef>
  </a:objectDefaults>
  <a:extraClrSchemeLst>
    <a:extraClrScheme>
      <a:clrScheme name="演示设计模板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省标准定额管理总站">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6386</Words>
  <Application>Microsoft Office PowerPoint</Application>
  <PresentationFormat>全屏显示(4:3)</PresentationFormat>
  <Paragraphs>1583</Paragraphs>
  <Slides>72</Slides>
  <Notes>1</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72</vt:i4>
      </vt:variant>
    </vt:vector>
  </HeadingPairs>
  <TitlesOfParts>
    <vt:vector size="86" baseType="lpstr">
      <vt:lpstr>MS UI Gothic</vt:lpstr>
      <vt:lpstr>方正姚体</vt:lpstr>
      <vt:lpstr>黑体</vt:lpstr>
      <vt:lpstr>华文细黑</vt:lpstr>
      <vt:lpstr>宋体</vt:lpstr>
      <vt:lpstr>幼圆</vt:lpstr>
      <vt:lpstr>Arial</vt:lpstr>
      <vt:lpstr>Calibri</vt:lpstr>
      <vt:lpstr>Times New Roman</vt:lpstr>
      <vt:lpstr>Wingdings</vt:lpstr>
      <vt:lpstr>演示设计模板</vt:lpstr>
      <vt:lpstr>1_演示设计模板</vt:lpstr>
      <vt:lpstr>2_演示设计模板</vt:lpstr>
      <vt:lpstr>省标准定额管理总站</vt:lpstr>
      <vt:lpstr>湖北省建设工程公共专业  宣  贯 </vt:lpstr>
      <vt:lpstr>宣贯大纲:</vt:lpstr>
      <vt:lpstr>PowerPoint 演示文稿</vt:lpstr>
      <vt:lpstr>PowerPoint 演示文稿</vt:lpstr>
      <vt:lpstr>具体章节划分见下表：</vt:lpstr>
      <vt:lpstr>（四）使用范围</vt:lpstr>
      <vt:lpstr>PowerPoint 演示文稿</vt:lpstr>
      <vt:lpstr>分析原因如下： </vt:lpstr>
      <vt:lpstr>PowerPoint 演示文稿</vt:lpstr>
      <vt:lpstr>第一章 土石方工程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（三）说明及计算规则主要变化情况</vt:lpstr>
      <vt:lpstr> 四、有关问题说明</vt:lpstr>
      <vt:lpstr>PowerPoint 演示文稿</vt:lpstr>
      <vt:lpstr>第二章  地基处理及边坡支护工程</vt:lpstr>
      <vt:lpstr>第二章  地基处理及边坡支护工程</vt:lpstr>
      <vt:lpstr>PowerPoint 演示文稿</vt:lpstr>
      <vt:lpstr>PowerPoint 演示文稿</vt:lpstr>
      <vt:lpstr>（三）说明及计算规则主要变化情况</vt:lpstr>
      <vt:lpstr>PowerPoint 演示文稿</vt:lpstr>
      <vt:lpstr>PowerPoint 演示文稿</vt:lpstr>
      <vt:lpstr>第三章  桩基础工程</vt:lpstr>
      <vt:lpstr>第三章  桩基础工程</vt:lpstr>
      <vt:lpstr>第三章  桩基础工程</vt:lpstr>
      <vt:lpstr>第三章  桩基础工程</vt:lpstr>
      <vt:lpstr>(二）项目设置主要变化情况：</vt:lpstr>
      <vt:lpstr>(二）项目设置主要变化情况：</vt:lpstr>
      <vt:lpstr>(二）项目设置主要变化情况：</vt:lpstr>
      <vt:lpstr>(二）项目设置主要变化情况：</vt:lpstr>
      <vt:lpstr>（三）说明及计算规则主要变化情况</vt:lpstr>
      <vt:lpstr>PowerPoint 演示文稿</vt:lpstr>
      <vt:lpstr>PowerPoint 演示文稿</vt:lpstr>
      <vt:lpstr>PowerPoint 演示文稿</vt:lpstr>
      <vt:lpstr>PowerPoint 演示文稿</vt:lpstr>
      <vt:lpstr>四、其它要说明的问题</vt:lpstr>
      <vt:lpstr>第四章 施工降水、排水</vt:lpstr>
      <vt:lpstr>第四章 施工降水、排水</vt:lpstr>
      <vt:lpstr>（三）说明及工程量计算规则主要变化情况</vt:lpstr>
      <vt:lpstr>PowerPoint 演示文稿</vt:lpstr>
      <vt:lpstr>第五章 大型机械进出场及安拆</vt:lpstr>
      <vt:lpstr>说明及计算规则主要变化情况</vt:lpstr>
      <vt:lpstr>PowerPoint 演示文稿</vt:lpstr>
      <vt:lpstr>本册有关问题说明：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Company>NordriDesign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zx</cp:lastModifiedBy>
  <cp:revision>730</cp:revision>
  <dcterms:created xsi:type="dcterms:W3CDTF">2008-05-06T01:42:00Z</dcterms:created>
  <dcterms:modified xsi:type="dcterms:W3CDTF">2018-05-14T00:51:18Z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